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1" r:id="rId3"/>
    <p:sldId id="258" r:id="rId4"/>
    <p:sldId id="257" r:id="rId5"/>
    <p:sldId id="259" r:id="rId6"/>
    <p:sldId id="262" r:id="rId7"/>
    <p:sldId id="266" r:id="rId8"/>
    <p:sldId id="267"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2" d="100"/>
          <a:sy n="92" d="100"/>
        </p:scale>
        <p:origin x="-141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11/28/16</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a:t>
            </a:fld>
            <a:endParaRPr lang="en-US" dirty="0"/>
          </a:p>
        </p:txBody>
      </p:sp>
      <p:sp>
        <p:nvSpPr>
          <p:cNvPr id="9" name="Footer Placeholder 8"/>
          <p:cNvSpPr>
            <a:spLocks noGrp="1"/>
          </p:cNvSpPr>
          <p:nvPr>
            <p:ph type="ftr" sz="quarter" idx="12"/>
          </p:nvPr>
        </p:nvSpPr>
        <p:spPr/>
        <p:txBody>
          <a:bodyPr/>
          <a:lstStyle/>
          <a:p>
            <a:r>
              <a:rPr lang="en-US" dirty="0"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11/28/16</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11/28/16</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11/28/16</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CAEA93-55E7-4DA9-90C2-089A26EEFEC4}" type="datetime1">
              <a:rPr lang="en-US" smtClean="0"/>
              <a:t>11/28/16</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E34CF3C7-6809-4F39-BD67-A75817BDDE0A}" type="datetime1">
              <a:rPr lang="en-US" smtClean="0"/>
              <a:t>11/28/16</a:t>
            </a:fld>
            <a:endParaRPr lang="en-US" dirty="0"/>
          </a:p>
        </p:txBody>
      </p:sp>
      <p:sp>
        <p:nvSpPr>
          <p:cNvPr id="6" name="Footer Placeholder 5"/>
          <p:cNvSpPr>
            <a:spLocks noGrp="1"/>
          </p:cNvSpPr>
          <p:nvPr>
            <p:ph type="ftr" sz="quarter" idx="11"/>
          </p:nvPr>
        </p:nvSpPr>
        <p:spPr/>
        <p:txBody>
          <a:bodyPr/>
          <a:lstStyle/>
          <a:p>
            <a:r>
              <a:rPr lang="en-US" dirty="0" smtClean="0"/>
              <a:t>Footer Text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7EAEB24-CE78-465C-A726-91D0868FA48F}" type="datetime1">
              <a:rPr lang="en-US" smtClean="0"/>
              <a:t>11/28/16</a:t>
            </a:fld>
            <a:endParaRPr lang="en-US" dirty="0"/>
          </a:p>
        </p:txBody>
      </p:sp>
      <p:sp>
        <p:nvSpPr>
          <p:cNvPr id="8" name="Footer Placeholder 7"/>
          <p:cNvSpPr>
            <a:spLocks noGrp="1"/>
          </p:cNvSpPr>
          <p:nvPr>
            <p:ph type="ftr" sz="quarter" idx="11"/>
          </p:nvPr>
        </p:nvSpPr>
        <p:spPr/>
        <p:txBody>
          <a:bodyPr/>
          <a:lstStyle/>
          <a:p>
            <a:r>
              <a:rPr lang="en-US" dirty="0" smtClean="0"/>
              <a:t>Footer Text</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11/28/16</a:t>
            </a:fld>
            <a:endParaRPr lang="en-US" dirty="0"/>
          </a:p>
        </p:txBody>
      </p:sp>
      <p:sp>
        <p:nvSpPr>
          <p:cNvPr id="4" name="Footer Placeholder 3"/>
          <p:cNvSpPr>
            <a:spLocks noGrp="1"/>
          </p:cNvSpPr>
          <p:nvPr>
            <p:ph type="ftr" sz="quarter" idx="11"/>
          </p:nvPr>
        </p:nvSpPr>
        <p:spPr/>
        <p:txBody>
          <a:bodyPr/>
          <a:lstStyle/>
          <a:p>
            <a:r>
              <a:rPr lang="en-US" dirty="0" smtClean="0"/>
              <a:t>Footer Text</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11/28/16</a:t>
            </a:fld>
            <a:endParaRPr lang="en-US" dirty="0"/>
          </a:p>
        </p:txBody>
      </p:sp>
      <p:sp>
        <p:nvSpPr>
          <p:cNvPr id="3" name="Footer Placeholder 2"/>
          <p:cNvSpPr>
            <a:spLocks noGrp="1"/>
          </p:cNvSpPr>
          <p:nvPr>
            <p:ph type="ftr" sz="quarter" idx="11"/>
          </p:nvPr>
        </p:nvSpPr>
        <p:spPr/>
        <p:txBody>
          <a:bodyPr/>
          <a:lstStyle/>
          <a:p>
            <a:r>
              <a:rPr lang="en-US" dirty="0" smtClean="0"/>
              <a:t>Footer Text</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BBB94-68E6-4675-A946-F1C5994EDBD7}" type="datetime1">
              <a:rPr lang="en-US" smtClean="0"/>
              <a:t>11/28/16</a:t>
            </a:fld>
            <a:endParaRPr lang="en-US" dirty="0"/>
          </a:p>
        </p:txBody>
      </p:sp>
      <p:sp>
        <p:nvSpPr>
          <p:cNvPr id="6" name="Footer Placeholder 5"/>
          <p:cNvSpPr>
            <a:spLocks noGrp="1"/>
          </p:cNvSpPr>
          <p:nvPr>
            <p:ph type="ftr" sz="quarter" idx="11"/>
          </p:nvPr>
        </p:nvSpPr>
        <p:spPr/>
        <p:txBody>
          <a:bodyPr/>
          <a:lstStyle/>
          <a:p>
            <a:r>
              <a:rPr lang="en-US" dirty="0" smtClean="0"/>
              <a:t>Footer Text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3B8377-21E3-4835-B75D-4E2847E2750F}" type="datetime1">
              <a:rPr lang="en-US" smtClean="0"/>
              <a:t>11/28/16</a:t>
            </a:fld>
            <a:endParaRPr lang="en-US" dirty="0"/>
          </a:p>
        </p:txBody>
      </p:sp>
      <p:sp>
        <p:nvSpPr>
          <p:cNvPr id="6" name="Footer Placeholder 5"/>
          <p:cNvSpPr>
            <a:spLocks noGrp="1"/>
          </p:cNvSpPr>
          <p:nvPr>
            <p:ph type="ftr" sz="quarter" idx="11"/>
          </p:nvPr>
        </p:nvSpPr>
        <p:spPr/>
        <p:txBody>
          <a:bodyPr/>
          <a:lstStyle/>
          <a:p>
            <a:r>
              <a:rPr lang="en-US" dirty="0" smtClean="0"/>
              <a:t>Footer Text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11/28/16</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dirty="0"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5956"/>
          </a:xfrm>
        </p:spPr>
        <p:txBody>
          <a:bodyPr/>
          <a:lstStyle/>
          <a:p>
            <a:r>
              <a:rPr lang="en-US" sz="2400" i="1" dirty="0" smtClean="0"/>
              <a:t>Proposal # 1: Ambulance Transport in Contra Costa County</a:t>
            </a:r>
            <a:endParaRPr lang="en-US" sz="2400" i="1" dirty="0"/>
          </a:p>
        </p:txBody>
      </p:sp>
      <p:sp>
        <p:nvSpPr>
          <p:cNvPr id="3" name="Content Placeholder 2"/>
          <p:cNvSpPr>
            <a:spLocks noGrp="1"/>
          </p:cNvSpPr>
          <p:nvPr>
            <p:ph idx="1"/>
          </p:nvPr>
        </p:nvSpPr>
        <p:spPr>
          <a:xfrm>
            <a:off x="457200" y="1076848"/>
            <a:ext cx="8229600" cy="5049315"/>
          </a:xfrm>
        </p:spPr>
        <p:txBody>
          <a:bodyPr>
            <a:normAutofit lnSpcReduction="10000"/>
          </a:bodyPr>
          <a:lstStyle/>
          <a:p>
            <a:pPr marL="0" indent="0" algn="ctr">
              <a:buNone/>
            </a:pPr>
            <a:r>
              <a:rPr lang="en-US" b="1" u="sng" dirty="0" smtClean="0"/>
              <a:t>Background</a:t>
            </a:r>
            <a:endParaRPr lang="en-US" u="sng" dirty="0" smtClean="0"/>
          </a:p>
          <a:p>
            <a:r>
              <a:rPr lang="en-US" dirty="0" smtClean="0"/>
              <a:t>Closure of Emergency Departments serving CCC</a:t>
            </a:r>
          </a:p>
          <a:p>
            <a:r>
              <a:rPr lang="en-US" dirty="0" smtClean="0"/>
              <a:t>West Contra C</a:t>
            </a:r>
            <a:r>
              <a:rPr lang="en-US" dirty="0"/>
              <a:t>o</a:t>
            </a:r>
            <a:r>
              <a:rPr lang="en-US" dirty="0" smtClean="0"/>
              <a:t>sta County ~ 250,000 population</a:t>
            </a:r>
          </a:p>
          <a:p>
            <a:r>
              <a:rPr lang="en-US" dirty="0" smtClean="0"/>
              <a:t>Pre-2015: 2 Hospitals with ERs serve West CCC</a:t>
            </a:r>
          </a:p>
          <a:p>
            <a:pPr lvl="1"/>
            <a:r>
              <a:rPr lang="en-US" dirty="0" smtClean="0"/>
              <a:t>Kaiser Richmond (Kaiser) &amp; Doctor’s Medical Center (DMC)</a:t>
            </a:r>
          </a:p>
          <a:p>
            <a:r>
              <a:rPr lang="en-US" dirty="0" smtClean="0"/>
              <a:t>2015: DMC Closes</a:t>
            </a:r>
          </a:p>
          <a:p>
            <a:pPr lvl="1"/>
            <a:r>
              <a:rPr lang="en-US" dirty="0" smtClean="0"/>
              <a:t>Kaiser now only ER from Vallejo to Berkeley</a:t>
            </a:r>
          </a:p>
          <a:p>
            <a:pPr lvl="1"/>
            <a:r>
              <a:rPr lang="en-US" dirty="0" smtClean="0"/>
              <a:t>Kaiser increases ER capacity from 15 to 25 beds</a:t>
            </a:r>
          </a:p>
          <a:p>
            <a:r>
              <a:rPr lang="en-US" dirty="0" smtClean="0"/>
              <a:t>Post-DMC Closure Ambulance Shares</a:t>
            </a:r>
          </a:p>
          <a:p>
            <a:pPr lvl="1"/>
            <a:r>
              <a:rPr lang="en-US" dirty="0" smtClean="0"/>
              <a:t>Kaiser share increases from 31 to 52% </a:t>
            </a:r>
          </a:p>
          <a:p>
            <a:pPr lvl="1"/>
            <a:r>
              <a:rPr lang="en-US" dirty="0" smtClean="0"/>
              <a:t>Alta Bates Berkeley share increases from 6 to 11%</a:t>
            </a:r>
          </a:p>
          <a:p>
            <a:r>
              <a:rPr lang="en-US" dirty="0" smtClean="0"/>
              <a:t>2016: Alta Bates in Berkeley Announces ER closure</a:t>
            </a:r>
          </a:p>
          <a:p>
            <a:r>
              <a:rPr lang="en-US" dirty="0" smtClean="0"/>
              <a:t>Stakeholders: CCC residents, hospitals, providers, first responders</a:t>
            </a:r>
          </a:p>
          <a:p>
            <a:endParaRPr lang="en-US" dirty="0" smtClean="0"/>
          </a:p>
          <a:p>
            <a:pPr lvl="1"/>
            <a:endParaRPr lang="en-US" dirty="0" smtClean="0"/>
          </a:p>
          <a:p>
            <a:endParaRPr lang="en-US" dirty="0" smtClean="0"/>
          </a:p>
        </p:txBody>
      </p:sp>
    </p:spTree>
    <p:extLst>
      <p:ext uri="{BB962C8B-B14F-4D97-AF65-F5344CB8AC3E}">
        <p14:creationId xmlns:p14="http://schemas.microsoft.com/office/powerpoint/2010/main" val="3387356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42150"/>
          </a:xfrm>
        </p:spPr>
        <p:txBody>
          <a:bodyPr/>
          <a:lstStyle/>
          <a:p>
            <a:r>
              <a:rPr lang="en-US" sz="2400" i="1" dirty="0" smtClean="0"/>
              <a:t/>
            </a:r>
            <a:br>
              <a:rPr lang="en-US" sz="2400" i="1" dirty="0" smtClean="0"/>
            </a:br>
            <a:r>
              <a:rPr lang="en-US" sz="2400" i="1" dirty="0" smtClean="0"/>
              <a:t>Proposal </a:t>
            </a:r>
            <a:r>
              <a:rPr lang="en-US" sz="2400" i="1" dirty="0"/>
              <a:t># 1: Ambulance Transport in Contra Costa </a:t>
            </a:r>
            <a:r>
              <a:rPr lang="en-US" sz="2400" i="1" dirty="0" smtClean="0"/>
              <a:t>County</a:t>
            </a:r>
            <a:endParaRPr lang="en-US" sz="2400" dirty="0"/>
          </a:p>
        </p:txBody>
      </p:sp>
      <p:sp>
        <p:nvSpPr>
          <p:cNvPr id="4" name="Text Placeholder 3"/>
          <p:cNvSpPr>
            <a:spLocks noGrp="1"/>
          </p:cNvSpPr>
          <p:nvPr>
            <p:ph type="body" idx="1"/>
          </p:nvPr>
        </p:nvSpPr>
        <p:spPr>
          <a:xfrm>
            <a:off x="457200" y="1049236"/>
            <a:ext cx="4040188" cy="621258"/>
          </a:xfrm>
        </p:spPr>
        <p:txBody>
          <a:bodyPr/>
          <a:lstStyle/>
          <a:p>
            <a:r>
              <a:rPr lang="en-US" b="1" dirty="0" smtClean="0"/>
              <a:t>Problem Statement</a:t>
            </a:r>
            <a:endParaRPr lang="en-US" b="1" dirty="0"/>
          </a:p>
        </p:txBody>
      </p:sp>
      <p:sp>
        <p:nvSpPr>
          <p:cNvPr id="5" name="Text Placeholder 4"/>
          <p:cNvSpPr>
            <a:spLocks noGrp="1"/>
          </p:cNvSpPr>
          <p:nvPr>
            <p:ph type="body" sz="quarter" idx="3"/>
          </p:nvPr>
        </p:nvSpPr>
        <p:spPr>
          <a:xfrm>
            <a:off x="4648200" y="1228711"/>
            <a:ext cx="4041775" cy="441783"/>
          </a:xfrm>
        </p:spPr>
        <p:txBody>
          <a:bodyPr/>
          <a:lstStyle/>
          <a:p>
            <a:r>
              <a:rPr lang="en-US" b="1" dirty="0" smtClean="0"/>
              <a:t>Data Sets</a:t>
            </a:r>
            <a:endParaRPr lang="en-US" b="1" dirty="0"/>
          </a:p>
        </p:txBody>
      </p:sp>
      <p:sp>
        <p:nvSpPr>
          <p:cNvPr id="6" name="Content Placeholder 5"/>
          <p:cNvSpPr>
            <a:spLocks noGrp="1"/>
          </p:cNvSpPr>
          <p:nvPr>
            <p:ph sz="quarter" idx="13"/>
          </p:nvPr>
        </p:nvSpPr>
        <p:spPr>
          <a:xfrm>
            <a:off x="457200" y="1836163"/>
            <a:ext cx="4041648" cy="4290317"/>
          </a:xfrm>
        </p:spPr>
        <p:txBody>
          <a:bodyPr/>
          <a:lstStyle/>
          <a:p>
            <a:r>
              <a:rPr lang="en-US" dirty="0" smtClean="0"/>
              <a:t>Determine if there is an association between ER closures in West Contra Costa County and Time to Transfer Patients using data from CCCEMS annual reports.</a:t>
            </a:r>
            <a:endParaRPr lang="en-US" dirty="0"/>
          </a:p>
        </p:txBody>
      </p:sp>
      <p:sp>
        <p:nvSpPr>
          <p:cNvPr id="7" name="Content Placeholder 6"/>
          <p:cNvSpPr>
            <a:spLocks noGrp="1"/>
          </p:cNvSpPr>
          <p:nvPr>
            <p:ph sz="quarter" idx="14"/>
          </p:nvPr>
        </p:nvSpPr>
        <p:spPr>
          <a:xfrm>
            <a:off x="4672584" y="1836164"/>
            <a:ext cx="4041648" cy="4289872"/>
          </a:xfrm>
        </p:spPr>
        <p:txBody>
          <a:bodyPr/>
          <a:lstStyle/>
          <a:p>
            <a:r>
              <a:rPr lang="en-US" dirty="0" smtClean="0"/>
              <a:t>Contra Costa County Emergency Medical Services Annual Reports (2014-2016)</a:t>
            </a:r>
          </a:p>
          <a:p>
            <a:pPr lvl="1"/>
            <a:r>
              <a:rPr lang="en-US" dirty="0" smtClean="0"/>
              <a:t>Patient Transfer of Care by Facility Data by month</a:t>
            </a:r>
          </a:p>
          <a:p>
            <a:r>
              <a:rPr lang="en-US" dirty="0" smtClean="0"/>
              <a:t>Data Concerns</a:t>
            </a:r>
          </a:p>
          <a:p>
            <a:pPr lvl="1"/>
            <a:r>
              <a:rPr lang="en-US" dirty="0" smtClean="0"/>
              <a:t>Publicly available in PDF form </a:t>
            </a:r>
          </a:p>
          <a:p>
            <a:pPr lvl="1"/>
            <a:r>
              <a:rPr lang="en-US" dirty="0" smtClean="0"/>
              <a:t>Raw data not available</a:t>
            </a:r>
          </a:p>
          <a:p>
            <a:pPr lvl="1"/>
            <a:r>
              <a:rPr lang="en-US" dirty="0" smtClean="0"/>
              <a:t>Data does not address walk-ins/self-drive to ER</a:t>
            </a:r>
          </a:p>
          <a:p>
            <a:pPr lvl="1"/>
            <a:endParaRPr lang="en-US" dirty="0" smtClean="0"/>
          </a:p>
        </p:txBody>
      </p:sp>
    </p:spTree>
    <p:extLst>
      <p:ext uri="{BB962C8B-B14F-4D97-AF65-F5344CB8AC3E}">
        <p14:creationId xmlns:p14="http://schemas.microsoft.com/office/powerpoint/2010/main" val="2060917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42150"/>
          </a:xfrm>
        </p:spPr>
        <p:txBody>
          <a:bodyPr/>
          <a:lstStyle/>
          <a:p>
            <a:r>
              <a:rPr lang="en-US" sz="2400" i="1" dirty="0" smtClean="0"/>
              <a:t>Proposal </a:t>
            </a:r>
            <a:r>
              <a:rPr lang="en-US" sz="2400" i="1" dirty="0"/>
              <a:t># 1: Ambulance Transport in Contra Costa </a:t>
            </a:r>
            <a:r>
              <a:rPr lang="en-US" sz="2400" i="1" dirty="0" smtClean="0"/>
              <a:t>County</a:t>
            </a:r>
            <a:endParaRPr lang="en-US" sz="2400" dirty="0"/>
          </a:p>
        </p:txBody>
      </p:sp>
      <p:sp>
        <p:nvSpPr>
          <p:cNvPr id="3" name="Content Placeholder 2"/>
          <p:cNvSpPr>
            <a:spLocks noGrp="1"/>
          </p:cNvSpPr>
          <p:nvPr>
            <p:ph idx="1"/>
          </p:nvPr>
        </p:nvSpPr>
        <p:spPr>
          <a:xfrm>
            <a:off x="457200" y="842150"/>
            <a:ext cx="8229600" cy="5284013"/>
          </a:xfrm>
        </p:spPr>
        <p:txBody>
          <a:bodyPr/>
          <a:lstStyle/>
          <a:p>
            <a:r>
              <a:rPr lang="en-US" dirty="0" smtClean="0"/>
              <a:t>Hypothesis</a:t>
            </a:r>
          </a:p>
          <a:p>
            <a:pPr lvl="1"/>
            <a:r>
              <a:rPr lang="en-US" dirty="0" smtClean="0"/>
              <a:t>The closure of Alta Bates Sutter Summit Hospital in Berkeley will lead to increased transfer of care times in Richmond Kaiser.</a:t>
            </a:r>
          </a:p>
          <a:p>
            <a:r>
              <a:rPr lang="en-US" dirty="0" smtClean="0"/>
              <a:t>If hypothesis true . . .</a:t>
            </a:r>
          </a:p>
          <a:p>
            <a:pPr lvl="1"/>
            <a:r>
              <a:rPr lang="en-US" dirty="0" smtClean="0"/>
              <a:t>County can begin to implement plans ahead of closure to minimize impact.</a:t>
            </a:r>
          </a:p>
          <a:p>
            <a:pPr lvl="1"/>
            <a:r>
              <a:rPr lang="en-US" dirty="0" smtClean="0"/>
              <a:t>Increase implementation of interventions aimed at decreasing unnecessary ER visits.</a:t>
            </a:r>
          </a:p>
          <a:p>
            <a:pPr lvl="1"/>
            <a:r>
              <a:rPr lang="en-US" dirty="0" smtClean="0"/>
              <a:t>Increase outreach efforts to areas in West County most likely effected by Alta Bates Closure (Kensington/El Cerrito/Richmond)</a:t>
            </a:r>
          </a:p>
          <a:p>
            <a:pPr lvl="1"/>
            <a:endParaRPr lang="en-US" dirty="0" smtClean="0"/>
          </a:p>
          <a:p>
            <a:pPr lvl="1"/>
            <a:endParaRPr lang="en-US" dirty="0"/>
          </a:p>
        </p:txBody>
      </p:sp>
    </p:spTree>
    <p:extLst>
      <p:ext uri="{BB962C8B-B14F-4D97-AF65-F5344CB8AC3E}">
        <p14:creationId xmlns:p14="http://schemas.microsoft.com/office/powerpoint/2010/main" val="3638664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i="1" dirty="0"/>
              <a:t>Proposal # </a:t>
            </a:r>
            <a:r>
              <a:rPr lang="en-US" sz="2800" i="1" dirty="0" smtClean="0"/>
              <a:t>2</a:t>
            </a:r>
            <a:br>
              <a:rPr lang="en-US" sz="2800" i="1" dirty="0" smtClean="0"/>
            </a:br>
            <a:r>
              <a:rPr lang="en-US" sz="2800" i="1" dirty="0" smtClean="0"/>
              <a:t>Intimate </a:t>
            </a:r>
            <a:r>
              <a:rPr lang="en-US" sz="2800" i="1" dirty="0"/>
              <a:t>Partner Violence (IPV) in 3 California Cities </a:t>
            </a:r>
          </a:p>
        </p:txBody>
      </p:sp>
      <p:sp>
        <p:nvSpPr>
          <p:cNvPr id="3" name="Content Placeholder 2"/>
          <p:cNvSpPr>
            <a:spLocks noGrp="1"/>
          </p:cNvSpPr>
          <p:nvPr>
            <p:ph idx="1"/>
          </p:nvPr>
        </p:nvSpPr>
        <p:spPr/>
        <p:txBody>
          <a:bodyPr>
            <a:normAutofit fontScale="92500" lnSpcReduction="10000"/>
          </a:bodyPr>
          <a:lstStyle/>
          <a:p>
            <a:pPr marL="0" indent="0" algn="ctr">
              <a:buNone/>
            </a:pPr>
            <a:r>
              <a:rPr lang="en-US" u="sng" dirty="0" smtClean="0"/>
              <a:t>BACKGROUND</a:t>
            </a:r>
            <a:endParaRPr lang="en-US" u="sng" dirty="0"/>
          </a:p>
          <a:p>
            <a:r>
              <a:rPr lang="en-US" dirty="0" smtClean="0"/>
              <a:t>24 persons /minute are a victim of IPV in the US</a:t>
            </a:r>
          </a:p>
          <a:p>
            <a:r>
              <a:rPr lang="en-US" dirty="0" smtClean="0"/>
              <a:t>10% of US homicides/year related to IPV</a:t>
            </a:r>
          </a:p>
          <a:p>
            <a:r>
              <a:rPr lang="en-US" dirty="0" smtClean="0"/>
              <a:t>Anecdotal evidence and limited studies suggest that reports of IPV increase around holidays </a:t>
            </a:r>
          </a:p>
          <a:p>
            <a:pPr lvl="1"/>
            <a:r>
              <a:rPr lang="en-US" dirty="0" smtClean="0"/>
              <a:t>E.g., 2.7x more reports on New Years day</a:t>
            </a:r>
          </a:p>
          <a:p>
            <a:r>
              <a:rPr lang="en-US" dirty="0" smtClean="0"/>
              <a:t>Increase in Emphasis on Data in Policing</a:t>
            </a:r>
          </a:p>
          <a:p>
            <a:pPr lvl="1"/>
            <a:r>
              <a:rPr lang="en-US" dirty="0" smtClean="0"/>
              <a:t>Task Force for 21</a:t>
            </a:r>
            <a:r>
              <a:rPr lang="en-US" baseline="30000" dirty="0" smtClean="0"/>
              <a:t>st</a:t>
            </a:r>
            <a:r>
              <a:rPr lang="en-US" dirty="0" smtClean="0"/>
              <a:t> Century Policing (Police Data Initiative)</a:t>
            </a:r>
          </a:p>
          <a:p>
            <a:pPr lvl="1"/>
            <a:r>
              <a:rPr lang="en-US" dirty="0" smtClean="0"/>
              <a:t>Federal Funding for Evidence-Based Interventions in Domestic Violence </a:t>
            </a:r>
          </a:p>
          <a:p>
            <a:r>
              <a:rPr lang="en-US" dirty="0" smtClean="0"/>
              <a:t>Community-Based Policing Includes Training of Responding to calls of IPV</a:t>
            </a:r>
          </a:p>
          <a:p>
            <a:r>
              <a:rPr lang="en-US" dirty="0" smtClean="0"/>
              <a:t>Stakeholders: LA/SF/OAK PD, Domestic Violence Shelters/Counselors, IPV survivors and their advocates</a:t>
            </a:r>
          </a:p>
          <a:p>
            <a:pPr marL="0" indent="0">
              <a:buNone/>
            </a:pPr>
            <a:endParaRPr lang="en-US" dirty="0"/>
          </a:p>
        </p:txBody>
      </p:sp>
    </p:spTree>
    <p:extLst>
      <p:ext uri="{BB962C8B-B14F-4D97-AF65-F5344CB8AC3E}">
        <p14:creationId xmlns:p14="http://schemas.microsoft.com/office/powerpoint/2010/main" val="2926532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i="1" dirty="0"/>
              <a:t>Proposal # </a:t>
            </a:r>
            <a:r>
              <a:rPr lang="en-US" sz="2800" i="1" dirty="0" smtClean="0"/>
              <a:t>2 </a:t>
            </a:r>
            <a:br>
              <a:rPr lang="en-US" sz="2800" i="1" dirty="0" smtClean="0"/>
            </a:br>
            <a:r>
              <a:rPr lang="en-US" sz="2800" i="1" dirty="0" smtClean="0"/>
              <a:t>Intimate Partner Violence (IPV) in 3 California Cities </a:t>
            </a:r>
            <a:endParaRPr lang="en-US" sz="2800" i="1" dirty="0"/>
          </a:p>
        </p:txBody>
      </p:sp>
      <p:sp>
        <p:nvSpPr>
          <p:cNvPr id="4" name="Text Placeholder 3"/>
          <p:cNvSpPr>
            <a:spLocks noGrp="1"/>
          </p:cNvSpPr>
          <p:nvPr>
            <p:ph type="body" idx="1"/>
          </p:nvPr>
        </p:nvSpPr>
        <p:spPr/>
        <p:txBody>
          <a:bodyPr/>
          <a:lstStyle/>
          <a:p>
            <a:r>
              <a:rPr lang="en-US" b="1" dirty="0" smtClean="0"/>
              <a:t>Problem Statement</a:t>
            </a:r>
            <a:endParaRPr lang="en-US" b="1" dirty="0"/>
          </a:p>
        </p:txBody>
      </p:sp>
      <p:sp>
        <p:nvSpPr>
          <p:cNvPr id="5" name="Text Placeholder 4"/>
          <p:cNvSpPr>
            <a:spLocks noGrp="1"/>
          </p:cNvSpPr>
          <p:nvPr>
            <p:ph type="body" sz="quarter" idx="3"/>
          </p:nvPr>
        </p:nvSpPr>
        <p:spPr/>
        <p:txBody>
          <a:bodyPr/>
          <a:lstStyle/>
          <a:p>
            <a:r>
              <a:rPr lang="en-US" b="1" dirty="0" smtClean="0"/>
              <a:t>Data Sets</a:t>
            </a:r>
            <a:endParaRPr lang="en-US" b="1" dirty="0"/>
          </a:p>
        </p:txBody>
      </p:sp>
      <p:sp>
        <p:nvSpPr>
          <p:cNvPr id="3" name="Content Placeholder 2"/>
          <p:cNvSpPr>
            <a:spLocks noGrp="1"/>
          </p:cNvSpPr>
          <p:nvPr>
            <p:ph sz="quarter" idx="13"/>
          </p:nvPr>
        </p:nvSpPr>
        <p:spPr/>
        <p:txBody>
          <a:bodyPr/>
          <a:lstStyle/>
          <a:p>
            <a:r>
              <a:rPr lang="en-US" dirty="0" smtClean="0"/>
              <a:t>Determine if there is an association between number of reports of IPV to police and the season or day of the week using data from Los Angeles, Oakland and San Francisco Police Departments.</a:t>
            </a:r>
          </a:p>
        </p:txBody>
      </p:sp>
      <p:sp>
        <p:nvSpPr>
          <p:cNvPr id="6" name="Content Placeholder 5"/>
          <p:cNvSpPr>
            <a:spLocks noGrp="1"/>
          </p:cNvSpPr>
          <p:nvPr>
            <p:ph sz="quarter" idx="14"/>
          </p:nvPr>
        </p:nvSpPr>
        <p:spPr/>
        <p:txBody>
          <a:bodyPr>
            <a:normAutofit fontScale="92500" lnSpcReduction="20000"/>
          </a:bodyPr>
          <a:lstStyle/>
          <a:p>
            <a:r>
              <a:rPr lang="en-US" dirty="0"/>
              <a:t>Los Angeles</a:t>
            </a:r>
          </a:p>
          <a:p>
            <a:pPr lvl="1"/>
            <a:r>
              <a:rPr lang="en-US" dirty="0"/>
              <a:t>LAPD Crime and Collision Raw Data for 2012 </a:t>
            </a:r>
            <a:r>
              <a:rPr lang="mr-IN" dirty="0"/>
              <a:t>–</a:t>
            </a:r>
            <a:r>
              <a:rPr lang="en-US" dirty="0"/>
              <a:t> </a:t>
            </a:r>
            <a:r>
              <a:rPr lang="en-US" dirty="0" smtClean="0"/>
              <a:t>2015 </a:t>
            </a:r>
            <a:endParaRPr lang="en-US" dirty="0"/>
          </a:p>
          <a:p>
            <a:r>
              <a:rPr lang="en-US" dirty="0"/>
              <a:t>Oakland </a:t>
            </a:r>
            <a:endParaRPr lang="en-US" dirty="0" smtClean="0"/>
          </a:p>
          <a:p>
            <a:pPr lvl="1"/>
            <a:r>
              <a:rPr lang="en-US" dirty="0" smtClean="0"/>
              <a:t>OPD Crime Incidence Data</a:t>
            </a:r>
            <a:endParaRPr lang="en-US" dirty="0"/>
          </a:p>
          <a:p>
            <a:r>
              <a:rPr lang="en-US" dirty="0"/>
              <a:t>San Francisco</a:t>
            </a:r>
          </a:p>
          <a:p>
            <a:pPr lvl="1"/>
            <a:r>
              <a:rPr lang="en-US" dirty="0"/>
              <a:t>SFPD Incidence Reports for 2012 </a:t>
            </a:r>
            <a:r>
              <a:rPr lang="mr-IN" dirty="0" smtClean="0"/>
              <a:t>–</a:t>
            </a:r>
            <a:r>
              <a:rPr lang="en-US" dirty="0" smtClean="0"/>
              <a:t> 2015</a:t>
            </a:r>
          </a:p>
          <a:p>
            <a:r>
              <a:rPr lang="en-US" dirty="0" smtClean="0"/>
              <a:t>Data Concerns</a:t>
            </a:r>
          </a:p>
          <a:p>
            <a:pPr lvl="1"/>
            <a:r>
              <a:rPr lang="en-US" dirty="0" smtClean="0"/>
              <a:t>Different ways of reporting IPV, sexual assaults not classified as IPV, Oakland does not have data available for as many years as LA or SF</a:t>
            </a:r>
          </a:p>
          <a:p>
            <a:pPr lvl="1"/>
            <a:r>
              <a:rPr lang="en-US" dirty="0" smtClean="0"/>
              <a:t>Data only reflects reports of IPV which is under reported generally</a:t>
            </a:r>
            <a:endParaRPr lang="en-US" dirty="0"/>
          </a:p>
          <a:p>
            <a:endParaRPr lang="en-US" dirty="0"/>
          </a:p>
        </p:txBody>
      </p:sp>
    </p:spTree>
    <p:extLst>
      <p:ext uri="{BB962C8B-B14F-4D97-AF65-F5344CB8AC3E}">
        <p14:creationId xmlns:p14="http://schemas.microsoft.com/office/powerpoint/2010/main" val="3184997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i="1" dirty="0"/>
              <a:t>Proposal # 2</a:t>
            </a:r>
            <a:br>
              <a:rPr lang="en-US" sz="2800" i="1" dirty="0"/>
            </a:br>
            <a:r>
              <a:rPr lang="en-US" sz="2800" i="1" dirty="0"/>
              <a:t>Intimate Partner Violence (IPV) in 3 California Cities </a:t>
            </a:r>
            <a:endParaRPr lang="en-US" sz="2800" dirty="0"/>
          </a:p>
        </p:txBody>
      </p:sp>
      <p:sp>
        <p:nvSpPr>
          <p:cNvPr id="3" name="Content Placeholder 2"/>
          <p:cNvSpPr>
            <a:spLocks noGrp="1"/>
          </p:cNvSpPr>
          <p:nvPr>
            <p:ph idx="1"/>
          </p:nvPr>
        </p:nvSpPr>
        <p:spPr/>
        <p:txBody>
          <a:bodyPr/>
          <a:lstStyle/>
          <a:p>
            <a:r>
              <a:rPr lang="en-US" dirty="0" smtClean="0"/>
              <a:t>Hypothesis</a:t>
            </a:r>
          </a:p>
          <a:p>
            <a:pPr lvl="1"/>
            <a:r>
              <a:rPr lang="en-US" dirty="0" smtClean="0"/>
              <a:t>Using past police incident reports of IPV we can predict the times when reports of IPV will increase.</a:t>
            </a:r>
          </a:p>
          <a:p>
            <a:r>
              <a:rPr lang="en-US" dirty="0" smtClean="0"/>
              <a:t>If hypothesis is true</a:t>
            </a:r>
            <a:r>
              <a:rPr lang="mr-IN" dirty="0" smtClean="0"/>
              <a:t>…</a:t>
            </a:r>
            <a:endParaRPr lang="en-US" dirty="0" smtClean="0"/>
          </a:p>
          <a:p>
            <a:pPr lvl="1"/>
            <a:r>
              <a:rPr lang="en-US" dirty="0" smtClean="0"/>
              <a:t>Police Departments can </a:t>
            </a:r>
            <a:r>
              <a:rPr lang="en-US" i="1" dirty="0" smtClean="0"/>
              <a:t>properly</a:t>
            </a:r>
            <a:r>
              <a:rPr lang="en-US" dirty="0" smtClean="0"/>
              <a:t> staff during times of high incident reports</a:t>
            </a:r>
          </a:p>
          <a:p>
            <a:pPr lvl="1"/>
            <a:r>
              <a:rPr lang="en-US" dirty="0" smtClean="0"/>
              <a:t>First Responder Training to IPV can be scheduled prior to, but close in time to times of reported increase</a:t>
            </a:r>
          </a:p>
          <a:p>
            <a:pPr lvl="1"/>
            <a:r>
              <a:rPr lang="en-US" dirty="0" smtClean="0"/>
              <a:t>Knowing baseline for number of reports on holiday days, Police Departments can properly measure whether their interventions are having an impact</a:t>
            </a:r>
          </a:p>
          <a:p>
            <a:endParaRPr lang="en-US" dirty="0" smtClean="0"/>
          </a:p>
          <a:p>
            <a:pPr lvl="1"/>
            <a:endParaRPr lang="en-US" dirty="0"/>
          </a:p>
          <a:p>
            <a:pPr marL="457200" lvl="1" indent="0">
              <a:buNone/>
            </a:pPr>
            <a:endParaRPr lang="en-US" dirty="0"/>
          </a:p>
        </p:txBody>
      </p:sp>
    </p:spTree>
    <p:extLst>
      <p:ext uri="{BB962C8B-B14F-4D97-AF65-F5344CB8AC3E}">
        <p14:creationId xmlns:p14="http://schemas.microsoft.com/office/powerpoint/2010/main" val="4070895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i="1" dirty="0" smtClean="0"/>
              <a:t>Proposal # 3</a:t>
            </a:r>
            <a:br>
              <a:rPr lang="en-US" sz="2800" i="1" dirty="0" smtClean="0"/>
            </a:br>
            <a:r>
              <a:rPr lang="en-US" sz="2800" i="1" dirty="0" smtClean="0"/>
              <a:t>California Marijuana Legalization and DUIs</a:t>
            </a:r>
            <a:endParaRPr lang="en-US" sz="2800" i="1" dirty="0"/>
          </a:p>
        </p:txBody>
      </p:sp>
      <p:sp>
        <p:nvSpPr>
          <p:cNvPr id="3" name="Content Placeholder 2"/>
          <p:cNvSpPr>
            <a:spLocks noGrp="1"/>
          </p:cNvSpPr>
          <p:nvPr>
            <p:ph idx="1"/>
          </p:nvPr>
        </p:nvSpPr>
        <p:spPr/>
        <p:txBody>
          <a:bodyPr>
            <a:normAutofit/>
          </a:bodyPr>
          <a:lstStyle/>
          <a:p>
            <a:pPr marL="0" indent="0" algn="ctr">
              <a:buNone/>
            </a:pPr>
            <a:r>
              <a:rPr lang="en-US" b="1" u="sng" dirty="0" smtClean="0"/>
              <a:t>Background</a:t>
            </a:r>
          </a:p>
          <a:p>
            <a:r>
              <a:rPr lang="en-US" dirty="0" smtClean="0"/>
              <a:t>Proposition 64 passed in California legalizes the recreational use of marijuana</a:t>
            </a:r>
          </a:p>
          <a:p>
            <a:r>
              <a:rPr lang="en-US" dirty="0" smtClean="0"/>
              <a:t>Driving Under the Influence (DUI) of marijuana remains illegal</a:t>
            </a:r>
          </a:p>
          <a:p>
            <a:r>
              <a:rPr lang="en-US" dirty="0" smtClean="0"/>
              <a:t>No standard concentration of THC levels that render a person legally impaired to drive</a:t>
            </a:r>
          </a:p>
          <a:p>
            <a:r>
              <a:rPr lang="en-US" dirty="0" smtClean="0"/>
              <a:t>Proposition 64 provided tens of millions to study the issue of establishing a standard</a:t>
            </a:r>
          </a:p>
          <a:p>
            <a:r>
              <a:rPr lang="en-US" dirty="0" smtClean="0"/>
              <a:t>Stakeholder reports on traffic incidents/fatalities related to marijuana in WA and CO differ</a:t>
            </a:r>
          </a:p>
        </p:txBody>
      </p:sp>
    </p:spTree>
    <p:extLst>
      <p:ext uri="{BB962C8B-B14F-4D97-AF65-F5344CB8AC3E}">
        <p14:creationId xmlns:p14="http://schemas.microsoft.com/office/powerpoint/2010/main" val="3387356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i="1" dirty="0"/>
              <a:t>Proposal # 3</a:t>
            </a:r>
            <a:br>
              <a:rPr lang="en-US" sz="2800" i="1" dirty="0"/>
            </a:br>
            <a:r>
              <a:rPr lang="en-US" sz="2800" i="1" dirty="0"/>
              <a:t>California Marijuana Legalization and DUIs</a:t>
            </a:r>
          </a:p>
        </p:txBody>
      </p:sp>
      <p:sp>
        <p:nvSpPr>
          <p:cNvPr id="4" name="Text Placeholder 3"/>
          <p:cNvSpPr>
            <a:spLocks noGrp="1"/>
          </p:cNvSpPr>
          <p:nvPr>
            <p:ph type="body" idx="1"/>
          </p:nvPr>
        </p:nvSpPr>
        <p:spPr/>
        <p:txBody>
          <a:bodyPr/>
          <a:lstStyle/>
          <a:p>
            <a:r>
              <a:rPr lang="en-US" b="1" dirty="0" smtClean="0"/>
              <a:t>Problem Statement</a:t>
            </a:r>
            <a:endParaRPr lang="en-US" b="1" dirty="0"/>
          </a:p>
        </p:txBody>
      </p:sp>
      <p:sp>
        <p:nvSpPr>
          <p:cNvPr id="5" name="Text Placeholder 4"/>
          <p:cNvSpPr>
            <a:spLocks noGrp="1"/>
          </p:cNvSpPr>
          <p:nvPr>
            <p:ph type="body" sz="quarter" idx="3"/>
          </p:nvPr>
        </p:nvSpPr>
        <p:spPr/>
        <p:txBody>
          <a:bodyPr/>
          <a:lstStyle/>
          <a:p>
            <a:r>
              <a:rPr lang="en-US" b="1" dirty="0" smtClean="0"/>
              <a:t>Data Sets</a:t>
            </a:r>
            <a:endParaRPr lang="en-US" b="1" dirty="0"/>
          </a:p>
        </p:txBody>
      </p:sp>
      <p:sp>
        <p:nvSpPr>
          <p:cNvPr id="3" name="Content Placeholder 2"/>
          <p:cNvSpPr>
            <a:spLocks noGrp="1"/>
          </p:cNvSpPr>
          <p:nvPr>
            <p:ph sz="quarter" idx="13"/>
          </p:nvPr>
        </p:nvSpPr>
        <p:spPr/>
        <p:txBody>
          <a:bodyPr>
            <a:normAutofit lnSpcReduction="10000"/>
          </a:bodyPr>
          <a:lstStyle/>
          <a:p>
            <a:r>
              <a:rPr lang="en-US" dirty="0"/>
              <a:t>Determine if there is an association between </a:t>
            </a:r>
            <a:r>
              <a:rPr lang="en-US" dirty="0" smtClean="0"/>
              <a:t>legalization of marijuana and increases in marijuana-related car accidents or deaths based on data available from Washington and Colorado and the NHSTA.</a:t>
            </a:r>
            <a:endParaRPr lang="en-US" dirty="0"/>
          </a:p>
        </p:txBody>
      </p:sp>
      <p:sp>
        <p:nvSpPr>
          <p:cNvPr id="6" name="Content Placeholder 5"/>
          <p:cNvSpPr>
            <a:spLocks noGrp="1"/>
          </p:cNvSpPr>
          <p:nvPr>
            <p:ph sz="quarter" idx="14"/>
          </p:nvPr>
        </p:nvSpPr>
        <p:spPr/>
        <p:txBody>
          <a:bodyPr/>
          <a:lstStyle/>
          <a:p>
            <a:r>
              <a:rPr lang="en-US" dirty="0" smtClean="0"/>
              <a:t>NHSTA Data</a:t>
            </a:r>
            <a:endParaRPr lang="en-US" dirty="0"/>
          </a:p>
          <a:p>
            <a:pPr lvl="1"/>
            <a:r>
              <a:rPr lang="en-US" dirty="0"/>
              <a:t>LAPD Crime and Collision Raw Data for 2012 </a:t>
            </a:r>
            <a:r>
              <a:rPr lang="mr-IN" dirty="0"/>
              <a:t>–</a:t>
            </a:r>
            <a:r>
              <a:rPr lang="en-US" dirty="0"/>
              <a:t> 2015</a:t>
            </a:r>
          </a:p>
          <a:p>
            <a:pPr lvl="1"/>
            <a:endParaRPr lang="en-US" dirty="0"/>
          </a:p>
          <a:p>
            <a:r>
              <a:rPr lang="en-US" dirty="0" smtClean="0"/>
              <a:t>Data Concerns</a:t>
            </a:r>
          </a:p>
          <a:p>
            <a:pPr lvl="1"/>
            <a:r>
              <a:rPr lang="en-US" dirty="0" smtClean="0"/>
              <a:t>volume</a:t>
            </a:r>
            <a:endParaRPr lang="en-US" dirty="0"/>
          </a:p>
          <a:p>
            <a:endParaRPr lang="en-US" dirty="0"/>
          </a:p>
        </p:txBody>
      </p:sp>
    </p:spTree>
    <p:extLst>
      <p:ext uri="{BB962C8B-B14F-4D97-AF65-F5344CB8AC3E}">
        <p14:creationId xmlns:p14="http://schemas.microsoft.com/office/powerpoint/2010/main" val="2497478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i="1" dirty="0"/>
              <a:t>Proposal # 3</a:t>
            </a:r>
            <a:br>
              <a:rPr lang="en-US" sz="2800" i="1" dirty="0"/>
            </a:br>
            <a:r>
              <a:rPr lang="en-US" sz="2800" i="1" dirty="0"/>
              <a:t>California Marijuana Legalization and DUIs</a:t>
            </a:r>
            <a:endParaRPr lang="en-US" sz="2800" dirty="0"/>
          </a:p>
        </p:txBody>
      </p:sp>
      <p:sp>
        <p:nvSpPr>
          <p:cNvPr id="3" name="Content Placeholder 2"/>
          <p:cNvSpPr>
            <a:spLocks noGrp="1"/>
          </p:cNvSpPr>
          <p:nvPr>
            <p:ph idx="1"/>
          </p:nvPr>
        </p:nvSpPr>
        <p:spPr/>
        <p:txBody>
          <a:bodyPr/>
          <a:lstStyle/>
          <a:p>
            <a:r>
              <a:rPr lang="en-US" dirty="0" smtClean="0"/>
              <a:t>Hypothesis</a:t>
            </a:r>
          </a:p>
          <a:p>
            <a:pPr lvl="1"/>
            <a:r>
              <a:rPr lang="en-US" dirty="0" smtClean="0"/>
              <a:t>Using traffic data from Washington and Colorado we can predict the increase in marijuana-related car accidents and deaths in California post marijuana</a:t>
            </a:r>
            <a:r>
              <a:rPr lang="mr-IN" dirty="0" smtClean="0"/>
              <a:t>–</a:t>
            </a:r>
            <a:r>
              <a:rPr lang="en-US" dirty="0" smtClean="0"/>
              <a:t>legalization.</a:t>
            </a:r>
          </a:p>
          <a:p>
            <a:r>
              <a:rPr lang="en-US" dirty="0" smtClean="0"/>
              <a:t>If Hypothesis true . . .</a:t>
            </a:r>
          </a:p>
          <a:p>
            <a:pPr lvl="1"/>
            <a:r>
              <a:rPr lang="en-US" dirty="0" smtClean="0"/>
              <a:t>Increase the expediency by which State Officials develop a State-wide standard for detection of marijuana.</a:t>
            </a:r>
          </a:p>
          <a:p>
            <a:pPr lvl="1"/>
            <a:r>
              <a:rPr lang="en-US" dirty="0" smtClean="0"/>
              <a:t>Increase funding for the development of THC </a:t>
            </a:r>
          </a:p>
        </p:txBody>
      </p:sp>
    </p:spTree>
    <p:extLst>
      <p:ext uri="{BB962C8B-B14F-4D97-AF65-F5344CB8AC3E}">
        <p14:creationId xmlns:p14="http://schemas.microsoft.com/office/powerpoint/2010/main" val="9531664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436</TotalTime>
  <Words>757</Words>
  <Application>Microsoft Macintosh PowerPoint</Application>
  <PresentationFormat>On-screen Show (4:3)</PresentationFormat>
  <Paragraphs>86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Executive</vt:lpstr>
      <vt:lpstr>Proposal # 1: Ambulance Transport in Contra Costa County</vt:lpstr>
      <vt:lpstr> Proposal # 1: Ambulance Transport in Contra Costa County</vt:lpstr>
      <vt:lpstr>Proposal # 1: Ambulance Transport in Contra Costa County</vt:lpstr>
      <vt:lpstr>Proposal # 2 Intimate Partner Violence (IPV) in 3 California Cities </vt:lpstr>
      <vt:lpstr>Proposal # 2  Intimate Partner Violence (IPV) in 3 California Cities </vt:lpstr>
      <vt:lpstr>Proposal # 2 Intimate Partner Violence (IPV) in 3 California Cities </vt:lpstr>
      <vt:lpstr>Proposal # 3 California Marijuana Legalization and DUIs</vt:lpstr>
      <vt:lpstr>Proposal # 3 California Marijuana Legalization and DUIs</vt:lpstr>
      <vt:lpstr>Proposal # 3 California Marijuana Legalization and DUIs</vt:lpstr>
    </vt:vector>
  </TitlesOfParts>
  <Company>AVADA HEALTH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SACHIN KELKAR</dc:creator>
  <cp:lastModifiedBy>SACHIN KELKAR</cp:lastModifiedBy>
  <cp:revision>25</cp:revision>
  <dcterms:created xsi:type="dcterms:W3CDTF">2016-11-28T18:17:03Z</dcterms:created>
  <dcterms:modified xsi:type="dcterms:W3CDTF">2016-11-29T01:33:50Z</dcterms:modified>
</cp:coreProperties>
</file>