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dcce9c24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dcce9c24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dcce9c24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dcce9c24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dcce9c24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dcce9c24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dcce9c24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dcce9c24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dcce9c24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dcce9c24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dcce9c24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dcce9c24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dcce9c24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dcce9c24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dcce9c24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cce9c24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dcce9c24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dcce9c24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669075"/>
            <a:ext cx="8123100" cy="21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“Technology Driven Decisions”</a:t>
            </a:r>
            <a:endParaRPr sz="3200"/>
          </a:p>
          <a:p>
            <a:pPr indent="0" lvl="0" marL="0" rtl="0" algn="l">
              <a:spcBef>
                <a:spcPts val="0"/>
              </a:spcBef>
              <a:spcAft>
                <a:spcPts val="0"/>
              </a:spcAft>
              <a:buNone/>
            </a:pPr>
            <a:r>
              <a:rPr lang="en" sz="3200"/>
              <a:t> vs. “Business Driven Decisions”</a:t>
            </a:r>
            <a:endParaRPr sz="32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Presentation by: Karie Funk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Zetlin, Minda. (2015, Sept 30.). How CTOs can balance business and technology interests.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9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t>
            </a:r>
            <a:r>
              <a:rPr lang="en"/>
              <a:t>iaison</a:t>
            </a:r>
            <a:r>
              <a:rPr lang="en"/>
              <a:t> Between Business and Technology</a:t>
            </a:r>
            <a:endParaRPr/>
          </a:p>
        </p:txBody>
      </p:sp>
      <p:sp>
        <p:nvSpPr>
          <p:cNvPr id="66" name="Google Shape;66;p14"/>
          <p:cNvSpPr txBox="1"/>
          <p:nvPr>
            <p:ph idx="1" type="body"/>
          </p:nvPr>
        </p:nvSpPr>
        <p:spPr>
          <a:xfrm>
            <a:off x="311700" y="766825"/>
            <a:ext cx="8520600" cy="3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way to </a:t>
            </a:r>
            <a:r>
              <a:rPr lang="en"/>
              <a:t>find the balance between the competing priorities of business leaders and technology experts is to use a Chief Technology Officer (CTO). </a:t>
            </a:r>
            <a:endParaRPr/>
          </a:p>
          <a:p>
            <a:pPr indent="0" lvl="0" marL="0" rtl="0" algn="l">
              <a:spcBef>
                <a:spcPts val="1600"/>
              </a:spcBef>
              <a:spcAft>
                <a:spcPts val="0"/>
              </a:spcAft>
              <a:buNone/>
            </a:pPr>
            <a:r>
              <a:rPr lang="en"/>
              <a:t>Balancing between business needs and developer priorities are difficult and you can’t simply tell developers what needs to be done. </a:t>
            </a:r>
            <a:endParaRPr/>
          </a:p>
          <a:p>
            <a:pPr indent="0" lvl="0" marL="0" rtl="0" algn="l">
              <a:spcBef>
                <a:spcPts val="1600"/>
              </a:spcBef>
              <a:spcAft>
                <a:spcPts val="0"/>
              </a:spcAft>
              <a:buNone/>
            </a:pPr>
            <a:r>
              <a:rPr lang="en"/>
              <a:t>“Getting the two groups on the same page can be easier said than done, and it often takes a CTO who is focused on driving them to meet in the middle” (Zetlin, 2015).</a:t>
            </a:r>
            <a:endParaRPr/>
          </a:p>
          <a:p>
            <a:pPr indent="0" lvl="0" marL="0" rtl="0" algn="l">
              <a:spcBef>
                <a:spcPts val="1600"/>
              </a:spcBef>
              <a:spcAft>
                <a:spcPts val="1600"/>
              </a:spcAft>
              <a:buNone/>
            </a:pPr>
            <a:r>
              <a:rPr lang="en"/>
              <a:t>Some developers can be perfectionists and spend too much time on a project trying to make it look just right, not giving much consideration to the deadline, while the business leaders are more focused on whether it works right and not missing the deadline.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CTO’s Bring Business &amp; Tech Together</a:t>
            </a:r>
            <a:endParaRPr/>
          </a:p>
        </p:txBody>
      </p:sp>
      <p:sp>
        <p:nvSpPr>
          <p:cNvPr id="72" name="Google Shape;72;p15"/>
          <p:cNvSpPr txBox="1"/>
          <p:nvPr>
            <p:ph idx="1" type="body"/>
          </p:nvPr>
        </p:nvSpPr>
        <p:spPr>
          <a:xfrm>
            <a:off x="311700" y="1152475"/>
            <a:ext cx="8520600" cy="38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successful CTO can filter through what’s helpful for both sides. Here’s an example</a:t>
            </a:r>
            <a:r>
              <a:rPr lang="en"/>
              <a:t>, “developers have a tendency to see small things as the end of the world. If the business got wind of their perspective, the business might panic. The CTO must bridge the two different mindsets and let through the right kind of information” (Zetlin, 2015).  </a:t>
            </a:r>
            <a:endParaRPr/>
          </a:p>
          <a:p>
            <a:pPr indent="0" lvl="0" marL="0" rtl="0" algn="l">
              <a:spcBef>
                <a:spcPts val="1600"/>
              </a:spcBef>
              <a:spcAft>
                <a:spcPts val="0"/>
              </a:spcAft>
              <a:buNone/>
            </a:pPr>
            <a:r>
              <a:rPr lang="en"/>
              <a:t>There should always be direct communication between the two. Many CTO’s will send out information on current sales wins and development projects that are going on. This results in the two sides coming together in a positive way.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Result if Developers Don't Understand Business Imperatives &amp; Vice Versa?</a:t>
            </a:r>
            <a:endParaRPr/>
          </a:p>
        </p:txBody>
      </p:sp>
      <p:sp>
        <p:nvSpPr>
          <p:cNvPr id="78" name="Google Shape;78;p16"/>
          <p:cNvSpPr txBox="1"/>
          <p:nvPr>
            <p:ph idx="1" type="body"/>
          </p:nvPr>
        </p:nvSpPr>
        <p:spPr>
          <a:xfrm>
            <a:off x="311700" y="1073300"/>
            <a:ext cx="8520600" cy="3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times developers can build the wrong thing and can release the project when it’s late. These are problems that come about when the developers don’t understand what the business needs. “If the business doesn't understand developers, they can often have unrealistic expectations about timescales and the difficulty of the project” (Zetlin, 2015). </a:t>
            </a:r>
            <a:endParaRPr/>
          </a:p>
          <a:p>
            <a:pPr indent="0" lvl="0" marL="0" rtl="0" algn="l">
              <a:spcBef>
                <a:spcPts val="1600"/>
              </a:spcBef>
              <a:spcAft>
                <a:spcPts val="1600"/>
              </a:spcAft>
              <a:buNone/>
            </a:pPr>
            <a:r>
              <a:rPr lang="en"/>
              <a:t>Developers can sometimes take shortcuts in their work when trying to meet a deadline. This can mean they will say something exists in the application, when it doesn’t. So the customers may be pleased at first, but then when they dig a little deeper, they find things that won’t work. This is when you’ll wind up spending far longer sorting stuff out with customers looking over your shoulder, rather than just the business side keeping tabs.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6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the CTO</a:t>
            </a:r>
            <a:endParaRPr/>
          </a:p>
        </p:txBody>
      </p:sp>
      <p:sp>
        <p:nvSpPr>
          <p:cNvPr id="84" name="Google Shape;84;p17"/>
          <p:cNvSpPr txBox="1"/>
          <p:nvPr>
            <p:ph idx="1" type="body"/>
          </p:nvPr>
        </p:nvSpPr>
        <p:spPr>
          <a:xfrm>
            <a:off x="311700" y="863550"/>
            <a:ext cx="8520600" cy="37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CTO’s are a great way to keep the peace between the business and developers and making sure that everything stays on track. </a:t>
            </a:r>
            <a:endParaRPr/>
          </a:p>
          <a:p>
            <a:pPr indent="0" lvl="0" marL="0" rtl="0" algn="l">
              <a:spcBef>
                <a:spcPts val="1600"/>
              </a:spcBef>
              <a:spcAft>
                <a:spcPts val="0"/>
              </a:spcAft>
              <a:buNone/>
            </a:pPr>
            <a:r>
              <a:rPr lang="en"/>
              <a:t>The CTO acts as a buffer</a:t>
            </a:r>
            <a:r>
              <a:rPr lang="en"/>
              <a:t> to the two sides, making sure there's reasonable pushback on expectations and timelines to the business. This can come hand-in-hand with reasonable whip-cracking on the development side to make sure timescales are reasonable for the business, allowing us to get the job done at sufficient quality. (Zetlin, 2015). </a:t>
            </a:r>
            <a:endParaRPr/>
          </a:p>
          <a:p>
            <a:pPr indent="0" lvl="0" marL="0" rtl="0" algn="l">
              <a:spcBef>
                <a:spcPts val="1600"/>
              </a:spcBef>
              <a:spcAft>
                <a:spcPts val="1600"/>
              </a:spcAft>
              <a:buNone/>
            </a:pPr>
            <a:r>
              <a:rPr lang="en"/>
              <a:t>Without a CTO, many times the tension can be high between the two at a company if no communication is relayed to one another.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76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Consider as a CTO</a:t>
            </a:r>
            <a:endParaRPr/>
          </a:p>
        </p:txBody>
      </p:sp>
      <p:sp>
        <p:nvSpPr>
          <p:cNvPr id="90" name="Google Shape;90;p18"/>
          <p:cNvSpPr txBox="1"/>
          <p:nvPr>
            <p:ph idx="1" type="body"/>
          </p:nvPr>
        </p:nvSpPr>
        <p:spPr>
          <a:xfrm>
            <a:off x="311700" y="496500"/>
            <a:ext cx="8520600" cy="44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good CTO trying to keep the balance between the business and developers, it’s important to practice these steps to make sure everything works out:</a:t>
            </a:r>
            <a:endParaRPr/>
          </a:p>
          <a:p>
            <a:pPr indent="-342900" lvl="0" marL="457200" rtl="0" algn="l">
              <a:spcBef>
                <a:spcPts val="1600"/>
              </a:spcBef>
              <a:spcAft>
                <a:spcPts val="0"/>
              </a:spcAft>
              <a:buSzPts val="1800"/>
              <a:buChar char="●"/>
            </a:pPr>
            <a:r>
              <a:rPr lang="en"/>
              <a:t>Do not </a:t>
            </a:r>
            <a:r>
              <a:rPr lang="en"/>
              <a:t>tell everybody everything. You have to really think carefully about what is the right information and what is the wrong information for specific interest groups. Hold weekly meetings as well. </a:t>
            </a:r>
            <a:endParaRPr/>
          </a:p>
          <a:p>
            <a:pPr indent="-342900" lvl="0" marL="457200" rtl="0" algn="l">
              <a:spcBef>
                <a:spcPts val="0"/>
              </a:spcBef>
              <a:spcAft>
                <a:spcPts val="0"/>
              </a:spcAft>
              <a:buSzPts val="1800"/>
              <a:buChar char="●"/>
            </a:pPr>
            <a:r>
              <a:rPr lang="en"/>
              <a:t>Keep good relationships both on the business side and on the development side because there are certain individuals on both sides of the house who have some information on the trade-offs that are required, and are able to have a rational dialogue about them.</a:t>
            </a:r>
            <a:endParaRPr/>
          </a:p>
          <a:p>
            <a:pPr indent="-342900" lvl="0" marL="457200" rtl="0" algn="l">
              <a:spcBef>
                <a:spcPts val="0"/>
              </a:spcBef>
              <a:spcAft>
                <a:spcPts val="0"/>
              </a:spcAft>
              <a:buSzPts val="1800"/>
              <a:buChar char="●"/>
            </a:pPr>
            <a:r>
              <a:rPr lang="en"/>
              <a:t>Use data as a way to explain things to business so you can explain why some things take longer than other.</a:t>
            </a:r>
            <a:endParaRPr/>
          </a:p>
          <a:p>
            <a:pPr indent="-342900" lvl="0" marL="457200" rtl="0" algn="l">
              <a:spcBef>
                <a:spcPts val="0"/>
              </a:spcBef>
              <a:spcAft>
                <a:spcPts val="0"/>
              </a:spcAft>
              <a:buSzPts val="1800"/>
              <a:buChar char="●"/>
            </a:pPr>
            <a:r>
              <a:rPr lang="en"/>
              <a:t>With developers, give people good reasons why doing certain things is important, then they respond to that. (Zetlin, 2015)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Keeping Developers Engaged</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remember that things can go downhill fast when a project beers too far off in one direction over the other. Sometimes forcing developers to adhere strictly to a, “is that the shortest route” solution can often leave many devs feeling negative and not wanting to continue their work. </a:t>
            </a:r>
            <a:endParaRPr/>
          </a:p>
          <a:p>
            <a:pPr indent="0" lvl="0" marL="0" rtl="0" algn="l">
              <a:spcBef>
                <a:spcPts val="1600"/>
              </a:spcBef>
              <a:spcAft>
                <a:spcPts val="0"/>
              </a:spcAft>
              <a:buNone/>
            </a:pPr>
            <a:r>
              <a:rPr lang="en"/>
              <a:t>“</a:t>
            </a:r>
            <a:r>
              <a:rPr lang="en"/>
              <a:t>You can make people take that approach, but they probably won’t enjoy the process and they'll wind up disengaged. In the end, you want to retain your developer talent. If people aren't having fun and enjoying the work, they'll just go somewhere else. The market is that competitive these days” (Zetlin, 2015).</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Keeping Developers Engaged Cont.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Another essential reason why you need engaged developers is that it's only through the process of really looking at a project from all angles that true innovation emerges. If the business side takes too much precedence, everyone is so focused on delivery and deadlines that they aren't given space to think inside the problem and around the problem” (Zetlin, 2015).</a:t>
            </a:r>
            <a:endParaRPr/>
          </a:p>
          <a:p>
            <a:pPr indent="0" lvl="0" marL="0" rtl="0" algn="l">
              <a:spcBef>
                <a:spcPts val="1600"/>
              </a:spcBef>
              <a:spcAft>
                <a:spcPts val="1600"/>
              </a:spcAft>
              <a:buNone/>
            </a:pPr>
            <a:r>
              <a:rPr lang="en"/>
              <a:t>There needs to be space for developers to explore and have the opportunity to do things they wouldn’t normally be allowed to do. This can lead to amazing developments for the company.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Developers Communication with Customers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A lack of business understanding on the developer side seems to come about when developers don't interact with customers. You want, and need, developers to interact with customers in order for them to truly understand the problems that they're trying to solve” (Zetlin, 2015). </a:t>
            </a:r>
            <a:endParaRPr/>
          </a:p>
          <a:p>
            <a:pPr indent="0" lvl="0" marL="0" rtl="0" algn="l">
              <a:spcBef>
                <a:spcPts val="1600"/>
              </a:spcBef>
              <a:spcAft>
                <a:spcPts val="0"/>
              </a:spcAft>
              <a:buNone/>
            </a:pPr>
            <a:r>
              <a:rPr lang="en"/>
              <a:t>Many times developers do not want to communicate with customers, so you may have to force them to communicate with them.</a:t>
            </a:r>
            <a:endParaRPr/>
          </a:p>
          <a:p>
            <a:pPr indent="0" lvl="0" marL="0" rtl="0" algn="l">
              <a:spcBef>
                <a:spcPts val="1600"/>
              </a:spcBef>
              <a:spcAft>
                <a:spcPts val="1600"/>
              </a:spcAft>
              <a:buNone/>
            </a:pPr>
            <a:r>
              <a:rPr lang="en"/>
              <a:t>Incorporating development-style tasks that come with more customer involvement and more problem solving helps developers become more business minded. (Zetlin, 2015)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