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Roboto"/>
      <p:regular r:id="rId16"/>
      <p:bold r:id="rId17"/>
      <p:italic r:id="rId18"/>
      <p:boldItalic r:id="rId19"/>
    </p:embeddedFont>
    <p:embeddedFont>
      <p:font typeface="Nunito"/>
      <p:regular r:id="rId20"/>
      <p:bold r:id="rId21"/>
      <p:italic r:id="rId22"/>
      <p:boldItalic r:id="rId23"/>
    </p:embeddedFont>
    <p:embeddedFont>
      <p:font typeface="Merriweather"/>
      <p:regular r:id="rId24"/>
      <p:bold r:id="rId25"/>
      <p:italic r:id="rId26"/>
      <p:boldItalic r:id="rId27"/>
    </p:embeddedFont>
    <p:embeddedFont>
      <p:font typeface="Comfortaa"/>
      <p:regular r:id="rId28"/>
      <p:bold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Nunito-regular.fntdata"/><Relationship Id="rId22" Type="http://schemas.openxmlformats.org/officeDocument/2006/relationships/font" Target="fonts/Nunito-italic.fntdata"/><Relationship Id="rId21" Type="http://schemas.openxmlformats.org/officeDocument/2006/relationships/font" Target="fonts/Nunito-bold.fntdata"/><Relationship Id="rId24" Type="http://schemas.openxmlformats.org/officeDocument/2006/relationships/font" Target="fonts/Merriweather-regular.fntdata"/><Relationship Id="rId23" Type="http://schemas.openxmlformats.org/officeDocument/2006/relationships/font" Target="fonts/Nunito-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erriweather-italic.fntdata"/><Relationship Id="rId25" Type="http://schemas.openxmlformats.org/officeDocument/2006/relationships/font" Target="fonts/Merriweather-bold.fntdata"/><Relationship Id="rId28" Type="http://schemas.openxmlformats.org/officeDocument/2006/relationships/font" Target="fonts/Comfortaa-regular.fntdata"/><Relationship Id="rId27" Type="http://schemas.openxmlformats.org/officeDocument/2006/relationships/font" Target="fonts/Merriweather-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Comfortaa-bold.fnt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bold.fntdata"/><Relationship Id="rId16" Type="http://schemas.openxmlformats.org/officeDocument/2006/relationships/font" Target="fonts/Roboto-regular.fntdata"/><Relationship Id="rId19" Type="http://schemas.openxmlformats.org/officeDocument/2006/relationships/font" Target="fonts/Roboto-boldItalic.fntdata"/><Relationship Id="rId18" Type="http://schemas.openxmlformats.org/officeDocument/2006/relationships/font" Target="fonts/Roboto-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 name="Shape 60"/>
        <p:cNvGrpSpPr/>
        <p:nvPr/>
      </p:nvGrpSpPr>
      <p:grpSpPr>
        <a:xfrm>
          <a:off x="0" y="0"/>
          <a:ext cx="0" cy="0"/>
          <a:chOff x="0" y="0"/>
          <a:chExt cx="0" cy="0"/>
        </a:xfrm>
      </p:grpSpPr>
      <p:sp>
        <p:nvSpPr>
          <p:cNvPr id="61" name="Google Shape;6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Google Shape;115;g7d0d49987e_0_3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7d0d49987e_0_3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 name="Shape 66"/>
        <p:cNvGrpSpPr/>
        <p:nvPr/>
      </p:nvGrpSpPr>
      <p:grpSpPr>
        <a:xfrm>
          <a:off x="0" y="0"/>
          <a:ext cx="0" cy="0"/>
          <a:chOff x="0" y="0"/>
          <a:chExt cx="0" cy="0"/>
        </a:xfrm>
      </p:grpSpPr>
      <p:sp>
        <p:nvSpPr>
          <p:cNvPr id="67" name="Google Shape;67;g7d0d49987e_0_2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7d0d49987e_0_2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 name="Shape 72"/>
        <p:cNvGrpSpPr/>
        <p:nvPr/>
      </p:nvGrpSpPr>
      <p:grpSpPr>
        <a:xfrm>
          <a:off x="0" y="0"/>
          <a:ext cx="0" cy="0"/>
          <a:chOff x="0" y="0"/>
          <a:chExt cx="0" cy="0"/>
        </a:xfrm>
      </p:grpSpPr>
      <p:sp>
        <p:nvSpPr>
          <p:cNvPr id="73" name="Google Shape;73;g7d0d49987e_0_3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7d0d49987e_0_3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 name="Shape 78"/>
        <p:cNvGrpSpPr/>
        <p:nvPr/>
      </p:nvGrpSpPr>
      <p:grpSpPr>
        <a:xfrm>
          <a:off x="0" y="0"/>
          <a:ext cx="0" cy="0"/>
          <a:chOff x="0" y="0"/>
          <a:chExt cx="0" cy="0"/>
        </a:xfrm>
      </p:grpSpPr>
      <p:sp>
        <p:nvSpPr>
          <p:cNvPr id="79" name="Google Shape;79;g7d0d49987e_0_3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7d0d49987e_0_3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Google Shape;85;g7d0d49987e_0_3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7d0d49987e_0_3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Google Shape;91;g7d0d49987e_0_3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7d0d49987e_0_3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Google Shape;97;g7d7d68b09e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7d7d68b09e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Google Shape;103;g7d0d49987e_0_3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7d0d49987e_0_3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g7d0d49987e_0_3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7d0d49987e_0_3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1600"/>
              </a:spcBef>
              <a:spcAft>
                <a:spcPts val="0"/>
              </a:spcAft>
              <a:buClr>
                <a:schemeClr val="accent2"/>
              </a:buClr>
              <a:buSzPts val="1100"/>
              <a:buChar char="○"/>
              <a:defRPr>
                <a:solidFill>
                  <a:schemeClr val="accent2"/>
                </a:solidFill>
              </a:defRPr>
            </a:lvl2pPr>
            <a:lvl3pPr indent="-298450" lvl="2" marL="1371600">
              <a:spcBef>
                <a:spcPts val="1600"/>
              </a:spcBef>
              <a:spcAft>
                <a:spcPts val="0"/>
              </a:spcAft>
              <a:buClr>
                <a:schemeClr val="accent2"/>
              </a:buClr>
              <a:buSzPts val="1100"/>
              <a:buChar char="■"/>
              <a:defRPr>
                <a:solidFill>
                  <a:schemeClr val="accent2"/>
                </a:solidFill>
              </a:defRPr>
            </a:lvl3pPr>
            <a:lvl4pPr indent="-298450" lvl="3" marL="1828800">
              <a:spcBef>
                <a:spcPts val="1600"/>
              </a:spcBef>
              <a:spcAft>
                <a:spcPts val="0"/>
              </a:spcAft>
              <a:buClr>
                <a:schemeClr val="accent2"/>
              </a:buClr>
              <a:buSzPts val="1100"/>
              <a:buChar char="●"/>
              <a:defRPr>
                <a:solidFill>
                  <a:schemeClr val="accent2"/>
                </a:solidFill>
              </a:defRPr>
            </a:lvl4pPr>
            <a:lvl5pPr indent="-298450" lvl="4" marL="2286000">
              <a:spcBef>
                <a:spcPts val="1600"/>
              </a:spcBef>
              <a:spcAft>
                <a:spcPts val="0"/>
              </a:spcAft>
              <a:buClr>
                <a:schemeClr val="accent2"/>
              </a:buClr>
              <a:buSzPts val="1100"/>
              <a:buChar char="○"/>
              <a:defRPr>
                <a:solidFill>
                  <a:schemeClr val="accent2"/>
                </a:solidFill>
              </a:defRPr>
            </a:lvl5pPr>
            <a:lvl6pPr indent="-298450" lvl="5" marL="2743200">
              <a:spcBef>
                <a:spcPts val="1600"/>
              </a:spcBef>
              <a:spcAft>
                <a:spcPts val="0"/>
              </a:spcAft>
              <a:buClr>
                <a:schemeClr val="accent2"/>
              </a:buClr>
              <a:buSzPts val="1100"/>
              <a:buChar char="■"/>
              <a:defRPr>
                <a:solidFill>
                  <a:schemeClr val="accent2"/>
                </a:solidFill>
              </a:defRPr>
            </a:lvl6pPr>
            <a:lvl7pPr indent="-298450" lvl="6" marL="3200400">
              <a:spcBef>
                <a:spcPts val="1600"/>
              </a:spcBef>
              <a:spcAft>
                <a:spcPts val="0"/>
              </a:spcAft>
              <a:buClr>
                <a:schemeClr val="accent2"/>
              </a:buClr>
              <a:buSzPts val="1100"/>
              <a:buChar char="●"/>
              <a:defRPr>
                <a:solidFill>
                  <a:schemeClr val="accent2"/>
                </a:solidFill>
              </a:defRPr>
            </a:lvl7pPr>
            <a:lvl8pPr indent="-298450" lvl="7" marL="3657600">
              <a:spcBef>
                <a:spcPts val="1600"/>
              </a:spcBef>
              <a:spcAft>
                <a:spcPts val="0"/>
              </a:spcAft>
              <a:buClr>
                <a:schemeClr val="accent2"/>
              </a:buClr>
              <a:buSzPts val="1100"/>
              <a:buChar char="○"/>
              <a:defRPr>
                <a:solidFill>
                  <a:schemeClr val="accent2"/>
                </a:solidFill>
              </a:defRPr>
            </a:lvl8pPr>
            <a:lvl9pPr indent="-298450" lvl="8" marL="4114800">
              <a:spcBef>
                <a:spcPts val="1600"/>
              </a:spcBef>
              <a:spcAft>
                <a:spcPts val="160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3127500" cy="18291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1600"/>
              </a:spcBef>
              <a:spcAft>
                <a:spcPts val="0"/>
              </a:spcAft>
              <a:buClr>
                <a:schemeClr val="accent2"/>
              </a:buClr>
              <a:buSzPts val="1100"/>
              <a:buChar char="○"/>
              <a:defRPr>
                <a:solidFill>
                  <a:schemeClr val="accent2"/>
                </a:solidFill>
              </a:defRPr>
            </a:lvl2pPr>
            <a:lvl3pPr indent="-298450" lvl="2" marL="1371600">
              <a:spcBef>
                <a:spcPts val="1600"/>
              </a:spcBef>
              <a:spcAft>
                <a:spcPts val="0"/>
              </a:spcAft>
              <a:buClr>
                <a:schemeClr val="accent2"/>
              </a:buClr>
              <a:buSzPts val="1100"/>
              <a:buChar char="■"/>
              <a:defRPr>
                <a:solidFill>
                  <a:schemeClr val="accent2"/>
                </a:solidFill>
              </a:defRPr>
            </a:lvl3pPr>
            <a:lvl4pPr indent="-298450" lvl="3" marL="1828800">
              <a:spcBef>
                <a:spcPts val="1600"/>
              </a:spcBef>
              <a:spcAft>
                <a:spcPts val="0"/>
              </a:spcAft>
              <a:buClr>
                <a:schemeClr val="accent2"/>
              </a:buClr>
              <a:buSzPts val="1100"/>
              <a:buChar char="●"/>
              <a:defRPr>
                <a:solidFill>
                  <a:schemeClr val="accent2"/>
                </a:solidFill>
              </a:defRPr>
            </a:lvl4pPr>
            <a:lvl5pPr indent="-298450" lvl="4" marL="2286000">
              <a:spcBef>
                <a:spcPts val="1600"/>
              </a:spcBef>
              <a:spcAft>
                <a:spcPts val="0"/>
              </a:spcAft>
              <a:buClr>
                <a:schemeClr val="accent2"/>
              </a:buClr>
              <a:buSzPts val="1100"/>
              <a:buChar char="○"/>
              <a:defRPr>
                <a:solidFill>
                  <a:schemeClr val="accent2"/>
                </a:solidFill>
              </a:defRPr>
            </a:lvl5pPr>
            <a:lvl6pPr indent="-298450" lvl="5" marL="2743200">
              <a:spcBef>
                <a:spcPts val="1600"/>
              </a:spcBef>
              <a:spcAft>
                <a:spcPts val="0"/>
              </a:spcAft>
              <a:buClr>
                <a:schemeClr val="accent2"/>
              </a:buClr>
              <a:buSzPts val="1100"/>
              <a:buChar char="■"/>
              <a:defRPr>
                <a:solidFill>
                  <a:schemeClr val="accent2"/>
                </a:solidFill>
              </a:defRPr>
            </a:lvl6pPr>
            <a:lvl7pPr indent="-298450" lvl="6" marL="3200400">
              <a:spcBef>
                <a:spcPts val="1600"/>
              </a:spcBef>
              <a:spcAft>
                <a:spcPts val="0"/>
              </a:spcAft>
              <a:buClr>
                <a:schemeClr val="accent2"/>
              </a:buClr>
              <a:buSzPts val="1100"/>
              <a:buChar char="●"/>
              <a:defRPr>
                <a:solidFill>
                  <a:schemeClr val="accent2"/>
                </a:solidFill>
              </a:defRPr>
            </a:lvl7pPr>
            <a:lvl8pPr indent="-298450" lvl="7" marL="3657600">
              <a:spcBef>
                <a:spcPts val="1600"/>
              </a:spcBef>
              <a:spcAft>
                <a:spcPts val="0"/>
              </a:spcAft>
              <a:buClr>
                <a:schemeClr val="accent2"/>
              </a:buClr>
              <a:buSzPts val="1100"/>
              <a:buChar char="○"/>
              <a:defRPr>
                <a:solidFill>
                  <a:schemeClr val="accent2"/>
                </a:solidFill>
              </a:defRPr>
            </a:lvl8pPr>
            <a:lvl9pPr indent="-298450" lvl="8" marL="4114800">
              <a:spcBef>
                <a:spcPts val="1600"/>
              </a:spcBef>
              <a:spcAft>
                <a:spcPts val="160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p:spPr>
        <p:txBody>
          <a:bodyPr anchorCtr="0" anchor="ctr" bIns="91425" lIns="91425" spcFirstLastPara="1" rIns="91425" wrap="square" tIns="91425">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311300" y="500925"/>
            <a:ext cx="3704400" cy="2049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311700" y="4521400"/>
            <a:ext cx="7979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1600"/>
              </a:spcBef>
              <a:spcAft>
                <a:spcPts val="160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63" name="Shape 63"/>
        <p:cNvGrpSpPr/>
        <p:nvPr/>
      </p:nvGrpSpPr>
      <p:grpSpPr>
        <a:xfrm>
          <a:off x="0" y="0"/>
          <a:ext cx="0" cy="0"/>
          <a:chOff x="0" y="0"/>
          <a:chExt cx="0" cy="0"/>
        </a:xfrm>
      </p:grpSpPr>
      <p:sp>
        <p:nvSpPr>
          <p:cNvPr id="64" name="Google Shape;64;p13"/>
          <p:cNvSpPr txBox="1"/>
          <p:nvPr>
            <p:ph type="ctrTitle"/>
          </p:nvPr>
        </p:nvSpPr>
        <p:spPr>
          <a:xfrm>
            <a:off x="165500" y="539725"/>
            <a:ext cx="8861100" cy="128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500">
                <a:solidFill>
                  <a:srgbClr val="48C785"/>
                </a:solidFill>
                <a:latin typeface="Comfortaa"/>
                <a:ea typeface="Comfortaa"/>
                <a:cs typeface="Comfortaa"/>
                <a:sym typeface="Comfortaa"/>
              </a:rPr>
              <a:t>Dangers of Change Approval Process</a:t>
            </a:r>
            <a:endParaRPr sz="3500">
              <a:solidFill>
                <a:srgbClr val="48C785"/>
              </a:solidFill>
              <a:latin typeface="Comfortaa"/>
              <a:ea typeface="Comfortaa"/>
              <a:cs typeface="Comfortaa"/>
              <a:sym typeface="Comfortaa"/>
            </a:endParaRPr>
          </a:p>
        </p:txBody>
      </p:sp>
      <p:sp>
        <p:nvSpPr>
          <p:cNvPr id="65" name="Google Shape;65;p13"/>
          <p:cNvSpPr txBox="1"/>
          <p:nvPr>
            <p:ph idx="1" type="subTitle"/>
          </p:nvPr>
        </p:nvSpPr>
        <p:spPr>
          <a:xfrm>
            <a:off x="311700" y="1501860"/>
            <a:ext cx="4242600" cy="73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Nunito"/>
                <a:ea typeface="Nunito"/>
                <a:cs typeface="Nunito"/>
                <a:sym typeface="Nunito"/>
              </a:rPr>
              <a:t>A Presentation by Karie Funk</a:t>
            </a:r>
            <a:endParaRPr sz="1800">
              <a:latin typeface="Nunito"/>
              <a:ea typeface="Nunito"/>
              <a:cs typeface="Nunito"/>
              <a:sym typeface="Nuni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17" name="Shape 117"/>
        <p:cNvGrpSpPr/>
        <p:nvPr/>
      </p:nvGrpSpPr>
      <p:grpSpPr>
        <a:xfrm>
          <a:off x="0" y="0"/>
          <a:ext cx="0" cy="0"/>
          <a:chOff x="0" y="0"/>
          <a:chExt cx="0" cy="0"/>
        </a:xfrm>
      </p:grpSpPr>
      <p:sp>
        <p:nvSpPr>
          <p:cNvPr id="118" name="Google Shape;118;p22"/>
          <p:cNvSpPr txBox="1"/>
          <p:nvPr>
            <p:ph idx="4294967295" type="ctrTitle"/>
          </p:nvPr>
        </p:nvSpPr>
        <p:spPr>
          <a:xfrm>
            <a:off x="311700" y="153050"/>
            <a:ext cx="8520600" cy="585900"/>
          </a:xfrm>
          <a:prstGeom prst="rect">
            <a:avLst/>
          </a:prstGeom>
          <a:ln cap="flat" cmpd="sng" w="19050">
            <a:solidFill>
              <a:srgbClr val="000000"/>
            </a:solidFill>
            <a:prstDash val="solid"/>
            <a:round/>
            <a:headEnd len="sm" w="sm" type="none"/>
            <a:tailEnd len="sm" w="sm" type="none"/>
          </a:ln>
          <a:effectLst>
            <a:outerShdw blurRad="57150" rotWithShape="0" algn="bl" dir="5400000" dist="47625">
              <a:srgbClr val="000000">
                <a:alpha val="50000"/>
              </a:srgbClr>
            </a:outerShdw>
          </a:effectLst>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latin typeface="Comfortaa"/>
                <a:ea typeface="Comfortaa"/>
                <a:cs typeface="Comfortaa"/>
                <a:sym typeface="Comfortaa"/>
              </a:rPr>
              <a:t>References:</a:t>
            </a:r>
            <a:endParaRPr>
              <a:solidFill>
                <a:srgbClr val="000000"/>
              </a:solidFill>
              <a:latin typeface="Comfortaa"/>
              <a:ea typeface="Comfortaa"/>
              <a:cs typeface="Comfortaa"/>
              <a:sym typeface="Comfortaa"/>
            </a:endParaRPr>
          </a:p>
        </p:txBody>
      </p:sp>
      <p:sp>
        <p:nvSpPr>
          <p:cNvPr id="119" name="Google Shape;119;p22"/>
          <p:cNvSpPr txBox="1"/>
          <p:nvPr>
            <p:ph idx="4294967295" type="subTitle"/>
          </p:nvPr>
        </p:nvSpPr>
        <p:spPr>
          <a:xfrm>
            <a:off x="311700" y="949925"/>
            <a:ext cx="8520600" cy="4005000"/>
          </a:xfrm>
          <a:prstGeom prst="rect">
            <a:avLst/>
          </a:prstGeom>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000000"/>
                </a:solidFill>
              </a:rPr>
              <a:t>Devops process: Streamlining change approval  |  google cloud. (n.d.). Retrieved from: https://cloud.google.com/solutions/devops/devops-process-streamlining-change-approval</a:t>
            </a:r>
            <a:endParaRPr sz="1800">
              <a:solidFill>
                <a:srgbClr val="000000"/>
              </a:solidFill>
            </a:endParaRPr>
          </a:p>
          <a:p>
            <a:pPr indent="0" lvl="0" marL="0" rtl="0" algn="l">
              <a:spcBef>
                <a:spcPts val="1600"/>
              </a:spcBef>
              <a:spcAft>
                <a:spcPts val="0"/>
              </a:spcAft>
              <a:buNone/>
            </a:pPr>
            <a:r>
              <a:rPr lang="en" sz="1800">
                <a:solidFill>
                  <a:srgbClr val="000000"/>
                </a:solidFill>
              </a:rPr>
              <a:t>Kim, G., Debois, P., Willis, J., Humble, J., &amp; Allspaw, J. (2017, December 18). The DevOps handbook: how to create world-class agility, reliability, and security in technology organizations.</a:t>
            </a:r>
            <a:endParaRPr sz="1800">
              <a:solidFill>
                <a:srgbClr val="000000"/>
              </a:solidFill>
            </a:endParaRPr>
          </a:p>
          <a:p>
            <a:pPr indent="0" lvl="0" marL="0" rtl="0" algn="l">
              <a:spcBef>
                <a:spcPts val="1600"/>
              </a:spcBef>
              <a:spcAft>
                <a:spcPts val="0"/>
              </a:spcAft>
              <a:buNone/>
            </a:pPr>
            <a:r>
              <a:t/>
            </a:r>
            <a:endParaRPr sz="1400">
              <a:solidFill>
                <a:srgbClr val="000000"/>
              </a:solidFill>
            </a:endParaRPr>
          </a:p>
          <a:p>
            <a:pPr indent="0" lvl="0" marL="0" rtl="0" algn="l">
              <a:spcBef>
                <a:spcPts val="1600"/>
              </a:spcBef>
              <a:spcAft>
                <a:spcPts val="0"/>
              </a:spcAft>
              <a:buNone/>
            </a:pPr>
            <a:r>
              <a:t/>
            </a:r>
            <a:endParaRPr sz="1400">
              <a:solidFill>
                <a:srgbClr val="000000"/>
              </a:solidFill>
            </a:endParaRPr>
          </a:p>
          <a:p>
            <a:pPr indent="0" lvl="0" marL="0" rtl="0" algn="l">
              <a:spcBef>
                <a:spcPts val="1600"/>
              </a:spcBef>
              <a:spcAft>
                <a:spcPts val="1600"/>
              </a:spcAft>
              <a:buNone/>
            </a:pPr>
            <a:r>
              <a:t/>
            </a:r>
            <a:endParaRPr sz="1400">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69" name="Shape 69"/>
        <p:cNvGrpSpPr/>
        <p:nvPr/>
      </p:nvGrpSpPr>
      <p:grpSpPr>
        <a:xfrm>
          <a:off x="0" y="0"/>
          <a:ext cx="0" cy="0"/>
          <a:chOff x="0" y="0"/>
          <a:chExt cx="0" cy="0"/>
        </a:xfrm>
      </p:grpSpPr>
      <p:sp>
        <p:nvSpPr>
          <p:cNvPr id="70" name="Google Shape;70;p14"/>
          <p:cNvSpPr txBox="1"/>
          <p:nvPr>
            <p:ph idx="4294967295" type="ctrTitle"/>
          </p:nvPr>
        </p:nvSpPr>
        <p:spPr>
          <a:xfrm>
            <a:off x="311700" y="153050"/>
            <a:ext cx="8520600" cy="585900"/>
          </a:xfrm>
          <a:prstGeom prst="rect">
            <a:avLst/>
          </a:prstGeom>
          <a:ln cap="flat" cmpd="sng" w="19050">
            <a:solidFill>
              <a:srgbClr val="000000"/>
            </a:solidFill>
            <a:prstDash val="solid"/>
            <a:round/>
            <a:headEnd len="sm" w="sm" type="none"/>
            <a:tailEnd len="sm" w="sm" type="none"/>
          </a:ln>
          <a:effectLst>
            <a:outerShdw blurRad="57150" rotWithShape="0" algn="bl" dir="5400000" dist="47625">
              <a:srgbClr val="000000">
                <a:alpha val="50000"/>
              </a:srgbClr>
            </a:outerShdw>
          </a:effectLst>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latin typeface="Comfortaa"/>
                <a:ea typeface="Comfortaa"/>
                <a:cs typeface="Comfortaa"/>
                <a:sym typeface="Comfortaa"/>
              </a:rPr>
              <a:t>Understanding Change Approval Process</a:t>
            </a:r>
            <a:endParaRPr>
              <a:solidFill>
                <a:srgbClr val="000000"/>
              </a:solidFill>
              <a:latin typeface="Comfortaa"/>
              <a:ea typeface="Comfortaa"/>
              <a:cs typeface="Comfortaa"/>
              <a:sym typeface="Comfortaa"/>
            </a:endParaRPr>
          </a:p>
        </p:txBody>
      </p:sp>
      <p:sp>
        <p:nvSpPr>
          <p:cNvPr id="71" name="Google Shape;71;p14"/>
          <p:cNvSpPr txBox="1"/>
          <p:nvPr>
            <p:ph idx="4294967295" type="subTitle"/>
          </p:nvPr>
        </p:nvSpPr>
        <p:spPr>
          <a:xfrm>
            <a:off x="311700" y="949925"/>
            <a:ext cx="8520600" cy="4005000"/>
          </a:xfrm>
          <a:prstGeom prst="rect">
            <a:avLst/>
          </a:prstGeom>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800">
                <a:solidFill>
                  <a:srgbClr val="000000"/>
                </a:solidFill>
              </a:rPr>
              <a:t>The change approval processes are the primary controls to reduce operational and security risks of change.</a:t>
            </a:r>
            <a:endParaRPr sz="1800">
              <a:solidFill>
                <a:srgbClr val="000000"/>
              </a:solidFill>
            </a:endParaRPr>
          </a:p>
          <a:p>
            <a:pPr indent="0" lvl="0" marL="0" rtl="0" algn="l">
              <a:lnSpc>
                <a:spcPct val="100000"/>
              </a:lnSpc>
              <a:spcBef>
                <a:spcPts val="1600"/>
              </a:spcBef>
              <a:spcAft>
                <a:spcPts val="0"/>
              </a:spcAft>
              <a:buNone/>
            </a:pPr>
            <a:r>
              <a:t/>
            </a:r>
            <a:endParaRPr sz="1800">
              <a:solidFill>
                <a:srgbClr val="000000"/>
              </a:solidFill>
            </a:endParaRPr>
          </a:p>
          <a:p>
            <a:pPr indent="0" lvl="0" marL="0" rtl="0" algn="l">
              <a:lnSpc>
                <a:spcPct val="100000"/>
              </a:lnSpc>
              <a:spcBef>
                <a:spcPts val="1600"/>
              </a:spcBef>
              <a:spcAft>
                <a:spcPts val="0"/>
              </a:spcAft>
              <a:buNone/>
            </a:pPr>
            <a:r>
              <a:rPr lang="en" sz="1800">
                <a:solidFill>
                  <a:srgbClr val="000000"/>
                </a:solidFill>
              </a:rPr>
              <a:t>The c</a:t>
            </a:r>
            <a:r>
              <a:rPr lang="en" sz="1800">
                <a:solidFill>
                  <a:srgbClr val="000000"/>
                </a:solidFill>
              </a:rPr>
              <a:t>hange management processes often include approvals by external reviewers or change approval boards (CABs) to promote changes through the system.</a:t>
            </a:r>
            <a:endParaRPr sz="1800">
              <a:solidFill>
                <a:srgbClr val="000000"/>
              </a:solidFill>
            </a:endParaRPr>
          </a:p>
          <a:p>
            <a:pPr indent="0" lvl="0" marL="0" rtl="0" algn="l">
              <a:lnSpc>
                <a:spcPct val="100000"/>
              </a:lnSpc>
              <a:spcBef>
                <a:spcPts val="1600"/>
              </a:spcBef>
              <a:spcAft>
                <a:spcPts val="0"/>
              </a:spcAft>
              <a:buNone/>
            </a:pPr>
            <a:r>
              <a:t/>
            </a:r>
            <a:endParaRPr sz="1800">
              <a:solidFill>
                <a:srgbClr val="000000"/>
              </a:solidFill>
            </a:endParaRPr>
          </a:p>
          <a:p>
            <a:pPr indent="0" lvl="0" marL="0" rtl="0" algn="l">
              <a:lnSpc>
                <a:spcPct val="100000"/>
              </a:lnSpc>
              <a:spcBef>
                <a:spcPts val="1600"/>
              </a:spcBef>
              <a:spcAft>
                <a:spcPts val="1600"/>
              </a:spcAft>
              <a:buNone/>
            </a:pPr>
            <a:r>
              <a:rPr lang="en" sz="1800">
                <a:solidFill>
                  <a:srgbClr val="000000"/>
                </a:solidFill>
              </a:rPr>
              <a:t>“</a:t>
            </a:r>
            <a:r>
              <a:rPr lang="en" sz="1800">
                <a:solidFill>
                  <a:srgbClr val="000000"/>
                </a:solidFill>
              </a:rPr>
              <a:t>Compliance managers and security managers rely on change management processes to validate compliance requirements, which typically require evidence that all changes are appropriately authorized” ("Devops process: Streamlining change approval  |  google cloud," n.d.).</a:t>
            </a:r>
            <a:endParaRPr sz="1800">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75" name="Shape 75"/>
        <p:cNvGrpSpPr/>
        <p:nvPr/>
      </p:nvGrpSpPr>
      <p:grpSpPr>
        <a:xfrm>
          <a:off x="0" y="0"/>
          <a:ext cx="0" cy="0"/>
          <a:chOff x="0" y="0"/>
          <a:chExt cx="0" cy="0"/>
        </a:xfrm>
      </p:grpSpPr>
      <p:sp>
        <p:nvSpPr>
          <p:cNvPr id="76" name="Google Shape;76;p15"/>
          <p:cNvSpPr txBox="1"/>
          <p:nvPr>
            <p:ph idx="4294967295" type="ctrTitle"/>
          </p:nvPr>
        </p:nvSpPr>
        <p:spPr>
          <a:xfrm>
            <a:off x="311700" y="153050"/>
            <a:ext cx="8520600" cy="585900"/>
          </a:xfrm>
          <a:prstGeom prst="rect">
            <a:avLst/>
          </a:prstGeom>
          <a:ln cap="flat" cmpd="sng" w="19050">
            <a:solidFill>
              <a:srgbClr val="000000"/>
            </a:solidFill>
            <a:prstDash val="solid"/>
            <a:round/>
            <a:headEnd len="sm" w="sm" type="none"/>
            <a:tailEnd len="sm" w="sm" type="none"/>
          </a:ln>
          <a:effectLst>
            <a:outerShdw blurRad="57150" rotWithShape="0" algn="bl" dir="5400000" dist="47625">
              <a:srgbClr val="000000">
                <a:alpha val="50000"/>
              </a:srgbClr>
            </a:outerShdw>
          </a:effectLst>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latin typeface="Comfortaa"/>
                <a:ea typeface="Comfortaa"/>
                <a:cs typeface="Comfortaa"/>
                <a:sym typeface="Comfortaa"/>
              </a:rPr>
              <a:t>Implementing a Change Approval Process</a:t>
            </a:r>
            <a:endParaRPr>
              <a:solidFill>
                <a:srgbClr val="000000"/>
              </a:solidFill>
              <a:latin typeface="Comfortaa"/>
              <a:ea typeface="Comfortaa"/>
              <a:cs typeface="Comfortaa"/>
              <a:sym typeface="Comfortaa"/>
            </a:endParaRPr>
          </a:p>
        </p:txBody>
      </p:sp>
      <p:sp>
        <p:nvSpPr>
          <p:cNvPr id="77" name="Google Shape;77;p15"/>
          <p:cNvSpPr txBox="1"/>
          <p:nvPr>
            <p:ph idx="4294967295" type="subTitle"/>
          </p:nvPr>
        </p:nvSpPr>
        <p:spPr>
          <a:xfrm>
            <a:off x="311700" y="949925"/>
            <a:ext cx="8520600" cy="3781500"/>
          </a:xfrm>
          <a:prstGeom prst="rect">
            <a:avLst/>
          </a:prstGeom>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000000"/>
                </a:solidFill>
              </a:rPr>
              <a:t>There are different risks that are associated with different types of changes in effective change management policies. Information Technology Infrastructure Library (ITIL) breaks changes down into three categories: </a:t>
            </a:r>
            <a:endParaRPr sz="1800">
              <a:solidFill>
                <a:srgbClr val="000000"/>
              </a:solidFill>
            </a:endParaRPr>
          </a:p>
          <a:p>
            <a:pPr indent="-342900" lvl="0" marL="457200" rtl="0" algn="l">
              <a:spcBef>
                <a:spcPts val="1600"/>
              </a:spcBef>
              <a:spcAft>
                <a:spcPts val="0"/>
              </a:spcAft>
              <a:buClr>
                <a:srgbClr val="000000"/>
              </a:buClr>
              <a:buSzPts val="1800"/>
              <a:buChar char="●"/>
            </a:pPr>
            <a:r>
              <a:rPr lang="en" sz="1800">
                <a:solidFill>
                  <a:srgbClr val="000000"/>
                </a:solidFill>
              </a:rPr>
              <a:t>Standard changes (low risk, no review required)</a:t>
            </a:r>
            <a:endParaRPr sz="1800">
              <a:solidFill>
                <a:srgbClr val="000000"/>
              </a:solidFill>
            </a:endParaRPr>
          </a:p>
          <a:p>
            <a:pPr indent="-342900" lvl="0" marL="457200" rtl="0" algn="l">
              <a:spcBef>
                <a:spcPts val="0"/>
              </a:spcBef>
              <a:spcAft>
                <a:spcPts val="0"/>
              </a:spcAft>
              <a:buClr>
                <a:srgbClr val="000000"/>
              </a:buClr>
              <a:buSzPts val="1800"/>
              <a:buChar char="●"/>
            </a:pPr>
            <a:r>
              <a:rPr lang="en" sz="1800">
                <a:solidFill>
                  <a:srgbClr val="000000"/>
                </a:solidFill>
              </a:rPr>
              <a:t>Normal changes (higher risk, require review)</a:t>
            </a:r>
            <a:endParaRPr sz="1800">
              <a:solidFill>
                <a:srgbClr val="000000"/>
              </a:solidFill>
            </a:endParaRPr>
          </a:p>
          <a:p>
            <a:pPr indent="-342900" lvl="0" marL="457200" rtl="0" algn="l">
              <a:spcBef>
                <a:spcPts val="0"/>
              </a:spcBef>
              <a:spcAft>
                <a:spcPts val="0"/>
              </a:spcAft>
              <a:buClr>
                <a:srgbClr val="000000"/>
              </a:buClr>
              <a:buSzPts val="1800"/>
              <a:buChar char="●"/>
            </a:pPr>
            <a:r>
              <a:rPr lang="en" sz="1800">
                <a:solidFill>
                  <a:srgbClr val="000000"/>
                </a:solidFill>
              </a:rPr>
              <a:t>Urgent changes (emergency and potentially high risk, require review)</a:t>
            </a:r>
            <a:endParaRPr sz="1800">
              <a:solidFill>
                <a:srgbClr val="000000"/>
              </a:solidFill>
            </a:endParaRPr>
          </a:p>
          <a:p>
            <a:pPr indent="0" lvl="0" marL="457200" rtl="0" algn="l">
              <a:spcBef>
                <a:spcPts val="1600"/>
              </a:spcBef>
              <a:spcAft>
                <a:spcPts val="1600"/>
              </a:spcAft>
              <a:buNone/>
            </a:pPr>
            <a:r>
              <a:rPr lang="en" sz="1800">
                <a:solidFill>
                  <a:srgbClr val="000000"/>
                </a:solidFill>
              </a:rPr>
              <a:t>("Devops process: Streamlining change approval  |  google cloud," n.d.)</a:t>
            </a:r>
            <a:endParaRPr sz="1800">
              <a:solidFill>
                <a:srgbClr val="00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81" name="Shape 81"/>
        <p:cNvGrpSpPr/>
        <p:nvPr/>
      </p:nvGrpSpPr>
      <p:grpSpPr>
        <a:xfrm>
          <a:off x="0" y="0"/>
          <a:ext cx="0" cy="0"/>
          <a:chOff x="0" y="0"/>
          <a:chExt cx="0" cy="0"/>
        </a:xfrm>
      </p:grpSpPr>
      <p:sp>
        <p:nvSpPr>
          <p:cNvPr id="82" name="Google Shape;82;p16"/>
          <p:cNvSpPr txBox="1"/>
          <p:nvPr>
            <p:ph idx="4294967295" type="ctrTitle"/>
          </p:nvPr>
        </p:nvSpPr>
        <p:spPr>
          <a:xfrm>
            <a:off x="311700" y="153050"/>
            <a:ext cx="8520600" cy="585900"/>
          </a:xfrm>
          <a:prstGeom prst="rect">
            <a:avLst/>
          </a:prstGeom>
          <a:ln cap="flat" cmpd="sng" w="19050">
            <a:solidFill>
              <a:srgbClr val="000000"/>
            </a:solidFill>
            <a:prstDash val="solid"/>
            <a:round/>
            <a:headEnd len="sm" w="sm" type="none"/>
            <a:tailEnd len="sm" w="sm" type="none"/>
          </a:ln>
          <a:effectLst>
            <a:outerShdw blurRad="57150" rotWithShape="0" algn="bl" dir="5400000" dist="47625">
              <a:srgbClr val="000000">
                <a:alpha val="50000"/>
              </a:srgbClr>
            </a:outerShdw>
          </a:effectLst>
        </p:spPr>
        <p:txBody>
          <a:bodyPr anchorCtr="0" anchor="t" bIns="91425" lIns="91425" spcFirstLastPara="1" rIns="91425" wrap="square" tIns="91425">
            <a:noAutofit/>
          </a:bodyPr>
          <a:lstStyle/>
          <a:p>
            <a:pPr indent="0" lvl="0" marL="0" rtl="0" algn="l">
              <a:spcBef>
                <a:spcPts val="0"/>
              </a:spcBef>
              <a:spcAft>
                <a:spcPts val="0"/>
              </a:spcAft>
              <a:buNone/>
            </a:pPr>
            <a:r>
              <a:rPr lang="en" sz="2600">
                <a:solidFill>
                  <a:srgbClr val="000000"/>
                </a:solidFill>
                <a:latin typeface="Comfortaa"/>
                <a:ea typeface="Comfortaa"/>
                <a:cs typeface="Comfortaa"/>
                <a:sym typeface="Comfortaa"/>
              </a:rPr>
              <a:t>Common Pitfalls in Change Approval Processes</a:t>
            </a:r>
            <a:endParaRPr sz="2600">
              <a:solidFill>
                <a:srgbClr val="000000"/>
              </a:solidFill>
              <a:latin typeface="Comfortaa"/>
              <a:ea typeface="Comfortaa"/>
              <a:cs typeface="Comfortaa"/>
              <a:sym typeface="Comfortaa"/>
            </a:endParaRPr>
          </a:p>
        </p:txBody>
      </p:sp>
      <p:sp>
        <p:nvSpPr>
          <p:cNvPr id="83" name="Google Shape;83;p16"/>
          <p:cNvSpPr txBox="1"/>
          <p:nvPr>
            <p:ph idx="4294967295" type="subTitle"/>
          </p:nvPr>
        </p:nvSpPr>
        <p:spPr>
          <a:xfrm>
            <a:off x="311700" y="949925"/>
            <a:ext cx="8520600" cy="4005000"/>
          </a:xfrm>
          <a:prstGeom prst="rect">
            <a:avLst/>
          </a:prstGeom>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700">
                <a:solidFill>
                  <a:srgbClr val="000000"/>
                </a:solidFill>
              </a:rPr>
              <a:t>“Reliance on a centralized Change Approval Board (CAB) to catch errors and approve changes. This approach can introduce delay and often error. CABs are good at broadcasting change, but people that far removed from the change might not understand the implications of those changes” ("Devops process: Streamlining change approval  |  google cloud," n.d.).</a:t>
            </a:r>
            <a:endParaRPr sz="1700">
              <a:solidFill>
                <a:srgbClr val="000000"/>
              </a:solidFill>
            </a:endParaRPr>
          </a:p>
          <a:p>
            <a:pPr indent="0" lvl="0" marL="0" rtl="0" algn="l">
              <a:lnSpc>
                <a:spcPct val="100000"/>
              </a:lnSpc>
              <a:spcBef>
                <a:spcPts val="1600"/>
              </a:spcBef>
              <a:spcAft>
                <a:spcPts val="0"/>
              </a:spcAft>
              <a:buNone/>
            </a:pPr>
            <a:r>
              <a:t/>
            </a:r>
            <a:endParaRPr sz="1700">
              <a:solidFill>
                <a:srgbClr val="000000"/>
              </a:solidFill>
            </a:endParaRPr>
          </a:p>
          <a:p>
            <a:pPr indent="0" lvl="0" marL="0" rtl="0" algn="l">
              <a:lnSpc>
                <a:spcPct val="100000"/>
              </a:lnSpc>
              <a:spcBef>
                <a:spcPts val="1600"/>
              </a:spcBef>
              <a:spcAft>
                <a:spcPts val="0"/>
              </a:spcAft>
              <a:buNone/>
            </a:pPr>
            <a:r>
              <a:rPr lang="en" sz="1700">
                <a:solidFill>
                  <a:srgbClr val="000000"/>
                </a:solidFill>
              </a:rPr>
              <a:t>“Treating all changes equally. When all changes are subject to the same approval process, change review is inefficient, and people are unable to devote time and attention to those that require true concentration because of differences in risk profile or timing” ("Devops process: Streamlining change approval  |  google cloud," n.d.).</a:t>
            </a:r>
            <a:endParaRPr sz="1700">
              <a:solidFill>
                <a:srgbClr val="000000"/>
              </a:solidFill>
            </a:endParaRPr>
          </a:p>
          <a:p>
            <a:pPr indent="0" lvl="0" marL="0" rtl="0" algn="l">
              <a:lnSpc>
                <a:spcPct val="100000"/>
              </a:lnSpc>
              <a:spcBef>
                <a:spcPts val="1600"/>
              </a:spcBef>
              <a:spcAft>
                <a:spcPts val="1600"/>
              </a:spcAft>
              <a:buNone/>
            </a:pPr>
            <a:r>
              <a:t/>
            </a:r>
            <a:endParaRPr sz="1700">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87" name="Shape 87"/>
        <p:cNvGrpSpPr/>
        <p:nvPr/>
      </p:nvGrpSpPr>
      <p:grpSpPr>
        <a:xfrm>
          <a:off x="0" y="0"/>
          <a:ext cx="0" cy="0"/>
          <a:chOff x="0" y="0"/>
          <a:chExt cx="0" cy="0"/>
        </a:xfrm>
      </p:grpSpPr>
      <p:sp>
        <p:nvSpPr>
          <p:cNvPr id="88" name="Google Shape;88;p17"/>
          <p:cNvSpPr txBox="1"/>
          <p:nvPr>
            <p:ph idx="4294967295" type="ctrTitle"/>
          </p:nvPr>
        </p:nvSpPr>
        <p:spPr>
          <a:xfrm>
            <a:off x="311700" y="153050"/>
            <a:ext cx="8520600" cy="585900"/>
          </a:xfrm>
          <a:prstGeom prst="rect">
            <a:avLst/>
          </a:prstGeom>
          <a:ln cap="flat" cmpd="sng" w="19050">
            <a:solidFill>
              <a:srgbClr val="000000"/>
            </a:solidFill>
            <a:prstDash val="solid"/>
            <a:round/>
            <a:headEnd len="sm" w="sm" type="none"/>
            <a:tailEnd len="sm" w="sm" type="none"/>
          </a:ln>
          <a:effectLst>
            <a:outerShdw blurRad="57150" rotWithShape="0" algn="bl" dir="5400000" dist="47625">
              <a:srgbClr val="000000">
                <a:alpha val="50000"/>
              </a:srgbClr>
            </a:outerShdw>
          </a:effectLst>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latin typeface="Comfortaa"/>
                <a:ea typeface="Comfortaa"/>
                <a:cs typeface="Comfortaa"/>
                <a:sym typeface="Comfortaa"/>
              </a:rPr>
              <a:t>Example: Knight Capital</a:t>
            </a:r>
            <a:endParaRPr>
              <a:solidFill>
                <a:srgbClr val="000000"/>
              </a:solidFill>
              <a:latin typeface="Comfortaa"/>
              <a:ea typeface="Comfortaa"/>
              <a:cs typeface="Comfortaa"/>
              <a:sym typeface="Comfortaa"/>
            </a:endParaRPr>
          </a:p>
        </p:txBody>
      </p:sp>
      <p:sp>
        <p:nvSpPr>
          <p:cNvPr id="89" name="Google Shape;89;p17"/>
          <p:cNvSpPr txBox="1"/>
          <p:nvPr>
            <p:ph idx="4294967295" type="subTitle"/>
          </p:nvPr>
        </p:nvSpPr>
        <p:spPr>
          <a:xfrm>
            <a:off x="311700" y="949925"/>
            <a:ext cx="8520600" cy="4005000"/>
          </a:xfrm>
          <a:prstGeom prst="rect">
            <a:avLst/>
          </a:prstGeom>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457200" rtl="0" algn="l">
              <a:lnSpc>
                <a:spcPct val="150000"/>
              </a:lnSpc>
              <a:spcBef>
                <a:spcPts val="0"/>
              </a:spcBef>
              <a:spcAft>
                <a:spcPts val="0"/>
              </a:spcAft>
              <a:buNone/>
            </a:pPr>
            <a:r>
              <a:t/>
            </a:r>
            <a:endParaRPr sz="1700">
              <a:solidFill>
                <a:srgbClr val="000000"/>
              </a:solidFill>
            </a:endParaRPr>
          </a:p>
          <a:p>
            <a:pPr indent="0" lvl="0" marL="457200" rtl="0" algn="l">
              <a:lnSpc>
                <a:spcPct val="150000"/>
              </a:lnSpc>
              <a:spcBef>
                <a:spcPts val="1600"/>
              </a:spcBef>
              <a:spcAft>
                <a:spcPts val="0"/>
              </a:spcAft>
              <a:buNone/>
            </a:pPr>
            <a:r>
              <a:rPr lang="en" sz="1700">
                <a:solidFill>
                  <a:srgbClr val="000000"/>
                </a:solidFill>
              </a:rPr>
              <a:t>The Knight Capital is an example of a common pitfall in the change approval process. It is one of the most prominent software deployment errors in recent memory. “A fifteen minute deployment error resulted in a $440 million trading loss, during which the engineering teams were unable to disable the production services” (Kim, Willis, Humble, Allspaw, 2017).</a:t>
            </a:r>
            <a:endParaRPr sz="1700">
              <a:solidFill>
                <a:srgbClr val="000000"/>
              </a:solidFill>
            </a:endParaRPr>
          </a:p>
          <a:p>
            <a:pPr indent="0" lvl="0" marL="0" rtl="0" algn="l">
              <a:lnSpc>
                <a:spcPct val="200000"/>
              </a:lnSpc>
              <a:spcBef>
                <a:spcPts val="1600"/>
              </a:spcBef>
              <a:spcAft>
                <a:spcPts val="1600"/>
              </a:spcAft>
              <a:buNone/>
            </a:pPr>
            <a:r>
              <a:t/>
            </a:r>
            <a:endParaRPr sz="1700">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3" name="Shape 93"/>
        <p:cNvGrpSpPr/>
        <p:nvPr/>
      </p:nvGrpSpPr>
      <p:grpSpPr>
        <a:xfrm>
          <a:off x="0" y="0"/>
          <a:ext cx="0" cy="0"/>
          <a:chOff x="0" y="0"/>
          <a:chExt cx="0" cy="0"/>
        </a:xfrm>
      </p:grpSpPr>
      <p:sp>
        <p:nvSpPr>
          <p:cNvPr id="94" name="Google Shape;94;p18"/>
          <p:cNvSpPr txBox="1"/>
          <p:nvPr>
            <p:ph idx="4294967295" type="ctrTitle"/>
          </p:nvPr>
        </p:nvSpPr>
        <p:spPr>
          <a:xfrm>
            <a:off x="311700" y="153050"/>
            <a:ext cx="8520600" cy="585900"/>
          </a:xfrm>
          <a:prstGeom prst="rect">
            <a:avLst/>
          </a:prstGeom>
          <a:ln cap="flat" cmpd="sng" w="19050">
            <a:solidFill>
              <a:srgbClr val="000000"/>
            </a:solidFill>
            <a:prstDash val="solid"/>
            <a:round/>
            <a:headEnd len="sm" w="sm" type="none"/>
            <a:tailEnd len="sm" w="sm" type="none"/>
          </a:ln>
          <a:effectLst>
            <a:outerShdw blurRad="57150" rotWithShape="0" algn="bl" dir="5400000" dist="47625">
              <a:srgbClr val="000000">
                <a:alpha val="50000"/>
              </a:srgbClr>
            </a:outerShdw>
          </a:effectLst>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latin typeface="Comfortaa"/>
                <a:ea typeface="Comfortaa"/>
                <a:cs typeface="Comfortaa"/>
                <a:sym typeface="Comfortaa"/>
              </a:rPr>
              <a:t>Example: Knight Capital</a:t>
            </a:r>
            <a:endParaRPr>
              <a:solidFill>
                <a:srgbClr val="000000"/>
              </a:solidFill>
              <a:latin typeface="Comfortaa"/>
              <a:ea typeface="Comfortaa"/>
              <a:cs typeface="Comfortaa"/>
              <a:sym typeface="Comfortaa"/>
            </a:endParaRPr>
          </a:p>
        </p:txBody>
      </p:sp>
      <p:sp>
        <p:nvSpPr>
          <p:cNvPr id="95" name="Google Shape;95;p18"/>
          <p:cNvSpPr txBox="1"/>
          <p:nvPr>
            <p:ph idx="4294967295" type="subTitle"/>
          </p:nvPr>
        </p:nvSpPr>
        <p:spPr>
          <a:xfrm>
            <a:off x="311700" y="949925"/>
            <a:ext cx="8520600" cy="4100400"/>
          </a:xfrm>
          <a:prstGeom prst="rect">
            <a:avLst/>
          </a:prstGeom>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800">
                <a:solidFill>
                  <a:srgbClr val="000000"/>
                </a:solidFill>
              </a:rPr>
              <a:t>There are two reasons as to why the accident occured at Knight Capital:</a:t>
            </a:r>
            <a:endParaRPr sz="1800">
              <a:solidFill>
                <a:srgbClr val="000000"/>
              </a:solidFill>
            </a:endParaRPr>
          </a:p>
          <a:p>
            <a:pPr indent="-342900" lvl="0" marL="457200" rtl="0" algn="l">
              <a:lnSpc>
                <a:spcPct val="150000"/>
              </a:lnSpc>
              <a:spcBef>
                <a:spcPts val="1600"/>
              </a:spcBef>
              <a:spcAft>
                <a:spcPts val="0"/>
              </a:spcAft>
              <a:buClr>
                <a:srgbClr val="000000"/>
              </a:buClr>
              <a:buSzPts val="1800"/>
              <a:buChar char="●"/>
            </a:pPr>
            <a:r>
              <a:rPr lang="en" sz="1800">
                <a:solidFill>
                  <a:srgbClr val="000000"/>
                </a:solidFill>
              </a:rPr>
              <a:t>Change control failure. Imagine a situation where better change control practices could have detected the risk earlier and prevented the change from going into production. (Kim, Willis, Humble, Allspaw, 2017)</a:t>
            </a:r>
            <a:endParaRPr sz="1800">
              <a:solidFill>
                <a:srgbClr val="000000"/>
              </a:solidFill>
            </a:endParaRPr>
          </a:p>
          <a:p>
            <a:pPr indent="-342900" lvl="0" marL="457200" rtl="0" algn="l">
              <a:lnSpc>
                <a:spcPct val="150000"/>
              </a:lnSpc>
              <a:spcBef>
                <a:spcPts val="0"/>
              </a:spcBef>
              <a:spcAft>
                <a:spcPts val="0"/>
              </a:spcAft>
              <a:buClr>
                <a:srgbClr val="000000"/>
              </a:buClr>
              <a:buSzPts val="1800"/>
              <a:buChar char="●"/>
            </a:pPr>
            <a:r>
              <a:rPr lang="en" sz="1800">
                <a:solidFill>
                  <a:srgbClr val="000000"/>
                </a:solidFill>
              </a:rPr>
              <a:t>Testing failure. This is also a valid reason. With better testing practices we could have identified the risk earlier and canceled the risky deployment, or we could have at least taken steps to enable faster detection and recovery. (Kim, Willis, Humble, Allspaw, 2017)</a:t>
            </a:r>
            <a:endParaRPr sz="1800">
              <a:solidFill>
                <a:srgbClr val="000000"/>
              </a:solidFill>
            </a:endParaRPr>
          </a:p>
          <a:p>
            <a:pPr indent="0" lvl="0" marL="0" rtl="0" algn="l">
              <a:lnSpc>
                <a:spcPct val="150000"/>
              </a:lnSpc>
              <a:spcBef>
                <a:spcPts val="1600"/>
              </a:spcBef>
              <a:spcAft>
                <a:spcPts val="0"/>
              </a:spcAft>
              <a:buNone/>
            </a:pPr>
            <a:r>
              <a:t/>
            </a:r>
            <a:endParaRPr sz="1800">
              <a:solidFill>
                <a:srgbClr val="000000"/>
              </a:solidFill>
            </a:endParaRPr>
          </a:p>
          <a:p>
            <a:pPr indent="0" lvl="0" marL="0" rtl="0" algn="l">
              <a:lnSpc>
                <a:spcPct val="150000"/>
              </a:lnSpc>
              <a:spcBef>
                <a:spcPts val="1600"/>
              </a:spcBef>
              <a:spcAft>
                <a:spcPts val="0"/>
              </a:spcAft>
              <a:buNone/>
            </a:pPr>
            <a:r>
              <a:t/>
            </a:r>
            <a:endParaRPr sz="1800">
              <a:solidFill>
                <a:srgbClr val="000000"/>
              </a:solidFill>
            </a:endParaRPr>
          </a:p>
          <a:p>
            <a:pPr indent="0" lvl="0" marL="457200" rtl="0" algn="l">
              <a:lnSpc>
                <a:spcPct val="150000"/>
              </a:lnSpc>
              <a:spcBef>
                <a:spcPts val="1600"/>
              </a:spcBef>
              <a:spcAft>
                <a:spcPts val="0"/>
              </a:spcAft>
              <a:buNone/>
            </a:pPr>
            <a:r>
              <a:t/>
            </a:r>
            <a:endParaRPr sz="1800">
              <a:solidFill>
                <a:srgbClr val="000000"/>
              </a:solidFill>
            </a:endParaRPr>
          </a:p>
          <a:p>
            <a:pPr indent="0" lvl="0" marL="0" rtl="0" algn="l">
              <a:lnSpc>
                <a:spcPct val="115000"/>
              </a:lnSpc>
              <a:spcBef>
                <a:spcPts val="1600"/>
              </a:spcBef>
              <a:spcAft>
                <a:spcPts val="1600"/>
              </a:spcAft>
              <a:buNone/>
            </a:pPr>
            <a:r>
              <a:t/>
            </a:r>
            <a:endParaRPr sz="1700">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9" name="Shape 99"/>
        <p:cNvGrpSpPr/>
        <p:nvPr/>
      </p:nvGrpSpPr>
      <p:grpSpPr>
        <a:xfrm>
          <a:off x="0" y="0"/>
          <a:ext cx="0" cy="0"/>
          <a:chOff x="0" y="0"/>
          <a:chExt cx="0" cy="0"/>
        </a:xfrm>
      </p:grpSpPr>
      <p:sp>
        <p:nvSpPr>
          <p:cNvPr id="100" name="Google Shape;100;p19"/>
          <p:cNvSpPr txBox="1"/>
          <p:nvPr>
            <p:ph idx="4294967295" type="ctrTitle"/>
          </p:nvPr>
        </p:nvSpPr>
        <p:spPr>
          <a:xfrm>
            <a:off x="311700" y="153050"/>
            <a:ext cx="8520600" cy="585900"/>
          </a:xfrm>
          <a:prstGeom prst="rect">
            <a:avLst/>
          </a:prstGeom>
          <a:ln cap="flat" cmpd="sng" w="19050">
            <a:solidFill>
              <a:srgbClr val="000000"/>
            </a:solidFill>
            <a:prstDash val="solid"/>
            <a:round/>
            <a:headEnd len="sm" w="sm" type="none"/>
            <a:tailEnd len="sm" w="sm" type="none"/>
          </a:ln>
          <a:effectLst>
            <a:outerShdw blurRad="57150" rotWithShape="0" algn="bl" dir="5400000" dist="47625">
              <a:srgbClr val="000000">
                <a:alpha val="50000"/>
              </a:srgbClr>
            </a:outerShdw>
          </a:effectLst>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latin typeface="Comfortaa"/>
                <a:ea typeface="Comfortaa"/>
                <a:cs typeface="Comfortaa"/>
                <a:sym typeface="Comfortaa"/>
              </a:rPr>
              <a:t>Downfalls of the Change Approval Process </a:t>
            </a:r>
            <a:endParaRPr>
              <a:solidFill>
                <a:srgbClr val="000000"/>
              </a:solidFill>
              <a:latin typeface="Comfortaa"/>
              <a:ea typeface="Comfortaa"/>
              <a:cs typeface="Comfortaa"/>
              <a:sym typeface="Comfortaa"/>
            </a:endParaRPr>
          </a:p>
        </p:txBody>
      </p:sp>
      <p:sp>
        <p:nvSpPr>
          <p:cNvPr id="101" name="Google Shape;101;p19"/>
          <p:cNvSpPr txBox="1"/>
          <p:nvPr>
            <p:ph idx="4294967295" type="subTitle"/>
          </p:nvPr>
        </p:nvSpPr>
        <p:spPr>
          <a:xfrm>
            <a:off x="311700" y="949925"/>
            <a:ext cx="8520600" cy="4100400"/>
          </a:xfrm>
          <a:prstGeom prst="rect">
            <a:avLst/>
          </a:prstGeom>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800">
                <a:solidFill>
                  <a:srgbClr val="000000"/>
                </a:solidFill>
              </a:rPr>
              <a:t>In many environments with low-trust, command-and control cultures, the “outcomes of these types of change control and testing counter measures often result in an increased likelihood that problems will occur again, potentially with even worse outcomes” (Kim, Willis, Humble, Allspaw, 2017).</a:t>
            </a:r>
            <a:endParaRPr sz="1800">
              <a:solidFill>
                <a:srgbClr val="000000"/>
              </a:solidFill>
            </a:endParaRPr>
          </a:p>
          <a:p>
            <a:pPr indent="0" lvl="0" marL="0" rtl="0" algn="l">
              <a:lnSpc>
                <a:spcPct val="100000"/>
              </a:lnSpc>
              <a:spcBef>
                <a:spcPts val="1600"/>
              </a:spcBef>
              <a:spcAft>
                <a:spcPts val="0"/>
              </a:spcAft>
              <a:buNone/>
            </a:pPr>
            <a:r>
              <a:rPr lang="en" sz="1800">
                <a:solidFill>
                  <a:srgbClr val="000000"/>
                </a:solidFill>
              </a:rPr>
              <a:t>As you can see Knight Capital took a huge financial loss due to a deployment error and costed the company $440 million. It forced the company to be sold so they could continue operations without hurting their entire financial system. </a:t>
            </a:r>
            <a:endParaRPr sz="1800">
              <a:solidFill>
                <a:srgbClr val="000000"/>
              </a:solidFill>
            </a:endParaRPr>
          </a:p>
          <a:p>
            <a:pPr indent="0" lvl="0" marL="0" rtl="0" algn="l">
              <a:lnSpc>
                <a:spcPct val="100000"/>
              </a:lnSpc>
              <a:spcBef>
                <a:spcPts val="1600"/>
              </a:spcBef>
              <a:spcAft>
                <a:spcPts val="0"/>
              </a:spcAft>
              <a:buNone/>
            </a:pPr>
            <a:r>
              <a:rPr lang="en" sz="1800">
                <a:solidFill>
                  <a:srgbClr val="000000"/>
                </a:solidFill>
              </a:rPr>
              <a:t>It was considered a high-profile incident. </a:t>
            </a:r>
            <a:endParaRPr sz="1800">
              <a:solidFill>
                <a:srgbClr val="000000"/>
              </a:solidFill>
            </a:endParaRPr>
          </a:p>
          <a:p>
            <a:pPr indent="0" lvl="0" marL="0" rtl="0" algn="l">
              <a:lnSpc>
                <a:spcPct val="100000"/>
              </a:lnSpc>
              <a:spcBef>
                <a:spcPts val="1600"/>
              </a:spcBef>
              <a:spcAft>
                <a:spcPts val="0"/>
              </a:spcAft>
              <a:buNone/>
            </a:pPr>
            <a:r>
              <a:t/>
            </a:r>
            <a:endParaRPr sz="1800">
              <a:solidFill>
                <a:srgbClr val="000000"/>
              </a:solidFill>
            </a:endParaRPr>
          </a:p>
          <a:p>
            <a:pPr indent="0" lvl="0" marL="0" rtl="0" algn="l">
              <a:lnSpc>
                <a:spcPct val="100000"/>
              </a:lnSpc>
              <a:spcBef>
                <a:spcPts val="1600"/>
              </a:spcBef>
              <a:spcAft>
                <a:spcPts val="0"/>
              </a:spcAft>
              <a:buNone/>
            </a:pPr>
            <a:r>
              <a:t/>
            </a:r>
            <a:endParaRPr sz="1800">
              <a:solidFill>
                <a:srgbClr val="000000"/>
              </a:solidFill>
            </a:endParaRPr>
          </a:p>
          <a:p>
            <a:pPr indent="0" lvl="0" marL="0" rtl="0" algn="l">
              <a:lnSpc>
                <a:spcPct val="150000"/>
              </a:lnSpc>
              <a:spcBef>
                <a:spcPts val="1600"/>
              </a:spcBef>
              <a:spcAft>
                <a:spcPts val="0"/>
              </a:spcAft>
              <a:buNone/>
            </a:pPr>
            <a:r>
              <a:t/>
            </a:r>
            <a:endParaRPr sz="1800">
              <a:solidFill>
                <a:srgbClr val="000000"/>
              </a:solidFill>
            </a:endParaRPr>
          </a:p>
          <a:p>
            <a:pPr indent="0" lvl="0" marL="0" rtl="0" algn="l">
              <a:lnSpc>
                <a:spcPct val="150000"/>
              </a:lnSpc>
              <a:spcBef>
                <a:spcPts val="1600"/>
              </a:spcBef>
              <a:spcAft>
                <a:spcPts val="0"/>
              </a:spcAft>
              <a:buNone/>
            </a:pPr>
            <a:r>
              <a:t/>
            </a:r>
            <a:endParaRPr sz="1800">
              <a:solidFill>
                <a:srgbClr val="000000"/>
              </a:solidFill>
            </a:endParaRPr>
          </a:p>
          <a:p>
            <a:pPr indent="0" lvl="0" marL="0" rtl="0" algn="l">
              <a:lnSpc>
                <a:spcPct val="150000"/>
              </a:lnSpc>
              <a:spcBef>
                <a:spcPts val="1600"/>
              </a:spcBef>
              <a:spcAft>
                <a:spcPts val="0"/>
              </a:spcAft>
              <a:buNone/>
            </a:pPr>
            <a:r>
              <a:t/>
            </a:r>
            <a:endParaRPr sz="1800">
              <a:solidFill>
                <a:srgbClr val="000000"/>
              </a:solidFill>
            </a:endParaRPr>
          </a:p>
          <a:p>
            <a:pPr indent="0" lvl="0" marL="457200" rtl="0" algn="l">
              <a:lnSpc>
                <a:spcPct val="150000"/>
              </a:lnSpc>
              <a:spcBef>
                <a:spcPts val="1600"/>
              </a:spcBef>
              <a:spcAft>
                <a:spcPts val="0"/>
              </a:spcAft>
              <a:buNone/>
            </a:pPr>
            <a:r>
              <a:t/>
            </a:r>
            <a:endParaRPr sz="1800">
              <a:solidFill>
                <a:srgbClr val="000000"/>
              </a:solidFill>
            </a:endParaRPr>
          </a:p>
          <a:p>
            <a:pPr indent="0" lvl="0" marL="0" rtl="0" algn="l">
              <a:lnSpc>
                <a:spcPct val="115000"/>
              </a:lnSpc>
              <a:spcBef>
                <a:spcPts val="1600"/>
              </a:spcBef>
              <a:spcAft>
                <a:spcPts val="1600"/>
              </a:spcAft>
              <a:buNone/>
            </a:pPr>
            <a:r>
              <a:t/>
            </a:r>
            <a:endParaRPr sz="1700">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05" name="Shape 105"/>
        <p:cNvGrpSpPr/>
        <p:nvPr/>
      </p:nvGrpSpPr>
      <p:grpSpPr>
        <a:xfrm>
          <a:off x="0" y="0"/>
          <a:ext cx="0" cy="0"/>
          <a:chOff x="0" y="0"/>
          <a:chExt cx="0" cy="0"/>
        </a:xfrm>
      </p:grpSpPr>
      <p:sp>
        <p:nvSpPr>
          <p:cNvPr id="106" name="Google Shape;106;p20"/>
          <p:cNvSpPr txBox="1"/>
          <p:nvPr>
            <p:ph idx="4294967295" type="ctrTitle"/>
          </p:nvPr>
        </p:nvSpPr>
        <p:spPr>
          <a:xfrm>
            <a:off x="311700" y="153050"/>
            <a:ext cx="8520600" cy="585900"/>
          </a:xfrm>
          <a:prstGeom prst="rect">
            <a:avLst/>
          </a:prstGeom>
          <a:ln cap="flat" cmpd="sng" w="19050">
            <a:solidFill>
              <a:srgbClr val="000000"/>
            </a:solidFill>
            <a:prstDash val="solid"/>
            <a:round/>
            <a:headEnd len="sm" w="sm" type="none"/>
            <a:tailEnd len="sm" w="sm" type="none"/>
          </a:ln>
          <a:effectLst>
            <a:outerShdw blurRad="57150" rotWithShape="0" algn="bl" dir="5400000" dist="47625">
              <a:srgbClr val="000000">
                <a:alpha val="50000"/>
              </a:srgbClr>
            </a:outerShdw>
          </a:effectLst>
        </p:spPr>
        <p:txBody>
          <a:bodyPr anchorCtr="0" anchor="t" bIns="91425" lIns="91425" spcFirstLastPara="1" rIns="91425" wrap="square" tIns="91425">
            <a:noAutofit/>
          </a:bodyPr>
          <a:lstStyle/>
          <a:p>
            <a:pPr indent="0" lvl="0" marL="0" rtl="0" algn="l">
              <a:spcBef>
                <a:spcPts val="0"/>
              </a:spcBef>
              <a:spcAft>
                <a:spcPts val="0"/>
              </a:spcAft>
              <a:buNone/>
            </a:pPr>
            <a:r>
              <a:rPr lang="en" sz="2500">
                <a:solidFill>
                  <a:srgbClr val="000000"/>
                </a:solidFill>
                <a:latin typeface="Comfortaa"/>
                <a:ea typeface="Comfortaa"/>
                <a:cs typeface="Comfortaa"/>
                <a:sym typeface="Comfortaa"/>
              </a:rPr>
              <a:t>Potential Dangers of “Overly Controlling Changes”</a:t>
            </a:r>
            <a:endParaRPr sz="2500">
              <a:solidFill>
                <a:srgbClr val="000000"/>
              </a:solidFill>
              <a:latin typeface="Comfortaa"/>
              <a:ea typeface="Comfortaa"/>
              <a:cs typeface="Comfortaa"/>
              <a:sym typeface="Comfortaa"/>
            </a:endParaRPr>
          </a:p>
        </p:txBody>
      </p:sp>
      <p:sp>
        <p:nvSpPr>
          <p:cNvPr id="107" name="Google Shape;107;p20"/>
          <p:cNvSpPr txBox="1"/>
          <p:nvPr>
            <p:ph idx="4294967295" type="subTitle"/>
          </p:nvPr>
        </p:nvSpPr>
        <p:spPr>
          <a:xfrm>
            <a:off x="311700" y="949925"/>
            <a:ext cx="8520600" cy="4100400"/>
          </a:xfrm>
          <a:prstGeom prst="rect">
            <a:avLst/>
          </a:prstGeom>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500">
                <a:solidFill>
                  <a:srgbClr val="000000"/>
                </a:solidFill>
              </a:rPr>
              <a:t>Traditional change controls can lead to unintended outcomes, such as contributing to long lead times, and reducing the strength and immediacy of feedback from the deployment process. In order to understand how this happens, let us examine the controls we often put in place when change control failures occur:</a:t>
            </a:r>
            <a:endParaRPr sz="1500">
              <a:solidFill>
                <a:srgbClr val="000000"/>
              </a:solidFill>
            </a:endParaRPr>
          </a:p>
          <a:p>
            <a:pPr indent="-323850" lvl="0" marL="457200" rtl="0" algn="l">
              <a:lnSpc>
                <a:spcPct val="150000"/>
              </a:lnSpc>
              <a:spcBef>
                <a:spcPts val="1600"/>
              </a:spcBef>
              <a:spcAft>
                <a:spcPts val="0"/>
              </a:spcAft>
              <a:buClr>
                <a:srgbClr val="000000"/>
              </a:buClr>
              <a:buSzPts val="1500"/>
              <a:buChar char="●"/>
            </a:pPr>
            <a:r>
              <a:rPr lang="en" sz="1500">
                <a:solidFill>
                  <a:srgbClr val="000000"/>
                </a:solidFill>
              </a:rPr>
              <a:t>Adding more questions that need to be answered to the change request form</a:t>
            </a:r>
            <a:endParaRPr sz="1500">
              <a:solidFill>
                <a:srgbClr val="000000"/>
              </a:solidFill>
            </a:endParaRPr>
          </a:p>
          <a:p>
            <a:pPr indent="-323850" lvl="0" marL="457200" rtl="0" algn="l">
              <a:lnSpc>
                <a:spcPct val="150000"/>
              </a:lnSpc>
              <a:spcBef>
                <a:spcPts val="0"/>
              </a:spcBef>
              <a:spcAft>
                <a:spcPts val="0"/>
              </a:spcAft>
              <a:buClr>
                <a:srgbClr val="000000"/>
              </a:buClr>
              <a:buSzPts val="1500"/>
              <a:buChar char="●"/>
            </a:pPr>
            <a:r>
              <a:rPr lang="en" sz="1500">
                <a:solidFill>
                  <a:srgbClr val="000000"/>
                </a:solidFill>
              </a:rPr>
              <a:t>Requiring more authorizations, such as one more level of management approval (e.g., instead of merely the VP of Operations approving, we now require that the CIO also approve) or more stakeholders (e.g., network engineering, architecture review boards, etc.)</a:t>
            </a:r>
            <a:endParaRPr sz="1500">
              <a:solidFill>
                <a:srgbClr val="000000"/>
              </a:solidFill>
            </a:endParaRPr>
          </a:p>
          <a:p>
            <a:pPr indent="-323850" lvl="0" marL="457200" rtl="0" algn="l">
              <a:lnSpc>
                <a:spcPct val="150000"/>
              </a:lnSpc>
              <a:spcBef>
                <a:spcPts val="0"/>
              </a:spcBef>
              <a:spcAft>
                <a:spcPts val="0"/>
              </a:spcAft>
              <a:buClr>
                <a:srgbClr val="000000"/>
              </a:buClr>
              <a:buSzPts val="1500"/>
              <a:buChar char="●"/>
            </a:pPr>
            <a:r>
              <a:rPr lang="en" sz="1500">
                <a:solidFill>
                  <a:srgbClr val="000000"/>
                </a:solidFill>
              </a:rPr>
              <a:t>Requiring more lead time for change approvals so that change requests can be properly evaluated </a:t>
            </a:r>
            <a:r>
              <a:rPr lang="en" sz="1500">
                <a:solidFill>
                  <a:srgbClr val="000000"/>
                </a:solidFill>
              </a:rPr>
              <a:t>(Kim, Willis, Humble, Allspaw, 2017)</a:t>
            </a:r>
            <a:endParaRPr sz="1600">
              <a:solidFill>
                <a:srgbClr val="000000"/>
              </a:solidFill>
            </a:endParaRPr>
          </a:p>
          <a:p>
            <a:pPr indent="0" lvl="0" marL="457200" rtl="0" algn="l">
              <a:lnSpc>
                <a:spcPct val="150000"/>
              </a:lnSpc>
              <a:spcBef>
                <a:spcPts val="1600"/>
              </a:spcBef>
              <a:spcAft>
                <a:spcPts val="0"/>
              </a:spcAft>
              <a:buNone/>
            </a:pPr>
            <a:r>
              <a:t/>
            </a:r>
            <a:endParaRPr sz="1500">
              <a:solidFill>
                <a:srgbClr val="000000"/>
              </a:solidFill>
            </a:endParaRPr>
          </a:p>
          <a:p>
            <a:pPr indent="0" lvl="0" marL="0" rtl="0" algn="l">
              <a:lnSpc>
                <a:spcPct val="115000"/>
              </a:lnSpc>
              <a:spcBef>
                <a:spcPts val="1600"/>
              </a:spcBef>
              <a:spcAft>
                <a:spcPts val="1600"/>
              </a:spcAft>
              <a:buNone/>
            </a:pPr>
            <a:r>
              <a:t/>
            </a:r>
            <a:endParaRPr sz="1500">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11" name="Shape 111"/>
        <p:cNvGrpSpPr/>
        <p:nvPr/>
      </p:nvGrpSpPr>
      <p:grpSpPr>
        <a:xfrm>
          <a:off x="0" y="0"/>
          <a:ext cx="0" cy="0"/>
          <a:chOff x="0" y="0"/>
          <a:chExt cx="0" cy="0"/>
        </a:xfrm>
      </p:grpSpPr>
      <p:sp>
        <p:nvSpPr>
          <p:cNvPr id="112" name="Google Shape;112;p21"/>
          <p:cNvSpPr txBox="1"/>
          <p:nvPr>
            <p:ph idx="4294967295" type="ctrTitle"/>
          </p:nvPr>
        </p:nvSpPr>
        <p:spPr>
          <a:xfrm>
            <a:off x="311700" y="153050"/>
            <a:ext cx="8520600" cy="585900"/>
          </a:xfrm>
          <a:prstGeom prst="rect">
            <a:avLst/>
          </a:prstGeom>
          <a:ln cap="flat" cmpd="sng" w="19050">
            <a:solidFill>
              <a:srgbClr val="000000"/>
            </a:solidFill>
            <a:prstDash val="solid"/>
            <a:round/>
            <a:headEnd len="sm" w="sm" type="none"/>
            <a:tailEnd len="sm" w="sm" type="none"/>
          </a:ln>
          <a:effectLst>
            <a:outerShdw blurRad="57150" rotWithShape="0" algn="bl" dir="5400000" dist="47625">
              <a:srgbClr val="000000">
                <a:alpha val="50000"/>
              </a:srgbClr>
            </a:outerShdw>
          </a:effectLst>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000000"/>
                </a:solidFill>
                <a:latin typeface="Comfortaa"/>
                <a:ea typeface="Comfortaa"/>
                <a:cs typeface="Comfortaa"/>
                <a:sym typeface="Comfortaa"/>
              </a:rPr>
              <a:t>Ways to Improve Change Approval Processes</a:t>
            </a:r>
            <a:endParaRPr sz="2400">
              <a:solidFill>
                <a:srgbClr val="000000"/>
              </a:solidFill>
              <a:latin typeface="Comfortaa"/>
              <a:ea typeface="Comfortaa"/>
              <a:cs typeface="Comfortaa"/>
              <a:sym typeface="Comfortaa"/>
            </a:endParaRPr>
          </a:p>
        </p:txBody>
      </p:sp>
      <p:sp>
        <p:nvSpPr>
          <p:cNvPr id="113" name="Google Shape;113;p21"/>
          <p:cNvSpPr txBox="1"/>
          <p:nvPr>
            <p:ph idx="4294967295" type="subTitle"/>
          </p:nvPr>
        </p:nvSpPr>
        <p:spPr>
          <a:xfrm>
            <a:off x="311700" y="949925"/>
            <a:ext cx="8520600" cy="4100400"/>
          </a:xfrm>
          <a:prstGeom prst="rect">
            <a:avLst/>
          </a:prstGeom>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600">
                <a:solidFill>
                  <a:srgbClr val="000000"/>
                </a:solidFill>
              </a:rPr>
              <a:t>To improve your change approval processes, focus on implementing the following: </a:t>
            </a:r>
            <a:endParaRPr sz="1600">
              <a:solidFill>
                <a:srgbClr val="000000"/>
              </a:solidFill>
            </a:endParaRPr>
          </a:p>
          <a:p>
            <a:pPr indent="-323850" lvl="0" marL="457200" rtl="0" algn="l">
              <a:lnSpc>
                <a:spcPct val="150000"/>
              </a:lnSpc>
              <a:spcBef>
                <a:spcPts val="1600"/>
              </a:spcBef>
              <a:spcAft>
                <a:spcPts val="0"/>
              </a:spcAft>
              <a:buClr>
                <a:srgbClr val="000000"/>
              </a:buClr>
              <a:buSzPts val="1500"/>
              <a:buChar char="●"/>
            </a:pPr>
            <a:r>
              <a:rPr lang="en" sz="1500">
                <a:solidFill>
                  <a:srgbClr val="000000"/>
                </a:solidFill>
              </a:rPr>
              <a:t>Automated application changes can be promoted to production without manual change approvals.</a:t>
            </a:r>
            <a:endParaRPr sz="1500">
              <a:solidFill>
                <a:srgbClr val="000000"/>
              </a:solidFill>
            </a:endParaRPr>
          </a:p>
          <a:p>
            <a:pPr indent="-323850" lvl="0" marL="457200" rtl="0" algn="l">
              <a:lnSpc>
                <a:spcPct val="150000"/>
              </a:lnSpc>
              <a:spcBef>
                <a:spcPts val="0"/>
              </a:spcBef>
              <a:spcAft>
                <a:spcPts val="0"/>
              </a:spcAft>
              <a:buClr>
                <a:srgbClr val="000000"/>
              </a:buClr>
              <a:buSzPts val="1500"/>
              <a:buChar char="●"/>
            </a:pPr>
            <a:r>
              <a:rPr lang="en" sz="1500">
                <a:solidFill>
                  <a:srgbClr val="000000"/>
                </a:solidFill>
              </a:rPr>
              <a:t>Production changes do not need to be approved by an external body (that is, change approval board, manager, etc.) before deployment or implementation.</a:t>
            </a:r>
            <a:endParaRPr sz="1500">
              <a:solidFill>
                <a:srgbClr val="000000"/>
              </a:solidFill>
            </a:endParaRPr>
          </a:p>
          <a:p>
            <a:pPr indent="-323850" lvl="0" marL="457200" rtl="0" algn="l">
              <a:lnSpc>
                <a:spcPct val="150000"/>
              </a:lnSpc>
              <a:spcBef>
                <a:spcPts val="0"/>
              </a:spcBef>
              <a:spcAft>
                <a:spcPts val="0"/>
              </a:spcAft>
              <a:buClr>
                <a:srgbClr val="000000"/>
              </a:buClr>
              <a:buSzPts val="1500"/>
              <a:buChar char="●"/>
            </a:pPr>
            <a:r>
              <a:rPr lang="en" sz="1500">
                <a:solidFill>
                  <a:srgbClr val="000000"/>
                </a:solidFill>
              </a:rPr>
              <a:t>Include peer review for changes early in your software delivery lifecycle.</a:t>
            </a:r>
            <a:endParaRPr sz="1500">
              <a:solidFill>
                <a:srgbClr val="000000"/>
              </a:solidFill>
            </a:endParaRPr>
          </a:p>
          <a:p>
            <a:pPr indent="-323850" lvl="0" marL="457200" rtl="0" algn="l">
              <a:lnSpc>
                <a:spcPct val="150000"/>
              </a:lnSpc>
              <a:spcBef>
                <a:spcPts val="0"/>
              </a:spcBef>
              <a:spcAft>
                <a:spcPts val="0"/>
              </a:spcAft>
              <a:buClr>
                <a:srgbClr val="000000"/>
              </a:buClr>
              <a:buSzPts val="1500"/>
              <a:buChar char="●"/>
            </a:pPr>
            <a:r>
              <a:rPr lang="en" sz="1500">
                <a:solidFill>
                  <a:srgbClr val="000000"/>
                </a:solidFill>
              </a:rPr>
              <a:t>When you discover automated changes that are not being automatically approved, work with stakeholders to find out why these changes cannot be automatically approved yet, and make improvements to the automation or the changes themselves in order to fix that.</a:t>
            </a:r>
            <a:endParaRPr sz="1500">
              <a:solidFill>
                <a:srgbClr val="000000"/>
              </a:solidFill>
            </a:endParaRPr>
          </a:p>
          <a:p>
            <a:pPr indent="0" lvl="0" marL="457200" rtl="0" algn="l">
              <a:lnSpc>
                <a:spcPct val="150000"/>
              </a:lnSpc>
              <a:spcBef>
                <a:spcPts val="1600"/>
              </a:spcBef>
              <a:spcAft>
                <a:spcPts val="0"/>
              </a:spcAft>
              <a:buNone/>
            </a:pPr>
            <a:r>
              <a:rPr lang="en" sz="1600">
                <a:solidFill>
                  <a:srgbClr val="000000"/>
                </a:solidFill>
              </a:rPr>
              <a:t>("Devops process: Streamlining change approval  |  google cloud," n.d.)</a:t>
            </a:r>
            <a:endParaRPr sz="1500">
              <a:solidFill>
                <a:srgbClr val="000000"/>
              </a:solidFill>
            </a:endParaRPr>
          </a:p>
          <a:p>
            <a:pPr indent="0" lvl="0" marL="0" rtl="0" algn="l">
              <a:lnSpc>
                <a:spcPct val="150000"/>
              </a:lnSpc>
              <a:spcBef>
                <a:spcPts val="1600"/>
              </a:spcBef>
              <a:spcAft>
                <a:spcPts val="0"/>
              </a:spcAft>
              <a:buNone/>
            </a:pPr>
            <a:r>
              <a:t/>
            </a:r>
            <a:endParaRPr sz="1600">
              <a:solidFill>
                <a:srgbClr val="000000"/>
              </a:solidFill>
            </a:endParaRPr>
          </a:p>
          <a:p>
            <a:pPr indent="0" lvl="0" marL="0" rtl="0" algn="l">
              <a:lnSpc>
                <a:spcPct val="150000"/>
              </a:lnSpc>
              <a:spcBef>
                <a:spcPts val="1600"/>
              </a:spcBef>
              <a:spcAft>
                <a:spcPts val="0"/>
              </a:spcAft>
              <a:buNone/>
            </a:pPr>
            <a:r>
              <a:t/>
            </a:r>
            <a:endParaRPr sz="1600">
              <a:solidFill>
                <a:srgbClr val="000000"/>
              </a:solidFill>
            </a:endParaRPr>
          </a:p>
          <a:p>
            <a:pPr indent="0" lvl="0" marL="0" rtl="0" algn="l">
              <a:lnSpc>
                <a:spcPct val="150000"/>
              </a:lnSpc>
              <a:spcBef>
                <a:spcPts val="1600"/>
              </a:spcBef>
              <a:spcAft>
                <a:spcPts val="0"/>
              </a:spcAft>
              <a:buNone/>
            </a:pPr>
            <a:r>
              <a:t/>
            </a:r>
            <a:endParaRPr sz="1600">
              <a:solidFill>
                <a:srgbClr val="000000"/>
              </a:solidFill>
            </a:endParaRPr>
          </a:p>
          <a:p>
            <a:pPr indent="0" lvl="0" marL="0" rtl="0" algn="l">
              <a:lnSpc>
                <a:spcPct val="150000"/>
              </a:lnSpc>
              <a:spcBef>
                <a:spcPts val="1600"/>
              </a:spcBef>
              <a:spcAft>
                <a:spcPts val="0"/>
              </a:spcAft>
              <a:buNone/>
            </a:pPr>
            <a:r>
              <a:t/>
            </a:r>
            <a:endParaRPr sz="1600">
              <a:solidFill>
                <a:srgbClr val="000000"/>
              </a:solidFill>
            </a:endParaRPr>
          </a:p>
          <a:p>
            <a:pPr indent="0" lvl="0" marL="457200" rtl="0" algn="l">
              <a:lnSpc>
                <a:spcPct val="150000"/>
              </a:lnSpc>
              <a:spcBef>
                <a:spcPts val="1600"/>
              </a:spcBef>
              <a:spcAft>
                <a:spcPts val="0"/>
              </a:spcAft>
              <a:buNone/>
            </a:pPr>
            <a:r>
              <a:t/>
            </a:r>
            <a:endParaRPr sz="1500">
              <a:solidFill>
                <a:srgbClr val="000000"/>
              </a:solidFill>
            </a:endParaRPr>
          </a:p>
          <a:p>
            <a:pPr indent="0" lvl="0" marL="0" rtl="0" algn="l">
              <a:lnSpc>
                <a:spcPct val="115000"/>
              </a:lnSpc>
              <a:spcBef>
                <a:spcPts val="1600"/>
              </a:spcBef>
              <a:spcAft>
                <a:spcPts val="1600"/>
              </a:spcAft>
              <a:buNone/>
            </a:pPr>
            <a:r>
              <a:t/>
            </a:r>
            <a:endParaRPr sz="1500">
              <a:solidFill>
                <a:srgbClr val="000000"/>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