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77299ef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77299ef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b77299e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b77299e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b77299ef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b77299ef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b77299ef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b77299ef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b77299ef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b77299ef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b77299ef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b77299ef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b77299ef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b77299ef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b77299ef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77299ef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b77299ef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b77299ef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OAuth Presentation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OAuth Implementation			By: 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 Continued:</a:t>
            </a:r>
            <a:endParaRPr>
              <a:solidFill>
                <a:schemeClr val="lt1"/>
              </a:solidFill>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Cabading, Zach. (2019, July 12.). What is OAuth and How Does it Protect my Personal Information? Retrieved from: https://store.hp.com/us/en/tech-takes/what-is-oauth</a:t>
            </a:r>
            <a:endParaRPr>
              <a:solidFill>
                <a:schemeClr val="lt1"/>
              </a:solidFill>
            </a:endParaRPr>
          </a:p>
          <a:p>
            <a:pPr indent="0" lvl="0" marL="0" rtl="0" algn="l">
              <a:spcBef>
                <a:spcPts val="1600"/>
              </a:spcBef>
              <a:spcAft>
                <a:spcPts val="0"/>
              </a:spcAft>
              <a:buNone/>
            </a:pPr>
            <a:r>
              <a:rPr lang="en">
                <a:solidFill>
                  <a:schemeClr val="lt1"/>
                </a:solidFill>
              </a:rPr>
              <a:t>L, Jamie. (2017, Nov 30.). What is OAuth? Retrieved from: https://swoopnow.com/what-is-oauth/</a:t>
            </a:r>
            <a:endParaRPr>
              <a:solidFill>
                <a:schemeClr val="lt1"/>
              </a:solidFill>
            </a:endParaRPr>
          </a:p>
          <a:p>
            <a:pPr indent="0" lvl="0" marL="0" rtl="0" algn="l">
              <a:spcBef>
                <a:spcPts val="1600"/>
              </a:spcBef>
              <a:spcAft>
                <a:spcPts val="0"/>
              </a:spcAft>
              <a:buNone/>
            </a:pPr>
            <a:r>
              <a:rPr lang="en">
                <a:solidFill>
                  <a:schemeClr val="lt1"/>
                </a:solidFill>
              </a:rPr>
              <a:t>Oauth guide - developers - dropbox. (n.d.). Retrieved from https://www.dropbox.com/developers/reference/oauth-guide</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8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OAuth History:</a:t>
            </a:r>
            <a:endParaRPr/>
          </a:p>
        </p:txBody>
      </p:sp>
      <p:sp>
        <p:nvSpPr>
          <p:cNvPr id="66" name="Google Shape;66;p14"/>
          <p:cNvSpPr txBox="1"/>
          <p:nvPr>
            <p:ph idx="1" type="body"/>
          </p:nvPr>
        </p:nvSpPr>
        <p:spPr>
          <a:xfrm>
            <a:off x="311700" y="923250"/>
            <a:ext cx="8520600" cy="38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OAuth was released as an open standard in 2010. It soon became widely adopted. </a:t>
            </a:r>
            <a:endParaRPr/>
          </a:p>
          <a:p>
            <a:pPr indent="0" lvl="0" marL="0" rtl="0" algn="l">
              <a:spcBef>
                <a:spcPts val="1600"/>
              </a:spcBef>
              <a:spcAft>
                <a:spcPts val="0"/>
              </a:spcAft>
              <a:buNone/>
            </a:pPr>
            <a:r>
              <a:rPr lang="en"/>
              <a:t>OAuth version 1.0 was created and supported by Twitter and Google, as well as other companies. (Grimes, 2019)</a:t>
            </a:r>
            <a:endParaRPr/>
          </a:p>
          <a:p>
            <a:pPr indent="0" lvl="0" marL="0" rtl="0" algn="l">
              <a:spcBef>
                <a:spcPts val="1600"/>
              </a:spcBef>
              <a:spcAft>
                <a:spcPts val="0"/>
              </a:spcAft>
              <a:buNone/>
            </a:pPr>
            <a:r>
              <a:rPr lang="en"/>
              <a:t>Over the next two years it was changed substantially and was released as a new version in 2012. Behold OAuth 2.0. (Grimes, 2019)</a:t>
            </a:r>
            <a:endParaRPr/>
          </a:p>
          <a:p>
            <a:pPr indent="0" lvl="0" marL="0" rtl="0" algn="l">
              <a:spcBef>
                <a:spcPts val="1600"/>
              </a:spcBef>
              <a:spcAft>
                <a:spcPts val="0"/>
              </a:spcAft>
              <a:buNone/>
            </a:pPr>
            <a:r>
              <a:rPr lang="en"/>
              <a:t>It’s been </a:t>
            </a:r>
            <a:r>
              <a:rPr lang="en"/>
              <a:t>criticized</a:t>
            </a:r>
            <a:r>
              <a:rPr lang="en"/>
              <a:t> throughout years for many reasons, however it is still very popular and widely used by many companies.</a:t>
            </a:r>
            <a:endParaRPr/>
          </a:p>
          <a:p>
            <a:pPr indent="0" lvl="0" marL="0" rtl="0" algn="l">
              <a:spcBef>
                <a:spcPts val="1600"/>
              </a:spcBef>
              <a:spcAft>
                <a:spcPts val="1600"/>
              </a:spcAft>
              <a:buNone/>
            </a:pPr>
            <a:r>
              <a:rPr lang="en"/>
              <a:t>Some of these companies include: Amazon, Facebook, Instagram, LinkedIn, Microsoft, Netflix, and Paypal. (Grimes,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OAuth 1.0 vs. OAuth 2.0:</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The changes that took place between OAuth 1.0 and OAuth 2.0 actually changed the nature of OAuth significantly enough that the two versions actually meet different needs, based on what you’re trying to accomplish” (Team, 2016).</a:t>
            </a:r>
            <a:endParaRPr/>
          </a:p>
          <a:p>
            <a:pPr indent="0" lvl="0" marL="0" rtl="0" algn="l">
              <a:spcBef>
                <a:spcPts val="1600"/>
              </a:spcBef>
              <a:spcAft>
                <a:spcPts val="0"/>
              </a:spcAft>
              <a:buNone/>
            </a:pPr>
            <a:r>
              <a:rPr lang="en"/>
              <a:t>OAuth 1.0, while perfect in a lot of ways, wasn’t the best when it came to crypto-implementation and crypto-interoperability. In another words, it was hard for developers to implement it. </a:t>
            </a:r>
            <a:endParaRPr/>
          </a:p>
          <a:p>
            <a:pPr indent="0" lvl="0" marL="0" rtl="0" algn="l">
              <a:spcBef>
                <a:spcPts val="1600"/>
              </a:spcBef>
              <a:spcAft>
                <a:spcPts val="1600"/>
              </a:spcAft>
              <a:buNone/>
            </a:pPr>
            <a:r>
              <a:rPr lang="en"/>
              <a:t>OAuth 2.0 was much easier to implement and many larger enterprises started to use this version because it was more feasible for them.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Definition of OAuth:</a:t>
            </a:r>
            <a:endParaRPr>
              <a:solidFill>
                <a:schemeClr val="lt1"/>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OAuth stands for Open Authorization.</a:t>
            </a:r>
            <a:endParaRPr>
              <a:solidFill>
                <a:schemeClr val="lt1"/>
              </a:solidFill>
            </a:endParaRPr>
          </a:p>
          <a:p>
            <a:pPr indent="0" lvl="0" marL="0" rtl="0" algn="l">
              <a:spcBef>
                <a:spcPts val="1600"/>
              </a:spcBef>
              <a:spcAft>
                <a:spcPts val="0"/>
              </a:spcAft>
              <a:buNone/>
            </a:pPr>
            <a:r>
              <a:rPr lang="en">
                <a:solidFill>
                  <a:schemeClr val="lt1"/>
                </a:solidFill>
              </a:rPr>
              <a:t>OAuth also known as OAuth Core is considered an authorization protocol. </a:t>
            </a:r>
            <a:endParaRPr>
              <a:solidFill>
                <a:schemeClr val="lt1"/>
              </a:solidFill>
            </a:endParaRPr>
          </a:p>
          <a:p>
            <a:pPr indent="0" lvl="0" marL="0" rtl="0" algn="l">
              <a:spcBef>
                <a:spcPts val="1600"/>
              </a:spcBef>
              <a:spcAft>
                <a:spcPts val="0"/>
              </a:spcAft>
              <a:buNone/>
            </a:pPr>
            <a:r>
              <a:rPr lang="en">
                <a:solidFill>
                  <a:schemeClr val="lt1"/>
                </a:solidFill>
              </a:rPr>
              <a:t>In simpler terms, it’s a way for you to give a website permission to access some of your info about your account, without you giving them your account password.</a:t>
            </a:r>
            <a:endParaRPr>
              <a:solidFill>
                <a:schemeClr val="lt1"/>
              </a:solidFill>
            </a:endParaRPr>
          </a:p>
          <a:p>
            <a:pPr indent="0" lvl="0" marL="0" rtl="0" algn="l">
              <a:spcBef>
                <a:spcPts val="1600"/>
              </a:spcBef>
              <a:spcAft>
                <a:spcPts val="0"/>
              </a:spcAft>
              <a:buNone/>
            </a:pPr>
            <a:r>
              <a:rPr lang="en">
                <a:solidFill>
                  <a:schemeClr val="lt1"/>
                </a:solidFill>
              </a:rPr>
              <a:t>Most users may not know what OAuth is, but they have experienced in one way or another. Specifically through Facebook login or Google login. </a:t>
            </a:r>
            <a:endParaRPr>
              <a:solidFill>
                <a:schemeClr val="lt1"/>
              </a:solidFill>
            </a:endParaRPr>
          </a:p>
          <a:p>
            <a:pPr indent="0" lvl="0" marL="0" rtl="0" algn="l">
              <a:spcBef>
                <a:spcPts val="1600"/>
              </a:spcBef>
              <a:spcAft>
                <a:spcPts val="0"/>
              </a:spcAft>
              <a:buNone/>
            </a:pPr>
            <a:r>
              <a:rPr lang="en">
                <a:solidFill>
                  <a:schemeClr val="lt1"/>
                </a:solidFill>
              </a:rPr>
              <a:t>In the next slide I’ll show an image example of when a user may have experienced an OAuth encounter.</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OAuth Example: (Hoffman, 2017)</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311700" y="1191925"/>
            <a:ext cx="5748750" cy="361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How does OAuth work: </a:t>
            </a:r>
            <a:endParaRPr>
              <a:solidFill>
                <a:schemeClr val="lt1"/>
              </a:solidFill>
            </a:endParaRPr>
          </a:p>
        </p:txBody>
      </p:sp>
      <p:sp>
        <p:nvSpPr>
          <p:cNvPr id="91" name="Google Shape;91;p18"/>
          <p:cNvSpPr txBox="1"/>
          <p:nvPr>
            <p:ph idx="1" type="body"/>
          </p:nvPr>
        </p:nvSpPr>
        <p:spPr>
          <a:xfrm>
            <a:off x="311700" y="585275"/>
            <a:ext cx="8520600" cy="42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OAuth will use access tokens to work. The access token gives one third-party source temporary access to a limited amount of your personal information on another third-party source. </a:t>
            </a:r>
            <a:endParaRPr>
              <a:solidFill>
                <a:schemeClr val="lt1"/>
              </a:solidFill>
            </a:endParaRPr>
          </a:p>
          <a:p>
            <a:pPr indent="0" lvl="0" marL="0" rtl="0" algn="l">
              <a:spcBef>
                <a:spcPts val="1600"/>
              </a:spcBef>
              <a:spcAft>
                <a:spcPts val="0"/>
              </a:spcAft>
              <a:buNone/>
            </a:pPr>
            <a:r>
              <a:rPr lang="en">
                <a:solidFill>
                  <a:schemeClr val="lt1"/>
                </a:solidFill>
              </a:rPr>
              <a:t>A real world example using social media would be: “Facebook would ask for your permission for access to your Instagram. You approve the request. Facebook would then receive an access token for that single photograph on your Instagram account. Instagram would verify the token and grant Facebook access so it could retrieve the photo. At no point does Facebook receive the login information for your Instagram” (Cabading, 2019).</a:t>
            </a:r>
            <a:endParaRPr>
              <a:solidFill>
                <a:schemeClr val="lt1"/>
              </a:solidFill>
            </a:endParaRPr>
          </a:p>
          <a:p>
            <a:pPr indent="0" lvl="0" marL="0" rtl="0" algn="l">
              <a:spcBef>
                <a:spcPts val="1600"/>
              </a:spcBef>
              <a:spcAft>
                <a:spcPts val="0"/>
              </a:spcAft>
              <a:buNone/>
            </a:pPr>
            <a:r>
              <a:rPr lang="en">
                <a:solidFill>
                  <a:schemeClr val="lt1"/>
                </a:solidFill>
              </a:rPr>
              <a:t>This would be the user granting access tokens. Some tokens are granted for single use, while others are granted for recurrent use until deactivated (location sharing on your smartphone, for example). (Cabading, 2019)</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popularity of OAuth:</a:t>
            </a:r>
            <a:endParaRPr/>
          </a:p>
        </p:txBody>
      </p:sp>
      <p:sp>
        <p:nvSpPr>
          <p:cNvPr id="97" name="Google Shape;97;p19"/>
          <p:cNvSpPr txBox="1"/>
          <p:nvPr>
            <p:ph idx="1" type="body"/>
          </p:nvPr>
        </p:nvSpPr>
        <p:spPr>
          <a:xfrm>
            <a:off x="311700" y="572700"/>
            <a:ext cx="8520600" cy="42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most important feature of OAuth is that is protects users credentials.</a:t>
            </a:r>
            <a:endParaRPr sz="1600"/>
          </a:p>
          <a:p>
            <a:pPr indent="0" lvl="0" marL="0" rtl="0" algn="l">
              <a:spcBef>
                <a:spcPts val="1600"/>
              </a:spcBef>
              <a:spcAft>
                <a:spcPts val="0"/>
              </a:spcAft>
              <a:buNone/>
            </a:pPr>
            <a:r>
              <a:rPr lang="en" sz="1600"/>
              <a:t>Before OAuth was invented, if a user was to give a website info from a different account, the user had to give their credentials to a third-party website and some of these third-party sites were not credible and were taking advantage of users credentials to gain some of their personal information. </a:t>
            </a:r>
            <a:endParaRPr sz="1600"/>
          </a:p>
          <a:p>
            <a:pPr indent="0" lvl="0" marL="0" rtl="0" algn="l">
              <a:spcBef>
                <a:spcPts val="1600"/>
              </a:spcBef>
              <a:spcAft>
                <a:spcPts val="0"/>
              </a:spcAft>
              <a:buNone/>
            </a:pPr>
            <a:r>
              <a:rPr lang="en" sz="1600"/>
              <a:t>OAuth is credible, reliable, and easy to use.</a:t>
            </a:r>
            <a:endParaRPr sz="1600"/>
          </a:p>
          <a:p>
            <a:pPr indent="0" lvl="0" marL="0" rtl="0" algn="l">
              <a:spcBef>
                <a:spcPts val="1600"/>
              </a:spcBef>
              <a:spcAft>
                <a:spcPts val="0"/>
              </a:spcAft>
              <a:buNone/>
            </a:pPr>
            <a:r>
              <a:rPr lang="en" sz="1600"/>
              <a:t>It </a:t>
            </a:r>
            <a:r>
              <a:rPr lang="en" sz="1600"/>
              <a:t>can also be used as a way to replace the need for a user to have a separate set of credentials for every website.</a:t>
            </a:r>
            <a:endParaRPr sz="1600"/>
          </a:p>
          <a:p>
            <a:pPr indent="0" lvl="0" marL="0" rtl="0" algn="l">
              <a:spcBef>
                <a:spcPts val="1600"/>
              </a:spcBef>
              <a:spcAft>
                <a:spcPts val="0"/>
              </a:spcAft>
              <a:buNone/>
            </a:pPr>
            <a:r>
              <a:rPr lang="en" sz="1600"/>
              <a:t>OAuth makes it easier for the third-party website to gain the information they need, but it also makes the process more convenient for the user.</a:t>
            </a:r>
            <a:endParaRPr sz="1600"/>
          </a:p>
          <a:p>
            <a:pPr indent="0" lvl="0" marL="0" rtl="0" algn="l">
              <a:spcBef>
                <a:spcPts val="1600"/>
              </a:spcBef>
              <a:spcAft>
                <a:spcPts val="1600"/>
              </a:spcAft>
              <a:buNone/>
            </a:pPr>
            <a:r>
              <a:rPr lang="en" sz="1600"/>
              <a:t>“OAuth is a popular solution for both websites and users because it’s more secure than sharing credentials and allows users to utilize services across multiple platforms” (L, 2017.).</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2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End to end data flow of an OAuth API: </a:t>
            </a:r>
            <a:endParaRPr sz="1200">
              <a:solidFill>
                <a:schemeClr val="lt1"/>
              </a:solidFill>
            </a:endParaRPr>
          </a:p>
        </p:txBody>
      </p:sp>
      <p:sp>
        <p:nvSpPr>
          <p:cNvPr id="103" name="Google Shape;103;p20"/>
          <p:cNvSpPr txBox="1"/>
          <p:nvPr>
            <p:ph idx="1" type="body"/>
          </p:nvPr>
        </p:nvSpPr>
        <p:spPr>
          <a:xfrm>
            <a:off x="311700" y="702525"/>
            <a:ext cx="8520600" cy="41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("Oauth guide - developers - dropbox," n.d.)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rPr lang="en">
                <a:solidFill>
                  <a:schemeClr val="lt1"/>
                </a:solidFill>
              </a:rPr>
              <a:t>("Oauth guide - developers - dropbox," n.d.)</a:t>
            </a:r>
            <a:endParaRPr>
              <a:solidFill>
                <a:schemeClr val="lt1"/>
              </a:solidFill>
            </a:endParaRPr>
          </a:p>
        </p:txBody>
      </p:sp>
      <p:pic>
        <p:nvPicPr>
          <p:cNvPr id="104" name="Google Shape;104;p20"/>
          <p:cNvPicPr preferRelativeResize="0"/>
          <p:nvPr/>
        </p:nvPicPr>
        <p:blipFill>
          <a:blip r:embed="rId3">
            <a:alphaModFix/>
          </a:blip>
          <a:stretch>
            <a:fillRect/>
          </a:stretch>
        </p:blipFill>
        <p:spPr>
          <a:xfrm>
            <a:off x="311700" y="702525"/>
            <a:ext cx="7009550" cy="342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12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0" name="Google Shape;110;p21"/>
          <p:cNvSpPr txBox="1"/>
          <p:nvPr>
            <p:ph idx="1" type="body"/>
          </p:nvPr>
        </p:nvSpPr>
        <p:spPr>
          <a:xfrm>
            <a:off x="311700" y="702525"/>
            <a:ext cx="8520600" cy="42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Grimes, Roger. (2019, Sept 20.). What is OAuth? How the open authorization framework works. Retrieved from: https://www.csoonline.com/article/3216404/what-is-oauth-how-the-open-authorization-framework-works.html</a:t>
            </a:r>
            <a:endParaRPr/>
          </a:p>
          <a:p>
            <a:pPr indent="0" lvl="0" marL="0" rtl="0" algn="l">
              <a:spcBef>
                <a:spcPts val="1600"/>
              </a:spcBef>
              <a:spcAft>
                <a:spcPts val="0"/>
              </a:spcAft>
              <a:buNone/>
            </a:pPr>
            <a:r>
              <a:rPr lang="en"/>
              <a:t>Hoffman, Chris. (2017, August 9.). What Is OAuth? How Those Facebook, Twitter, and Google Sign-in Buttons Work. Retrieved from: https://www.howtogeek.com/53275/exchanging-data-safely-with-oauth/</a:t>
            </a:r>
            <a:endParaRPr/>
          </a:p>
          <a:p>
            <a:pPr indent="0" lvl="0" marL="0" rtl="0" algn="l">
              <a:spcBef>
                <a:spcPts val="1600"/>
              </a:spcBef>
              <a:spcAft>
                <a:spcPts val="0"/>
              </a:spcAft>
              <a:buNone/>
            </a:pPr>
            <a:r>
              <a:rPr lang="en"/>
              <a:t>Team, S. E. (2016, March 11). What’s the difference between oauth 2.0 and oauth 1.0? | synopsys. Retrieved from https://www.synopsys.com/blogs/software-security/oauth-2-0-vs-oauth-1-0/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