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ca6672b34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ca6672b34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ca6672b3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ca6672b3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ca6672b34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ca6672b34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ca6672b34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ca6672b34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ca6672b34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ca6672b34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ca6672b34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ca6672b34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ca6672b34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ca6672b34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ca6672b34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ca6672b34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ca6672b34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ca6672b34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ibm.com/garage/method/practices/code/practice_automated_testing/" TargetMode="External"/><Relationship Id="rId4" Type="http://schemas.openxmlformats.org/officeDocument/2006/relationships/hyperlink" Target="https://www.ibm.com/garage/method/practices/code/practice_automated_tes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DevOps Automated Testing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Calibri"/>
                <a:ea typeface="Calibri"/>
                <a:cs typeface="Calibri"/>
                <a:sym typeface="Calibri"/>
              </a:rPr>
              <a:t>By: Karie Funk</a:t>
            </a:r>
            <a:endParaRPr>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cont:</a:t>
            </a:r>
            <a:endParaRPr/>
          </a:p>
        </p:txBody>
      </p:sp>
      <p:sp>
        <p:nvSpPr>
          <p:cNvPr id="114" name="Google Shape;114;p22"/>
          <p:cNvSpPr txBox="1"/>
          <p:nvPr>
            <p:ph idx="1" type="body"/>
          </p:nvPr>
        </p:nvSpPr>
        <p:spPr>
          <a:xfrm>
            <a:off x="311700" y="1152475"/>
            <a:ext cx="8520600" cy="386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chemeClr val="dk1"/>
                </a:solidFill>
                <a:latin typeface="Calibri"/>
                <a:ea typeface="Calibri"/>
                <a:cs typeface="Calibri"/>
                <a:sym typeface="Calibri"/>
              </a:rPr>
              <a:t>Luke, Monica. (n.d.). Automate tests for continuous delivery. Retrieved from: </a:t>
            </a:r>
            <a:r>
              <a:rPr lang="en" sz="2000">
                <a:solidFill>
                  <a:schemeClr val="dk1"/>
                </a:solidFill>
                <a:uFill>
                  <a:noFill/>
                </a:uFill>
                <a:latin typeface="Calibri"/>
                <a:ea typeface="Calibri"/>
                <a:cs typeface="Calibri"/>
                <a:sym typeface="Calibri"/>
                <a:hlinkClick r:id="rId3"/>
              </a:rPr>
              <a:t>https://www.ibm.com/garage/method/practices/code/practice_automated_testing</a:t>
            </a:r>
            <a:r>
              <a:rPr lang="en" sz="2000">
                <a:solidFill>
                  <a:schemeClr val="dk1"/>
                </a:solidFill>
                <a:uFill>
                  <a:noFill/>
                </a:uFill>
                <a:latin typeface="Calibri"/>
                <a:ea typeface="Calibri"/>
                <a:cs typeface="Calibri"/>
                <a:sym typeface="Calibri"/>
                <a:hlinkClick r:id="rId4"/>
              </a:rPr>
              <a:t>/</a:t>
            </a:r>
            <a:endParaRPr sz="2000">
              <a:solidFill>
                <a:schemeClr val="dk1"/>
              </a:solidFill>
              <a:latin typeface="Calibri"/>
              <a:ea typeface="Calibri"/>
              <a:cs typeface="Calibri"/>
              <a:sym typeface="Calibri"/>
            </a:endParaRPr>
          </a:p>
          <a:p>
            <a:pPr indent="0" lvl="0" marL="457200" rtl="0" algn="l">
              <a:spcBef>
                <a:spcPts val="1600"/>
              </a:spcBef>
              <a:spcAft>
                <a:spcPts val="0"/>
              </a:spcAft>
              <a:buNone/>
            </a:pPr>
            <a:r>
              <a:rPr lang="en" sz="2000">
                <a:solidFill>
                  <a:schemeClr val="dk1"/>
                </a:solidFill>
                <a:latin typeface="Calibri"/>
                <a:ea typeface="Calibri"/>
                <a:cs typeface="Calibri"/>
                <a:sym typeface="Calibri"/>
              </a:rPr>
              <a:t>Integration testing in an enterprise devops environment - plutora. (2019, Jan 22). Retrieved from https://www.plutora.com/blog/integration-testing-enterprise-devops</a:t>
            </a:r>
            <a:endParaRPr sz="2000">
              <a:solidFill>
                <a:schemeClr val="dk1"/>
              </a:solidFill>
              <a:latin typeface="Calibri"/>
              <a:ea typeface="Calibri"/>
              <a:cs typeface="Calibri"/>
              <a:sym typeface="Calibri"/>
            </a:endParaRPr>
          </a:p>
          <a:p>
            <a:pPr indent="0" lvl="0" marL="457200" rtl="0" algn="l">
              <a:spcBef>
                <a:spcPts val="1600"/>
              </a:spcBef>
              <a:spcAft>
                <a:spcPts val="160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t>DevOps Automated Testing?</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Calibri"/>
                <a:ea typeface="Calibri"/>
                <a:cs typeface="Calibri"/>
                <a:sym typeface="Calibri"/>
              </a:rPr>
              <a:t>If you want to build quality software you need to continually run both automated and manual tests throughout the delivery process.</a:t>
            </a:r>
            <a:endParaRPr sz="2200">
              <a:solidFill>
                <a:schemeClr val="dk1"/>
              </a:solidFill>
              <a:latin typeface="Calibri"/>
              <a:ea typeface="Calibri"/>
              <a:cs typeface="Calibri"/>
              <a:sym typeface="Calibri"/>
            </a:endParaRPr>
          </a:p>
          <a:p>
            <a:pPr indent="0" lvl="0" marL="0" rtl="0" algn="l">
              <a:spcBef>
                <a:spcPts val="1600"/>
              </a:spcBef>
              <a:spcAft>
                <a:spcPts val="0"/>
              </a:spcAft>
              <a:buNone/>
            </a:pPr>
            <a:r>
              <a:rPr lang="en" sz="2200">
                <a:solidFill>
                  <a:schemeClr val="dk1"/>
                </a:solidFill>
                <a:latin typeface="Calibri"/>
                <a:ea typeface="Calibri"/>
                <a:cs typeface="Calibri"/>
                <a:sym typeface="Calibri"/>
              </a:rPr>
              <a:t>There are three types of automated tests available:</a:t>
            </a:r>
            <a:endParaRPr sz="2200">
              <a:solidFill>
                <a:schemeClr val="dk1"/>
              </a:solidFill>
              <a:latin typeface="Calibri"/>
              <a:ea typeface="Calibri"/>
              <a:cs typeface="Calibri"/>
              <a:sym typeface="Calibri"/>
            </a:endParaRPr>
          </a:p>
          <a:p>
            <a:pPr indent="-368300" lvl="0" marL="457200" rtl="0" algn="l">
              <a:spcBef>
                <a:spcPts val="160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Unit Tests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Acceptance Tests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Integration Tests</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19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Automated Testing</a:t>
            </a:r>
            <a:endParaRPr/>
          </a:p>
        </p:txBody>
      </p:sp>
      <p:sp>
        <p:nvSpPr>
          <p:cNvPr id="72" name="Google Shape;72;p15"/>
          <p:cNvSpPr txBox="1"/>
          <p:nvPr>
            <p:ph idx="1" type="body"/>
          </p:nvPr>
        </p:nvSpPr>
        <p:spPr>
          <a:xfrm>
            <a:off x="311700" y="766800"/>
            <a:ext cx="8520600" cy="414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dk1"/>
                </a:solidFill>
                <a:latin typeface="Calibri"/>
                <a:ea typeface="Calibri"/>
                <a:cs typeface="Calibri"/>
                <a:sym typeface="Calibri"/>
              </a:rPr>
              <a:t>The main benefit of automated testing is that testing can happen at a quick rate, it can happen </a:t>
            </a:r>
            <a:r>
              <a:rPr lang="en" sz="1600">
                <a:solidFill>
                  <a:schemeClr val="dk1"/>
                </a:solidFill>
                <a:latin typeface="Calibri"/>
                <a:ea typeface="Calibri"/>
                <a:cs typeface="Calibri"/>
                <a:sym typeface="Calibri"/>
              </a:rPr>
              <a:t>repeatedly</a:t>
            </a:r>
            <a:r>
              <a:rPr lang="en" sz="1600">
                <a:solidFill>
                  <a:schemeClr val="dk1"/>
                </a:solidFill>
                <a:latin typeface="Calibri"/>
                <a:ea typeface="Calibri"/>
                <a:cs typeface="Calibri"/>
                <a:sym typeface="Calibri"/>
              </a:rPr>
              <a:t>, and it can happen on demand. It becomes a simple matter to verify that the software continues run as it has before. In addition, using the practices of test-driven development (TDD) and behavior-driven development (BDD) to create test automation has been shown to improve coding quality and design. (Luke, n.d.) In short, test automation has the following advantages:</a:t>
            </a:r>
            <a:endParaRPr sz="1600">
              <a:solidFill>
                <a:schemeClr val="dk1"/>
              </a:solidFill>
              <a:latin typeface="Calibri"/>
              <a:ea typeface="Calibri"/>
              <a:cs typeface="Calibri"/>
              <a:sym typeface="Calibri"/>
            </a:endParaRPr>
          </a:p>
          <a:p>
            <a:pPr indent="0" lvl="0" marL="0" rtl="0" algn="l">
              <a:lnSpc>
                <a:spcPct val="100000"/>
              </a:lnSpc>
              <a:spcBef>
                <a:spcPts val="1600"/>
              </a:spcBef>
              <a:spcAft>
                <a:spcPts val="0"/>
              </a:spcAft>
              <a:buNone/>
            </a:pPr>
            <a:r>
              <a:rPr lang="en" sz="1600">
                <a:solidFill>
                  <a:schemeClr val="dk1"/>
                </a:solidFill>
                <a:latin typeface="Calibri"/>
                <a:ea typeface="Calibri"/>
                <a:cs typeface="Calibri"/>
                <a:sym typeface="Calibri"/>
              </a:rPr>
              <a:t>Reduces time to delivery</a:t>
            </a:r>
            <a:endParaRPr sz="1600">
              <a:solidFill>
                <a:schemeClr val="dk1"/>
              </a:solidFill>
              <a:latin typeface="Calibri"/>
              <a:ea typeface="Calibri"/>
              <a:cs typeface="Calibri"/>
              <a:sym typeface="Calibri"/>
            </a:endParaRPr>
          </a:p>
          <a:p>
            <a:pPr indent="0" lvl="0" marL="0" rtl="0" algn="l">
              <a:lnSpc>
                <a:spcPct val="100000"/>
              </a:lnSpc>
              <a:spcBef>
                <a:spcPts val="1600"/>
              </a:spcBef>
              <a:spcAft>
                <a:spcPts val="0"/>
              </a:spcAft>
              <a:buNone/>
            </a:pPr>
            <a:r>
              <a:rPr lang="en" sz="1600">
                <a:solidFill>
                  <a:schemeClr val="dk1"/>
                </a:solidFill>
                <a:latin typeface="Calibri"/>
                <a:ea typeface="Calibri"/>
                <a:cs typeface="Calibri"/>
                <a:sym typeface="Calibri"/>
              </a:rPr>
              <a:t>Ensures higher quality</a:t>
            </a:r>
            <a:endParaRPr sz="1600">
              <a:solidFill>
                <a:schemeClr val="dk1"/>
              </a:solidFill>
              <a:latin typeface="Calibri"/>
              <a:ea typeface="Calibri"/>
              <a:cs typeface="Calibri"/>
              <a:sym typeface="Calibri"/>
            </a:endParaRPr>
          </a:p>
          <a:p>
            <a:pPr indent="0" lvl="0" marL="0" rtl="0" algn="l">
              <a:lnSpc>
                <a:spcPct val="100000"/>
              </a:lnSpc>
              <a:spcBef>
                <a:spcPts val="1600"/>
              </a:spcBef>
              <a:spcAft>
                <a:spcPts val="0"/>
              </a:spcAft>
              <a:buNone/>
            </a:pPr>
            <a:r>
              <a:rPr lang="en" sz="1600">
                <a:solidFill>
                  <a:schemeClr val="dk1"/>
                </a:solidFill>
                <a:latin typeface="Calibri"/>
                <a:ea typeface="Calibri"/>
                <a:cs typeface="Calibri"/>
                <a:sym typeface="Calibri"/>
              </a:rPr>
              <a:t>Supports continuous delivery</a:t>
            </a:r>
            <a:endParaRPr sz="1600">
              <a:solidFill>
                <a:schemeClr val="dk1"/>
              </a:solidFill>
              <a:latin typeface="Calibri"/>
              <a:ea typeface="Calibri"/>
              <a:cs typeface="Calibri"/>
              <a:sym typeface="Calibri"/>
            </a:endParaRPr>
          </a:p>
          <a:p>
            <a:pPr indent="0" lvl="0" marL="0" rtl="0" algn="l">
              <a:lnSpc>
                <a:spcPct val="100000"/>
              </a:lnSpc>
              <a:spcBef>
                <a:spcPts val="1600"/>
              </a:spcBef>
              <a:spcAft>
                <a:spcPts val="0"/>
              </a:spcAft>
              <a:buNone/>
            </a:pPr>
            <a:r>
              <a:rPr lang="en" sz="1600">
                <a:solidFill>
                  <a:schemeClr val="dk1"/>
                </a:solidFill>
                <a:latin typeface="Calibri"/>
                <a:ea typeface="Calibri"/>
                <a:cs typeface="Calibri"/>
                <a:sym typeface="Calibri"/>
              </a:rPr>
              <a:t>Provides confidence in rapidly changing software</a:t>
            </a:r>
            <a:endParaRPr sz="1600">
              <a:solidFill>
                <a:schemeClr val="dk1"/>
              </a:solidFill>
              <a:latin typeface="Calibri"/>
              <a:ea typeface="Calibri"/>
              <a:cs typeface="Calibri"/>
              <a:sym typeface="Calibri"/>
            </a:endParaRPr>
          </a:p>
          <a:p>
            <a:pPr indent="0" lvl="0" marL="0" rtl="0" algn="l">
              <a:lnSpc>
                <a:spcPct val="100000"/>
              </a:lnSpc>
              <a:spcBef>
                <a:spcPts val="1600"/>
              </a:spcBef>
              <a:spcAft>
                <a:spcPts val="0"/>
              </a:spcAft>
              <a:buNone/>
            </a:pPr>
            <a:r>
              <a:rPr lang="en" sz="1600">
                <a:solidFill>
                  <a:schemeClr val="dk1"/>
                </a:solidFill>
                <a:latin typeface="Calibri"/>
                <a:ea typeface="Calibri"/>
                <a:cs typeface="Calibri"/>
                <a:sym typeface="Calibri"/>
              </a:rPr>
              <a:t>Enables programmers to run automated tests to ensure their code commits are stable</a:t>
            </a:r>
            <a:endParaRPr sz="1600">
              <a:solidFill>
                <a:schemeClr val="dk1"/>
              </a:solidFill>
              <a:latin typeface="Calibri"/>
              <a:ea typeface="Calibri"/>
              <a:cs typeface="Calibri"/>
              <a:sym typeface="Calibri"/>
            </a:endParaRPr>
          </a:p>
          <a:p>
            <a:pPr indent="0" lvl="0" marL="0" rtl="0" algn="l">
              <a:lnSpc>
                <a:spcPct val="100000"/>
              </a:lnSpc>
              <a:spcBef>
                <a:spcPts val="1600"/>
              </a:spcBef>
              <a:spcAft>
                <a:spcPts val="0"/>
              </a:spcAft>
              <a:buNone/>
            </a:pPr>
            <a:r>
              <a:rPr lang="en" sz="1600">
                <a:solidFill>
                  <a:schemeClr val="dk1"/>
                </a:solidFill>
                <a:latin typeface="Calibri"/>
                <a:ea typeface="Calibri"/>
                <a:cs typeface="Calibri"/>
                <a:sym typeface="Calibri"/>
              </a:rPr>
              <a:t>(Luke, n.d.)</a:t>
            </a:r>
            <a:endParaRPr sz="1600">
              <a:solidFill>
                <a:schemeClr val="dk1"/>
              </a:solidFill>
              <a:latin typeface="Calibri"/>
              <a:ea typeface="Calibri"/>
              <a:cs typeface="Calibri"/>
              <a:sym typeface="Calibri"/>
            </a:endParaRPr>
          </a:p>
          <a:p>
            <a:pPr indent="0" lvl="0" marL="0" rtl="0" algn="l">
              <a:lnSpc>
                <a:spcPct val="100000"/>
              </a:lnSpc>
              <a:spcBef>
                <a:spcPts val="1600"/>
              </a:spcBef>
              <a:spcAft>
                <a:spcPts val="160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26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Tests </a:t>
            </a:r>
            <a:endParaRPr/>
          </a:p>
        </p:txBody>
      </p:sp>
      <p:sp>
        <p:nvSpPr>
          <p:cNvPr id="78" name="Google Shape;78;p16"/>
          <p:cNvSpPr txBox="1"/>
          <p:nvPr>
            <p:ph idx="1" type="body"/>
          </p:nvPr>
        </p:nvSpPr>
        <p:spPr>
          <a:xfrm>
            <a:off x="311700" y="901575"/>
            <a:ext cx="8520600" cy="4242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chemeClr val="dk1"/>
                </a:solidFill>
                <a:latin typeface="Calibri"/>
                <a:ea typeface="Calibri"/>
                <a:cs typeface="Calibri"/>
                <a:sym typeface="Calibri"/>
              </a:rPr>
              <a:t>Unit Tests typically test a single method, class, or function in by itself providing assurance to developers that their code is working as designed. To make sure that the code is testable and tests are maintainable, they write tests before the code, a technique also known as test-driven development (TDD). ("Devops tech: Test automation  |  devops  |  google cloud," n.d.)</a:t>
            </a:r>
            <a:endParaRPr sz="2000">
              <a:solidFill>
                <a:schemeClr val="dk1"/>
              </a:solidFill>
              <a:latin typeface="Calibri"/>
              <a:ea typeface="Calibri"/>
              <a:cs typeface="Calibri"/>
              <a:sym typeface="Calibri"/>
            </a:endParaRPr>
          </a:p>
          <a:p>
            <a:pPr indent="0" lvl="0" marL="457200" rtl="0" algn="l">
              <a:spcBef>
                <a:spcPts val="1600"/>
              </a:spcBef>
              <a:spcAft>
                <a:spcPts val="0"/>
              </a:spcAft>
              <a:buNone/>
            </a:pPr>
            <a:r>
              <a:rPr lang="en" sz="2000">
                <a:solidFill>
                  <a:schemeClr val="dk1"/>
                </a:solidFill>
                <a:latin typeface="Calibri"/>
                <a:ea typeface="Calibri"/>
                <a:cs typeface="Calibri"/>
                <a:sym typeface="Calibri"/>
              </a:rPr>
              <a:t>“(TDD) methodology that requires developers to first write failing unit tests. Then, they write code in order to change the application until the test passes. Writing the failing test is important because it forces the developer to take into account all possible inputs, errors and outputs” ("The role of unit tests in test automation - dzone devops," n.d.).</a:t>
            </a:r>
            <a:endParaRPr sz="2000">
              <a:solidFill>
                <a:schemeClr val="dk1"/>
              </a:solidFill>
              <a:latin typeface="Calibri"/>
              <a:ea typeface="Calibri"/>
              <a:cs typeface="Calibri"/>
              <a:sym typeface="Calibri"/>
            </a:endParaRPr>
          </a:p>
          <a:p>
            <a:pPr indent="0" lvl="0" marL="457200" rtl="0" algn="l">
              <a:spcBef>
                <a:spcPts val="1600"/>
              </a:spcBef>
              <a:spcAft>
                <a:spcPts val="160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26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on </a:t>
            </a:r>
            <a:r>
              <a:rPr lang="en"/>
              <a:t>Unit Tests </a:t>
            </a:r>
            <a:endParaRPr/>
          </a:p>
        </p:txBody>
      </p:sp>
      <p:sp>
        <p:nvSpPr>
          <p:cNvPr id="84" name="Google Shape;84;p17"/>
          <p:cNvSpPr txBox="1"/>
          <p:nvPr>
            <p:ph idx="1" type="body"/>
          </p:nvPr>
        </p:nvSpPr>
        <p:spPr>
          <a:xfrm>
            <a:off x="311700" y="901575"/>
            <a:ext cx="8520600" cy="4242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chemeClr val="dk1"/>
                </a:solidFill>
                <a:latin typeface="Calibri"/>
                <a:ea typeface="Calibri"/>
                <a:cs typeface="Calibri"/>
                <a:sym typeface="Calibri"/>
              </a:rPr>
              <a:t>Unit tests also help when documenting the functionality of a software. Developers that didn’t write the code, but want to know what’s going on with it, will be able to view a unit test results to gain and understanding into how the code will interface with the system. Developers may also see how the code interacts with the end users who provide it with input and other units that are part of the same software package. ("What is automated unit testing?," n.d.)</a:t>
            </a:r>
            <a:endParaRPr sz="2000">
              <a:solidFill>
                <a:schemeClr val="dk1"/>
              </a:solidFill>
              <a:latin typeface="Calibri"/>
              <a:ea typeface="Calibri"/>
              <a:cs typeface="Calibri"/>
              <a:sym typeface="Calibri"/>
            </a:endParaRPr>
          </a:p>
          <a:p>
            <a:pPr indent="0" lvl="0" marL="457200" rtl="0" algn="l">
              <a:spcBef>
                <a:spcPts val="1600"/>
              </a:spcBef>
              <a:spcAft>
                <a:spcPts val="0"/>
              </a:spcAft>
              <a:buNone/>
            </a:pPr>
            <a:r>
              <a:rPr lang="en" sz="2000">
                <a:solidFill>
                  <a:schemeClr val="dk1"/>
                </a:solidFill>
                <a:latin typeface="Calibri"/>
                <a:ea typeface="Calibri"/>
                <a:cs typeface="Calibri"/>
                <a:sym typeface="Calibri"/>
              </a:rPr>
              <a:t>“The goal of automated unit testing is to demonstrate that each part of a larger software development project works as intended” ("What is automated unit testing?," n.d.).</a:t>
            </a:r>
            <a:endParaRPr sz="2000">
              <a:solidFill>
                <a:schemeClr val="dk1"/>
              </a:solidFill>
              <a:latin typeface="Calibri"/>
              <a:ea typeface="Calibri"/>
              <a:cs typeface="Calibri"/>
              <a:sym typeface="Calibri"/>
            </a:endParaRPr>
          </a:p>
          <a:p>
            <a:pPr indent="0" lvl="0" marL="457200" rtl="0" algn="l">
              <a:spcBef>
                <a:spcPts val="1600"/>
              </a:spcBef>
              <a:spcAft>
                <a:spcPts val="160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26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Acceptance Tests</a:t>
            </a:r>
            <a:endParaRPr/>
          </a:p>
        </p:txBody>
      </p:sp>
      <p:sp>
        <p:nvSpPr>
          <p:cNvPr id="90" name="Google Shape;90;p18"/>
          <p:cNvSpPr txBox="1"/>
          <p:nvPr>
            <p:ph idx="1" type="body"/>
          </p:nvPr>
        </p:nvSpPr>
        <p:spPr>
          <a:xfrm>
            <a:off x="311700" y="901575"/>
            <a:ext cx="8520600" cy="4242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0" lvl="0" marL="457200" rtl="0" algn="l">
              <a:spcBef>
                <a:spcPts val="1600"/>
              </a:spcBef>
              <a:spcAft>
                <a:spcPts val="0"/>
              </a:spcAft>
              <a:buNone/>
            </a:pPr>
            <a:r>
              <a:rPr lang="en" sz="2000">
                <a:solidFill>
                  <a:schemeClr val="dk1"/>
                </a:solidFill>
                <a:latin typeface="Calibri"/>
                <a:ea typeface="Calibri"/>
                <a:cs typeface="Calibri"/>
                <a:sym typeface="Calibri"/>
              </a:rPr>
              <a:t>Acceptance Tests typically test the app as a whole to provide assurance that a higher level of functionality operates as designed and that regression errors have not been introduced. The example acceptance tests might check for the business acceptance criteria for a user story, the correctness of an API, and broken functionality that was previously operating correctly. ("Devops tech: Test automation  |  devops  |  google cloud," n.d.)</a:t>
            </a:r>
            <a:endParaRPr sz="2000">
              <a:solidFill>
                <a:schemeClr val="dk1"/>
              </a:solidFill>
              <a:latin typeface="Calibri"/>
              <a:ea typeface="Calibri"/>
              <a:cs typeface="Calibri"/>
              <a:sym typeface="Calibri"/>
            </a:endParaRPr>
          </a:p>
          <a:p>
            <a:pPr indent="0" lvl="0" marL="457200" rtl="0" algn="l">
              <a:spcBef>
                <a:spcPts val="1600"/>
              </a:spcBef>
              <a:spcAft>
                <a:spcPts val="0"/>
              </a:spcAft>
              <a:buNone/>
            </a:pPr>
            <a:r>
              <a:t/>
            </a:r>
            <a:endParaRPr sz="2000">
              <a:solidFill>
                <a:schemeClr val="dk1"/>
              </a:solidFill>
              <a:latin typeface="Calibri"/>
              <a:ea typeface="Calibri"/>
              <a:cs typeface="Calibri"/>
              <a:sym typeface="Calibri"/>
            </a:endParaRPr>
          </a:p>
          <a:p>
            <a:pPr indent="0" lvl="0" marL="457200" rtl="0" algn="l">
              <a:spcBef>
                <a:spcPts val="1600"/>
              </a:spcBef>
              <a:spcAft>
                <a:spcPts val="0"/>
              </a:spcAft>
              <a:buNone/>
            </a:pPr>
            <a:r>
              <a:t/>
            </a:r>
            <a:endParaRPr sz="1400">
              <a:solidFill>
                <a:schemeClr val="dk1"/>
              </a:solidFill>
              <a:latin typeface="Calibri"/>
              <a:ea typeface="Calibri"/>
              <a:cs typeface="Calibri"/>
              <a:sym typeface="Calibri"/>
            </a:endParaRPr>
          </a:p>
          <a:p>
            <a:pPr indent="0" lvl="0" marL="457200" rtl="0" algn="l">
              <a:spcBef>
                <a:spcPts val="1600"/>
              </a:spcBef>
              <a:spcAft>
                <a:spcPts val="160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263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a:t>
            </a:r>
            <a:r>
              <a:rPr lang="en"/>
              <a:t> Tests</a:t>
            </a:r>
            <a:endParaRPr/>
          </a:p>
        </p:txBody>
      </p:sp>
      <p:sp>
        <p:nvSpPr>
          <p:cNvPr id="96" name="Google Shape;96;p19"/>
          <p:cNvSpPr txBox="1"/>
          <p:nvPr>
            <p:ph idx="1" type="body"/>
          </p:nvPr>
        </p:nvSpPr>
        <p:spPr>
          <a:xfrm>
            <a:off x="311700" y="901575"/>
            <a:ext cx="8520600" cy="41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D</a:t>
            </a:r>
            <a:r>
              <a:rPr lang="en" sz="2000">
                <a:solidFill>
                  <a:schemeClr val="dk1"/>
                </a:solidFill>
                <a:latin typeface="Calibri"/>
                <a:ea typeface="Calibri"/>
                <a:cs typeface="Calibri"/>
                <a:sym typeface="Calibri"/>
              </a:rPr>
              <a:t>evelopers will perform both unit testing, and integration testing. Dedicated Testers will perform Systems Test, and various types of user groups perform User Acceptance tests.</a:t>
            </a:r>
            <a:endParaRPr sz="2000">
              <a:solidFill>
                <a:schemeClr val="dk1"/>
              </a:solidFill>
              <a:latin typeface="Calibri"/>
              <a:ea typeface="Calibri"/>
              <a:cs typeface="Calibri"/>
              <a:sym typeface="Calibri"/>
            </a:endParaRPr>
          </a:p>
          <a:p>
            <a:pPr indent="0" lvl="0" marL="0" rtl="0" algn="l">
              <a:spcBef>
                <a:spcPts val="1600"/>
              </a:spcBef>
              <a:spcAft>
                <a:spcPts val="0"/>
              </a:spcAft>
              <a:buNone/>
            </a:pPr>
            <a:r>
              <a:rPr lang="en" sz="2000">
                <a:solidFill>
                  <a:schemeClr val="dk1"/>
                </a:solidFill>
                <a:latin typeface="Calibri"/>
                <a:ea typeface="Calibri"/>
                <a:cs typeface="Calibri"/>
                <a:sym typeface="Calibri"/>
              </a:rPr>
              <a:t>Integration testing is the testing of a component or module of code to ensure it integrates correctly with other components or modules of code.</a:t>
            </a:r>
            <a:endParaRPr sz="2000">
              <a:solidFill>
                <a:schemeClr val="dk1"/>
              </a:solidFill>
              <a:latin typeface="Calibri"/>
              <a:ea typeface="Calibri"/>
              <a:cs typeface="Calibri"/>
              <a:sym typeface="Calibri"/>
            </a:endParaRPr>
          </a:p>
          <a:p>
            <a:pPr indent="0" lvl="0" marL="0" rtl="0" algn="l">
              <a:spcBef>
                <a:spcPts val="1600"/>
              </a:spcBef>
              <a:spcAft>
                <a:spcPts val="0"/>
              </a:spcAft>
              <a:buNone/>
            </a:pPr>
            <a:r>
              <a:rPr lang="en" sz="2000">
                <a:solidFill>
                  <a:schemeClr val="dk1"/>
                </a:solidFill>
                <a:latin typeface="Calibri"/>
                <a:ea typeface="Calibri"/>
                <a:cs typeface="Calibri"/>
                <a:sym typeface="Calibri"/>
              </a:rPr>
              <a:t>When discussing integration we are talking about integrating one component with another, we want to make sure that two segments fit together correctly and communicate data correctly between each other. </a:t>
            </a:r>
            <a:endParaRPr sz="2000">
              <a:solidFill>
                <a:schemeClr val="dk1"/>
              </a:solidFill>
              <a:latin typeface="Calibri"/>
              <a:ea typeface="Calibri"/>
              <a:cs typeface="Calibri"/>
              <a:sym typeface="Calibri"/>
            </a:endParaRPr>
          </a:p>
          <a:p>
            <a:pPr indent="0" lvl="0" marL="457200" rtl="0" algn="l">
              <a:spcBef>
                <a:spcPts val="1600"/>
              </a:spcBef>
              <a:spcAft>
                <a:spcPts val="160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t>
            </a:r>
            <a:r>
              <a:rPr lang="en"/>
              <a:t>Integration Tests</a:t>
            </a:r>
            <a:endParaRPr/>
          </a:p>
        </p:txBody>
      </p:sp>
      <p:sp>
        <p:nvSpPr>
          <p:cNvPr id="102" name="Google Shape;102;p20"/>
          <p:cNvSpPr txBox="1"/>
          <p:nvPr>
            <p:ph idx="1" type="body"/>
          </p:nvPr>
        </p:nvSpPr>
        <p:spPr>
          <a:xfrm>
            <a:off x="311700" y="572700"/>
            <a:ext cx="8520600" cy="4110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500">
                <a:solidFill>
                  <a:schemeClr val="dk1"/>
                </a:solidFill>
                <a:latin typeface="Calibri"/>
                <a:ea typeface="Calibri"/>
                <a:cs typeface="Calibri"/>
                <a:sym typeface="Calibri"/>
              </a:rPr>
              <a:t>Big Bang Testing</a:t>
            </a:r>
            <a:r>
              <a:rPr lang="en" sz="1500">
                <a:solidFill>
                  <a:schemeClr val="dk1"/>
                </a:solidFill>
                <a:latin typeface="Calibri"/>
                <a:ea typeface="Calibri"/>
                <a:cs typeface="Calibri"/>
                <a:sym typeface="Calibri"/>
              </a:rPr>
              <a:t> – This method waits until all modules of a given product are completed before any integration testing is carried out. ("Integration testing in an enterprise devops environment - plutora," n.d.)</a:t>
            </a:r>
            <a:endParaRPr sz="1500">
              <a:solidFill>
                <a:schemeClr val="dk1"/>
              </a:solidFill>
              <a:latin typeface="Calibri"/>
              <a:ea typeface="Calibri"/>
              <a:cs typeface="Calibri"/>
              <a:sym typeface="Calibri"/>
            </a:endParaRPr>
          </a:p>
          <a:p>
            <a:pPr indent="0" lvl="0" marL="457200" rtl="0" algn="l">
              <a:spcBef>
                <a:spcPts val="1600"/>
              </a:spcBef>
              <a:spcAft>
                <a:spcPts val="0"/>
              </a:spcAft>
              <a:buNone/>
            </a:pPr>
            <a:r>
              <a:rPr b="1" lang="en" sz="1500">
                <a:solidFill>
                  <a:schemeClr val="dk1"/>
                </a:solidFill>
                <a:latin typeface="Calibri"/>
                <a:ea typeface="Calibri"/>
                <a:cs typeface="Calibri"/>
                <a:sym typeface="Calibri"/>
              </a:rPr>
              <a:t>Incremental Testing</a:t>
            </a:r>
            <a:r>
              <a:rPr lang="en" sz="1500">
                <a:solidFill>
                  <a:schemeClr val="dk1"/>
                </a:solidFill>
                <a:latin typeface="Calibri"/>
                <a:ea typeface="Calibri"/>
                <a:cs typeface="Calibri"/>
                <a:sym typeface="Calibri"/>
              </a:rPr>
              <a:t> – Using our same example of six total modules for a given product, when two connecting modules are completed, they can be integrated together and tested to make sure that the data being communicated is exactly what is expected. ("Integration testing in an enterprise devops environment - plutora," n.d.)</a:t>
            </a:r>
            <a:endParaRPr sz="1500">
              <a:solidFill>
                <a:schemeClr val="dk1"/>
              </a:solidFill>
              <a:latin typeface="Calibri"/>
              <a:ea typeface="Calibri"/>
              <a:cs typeface="Calibri"/>
              <a:sym typeface="Calibri"/>
            </a:endParaRPr>
          </a:p>
          <a:p>
            <a:pPr indent="0" lvl="0" marL="457200" rtl="0" algn="l">
              <a:spcBef>
                <a:spcPts val="1600"/>
              </a:spcBef>
              <a:spcAft>
                <a:spcPts val="0"/>
              </a:spcAft>
              <a:buNone/>
            </a:pPr>
            <a:r>
              <a:rPr b="1" lang="en" sz="1500">
                <a:solidFill>
                  <a:schemeClr val="dk1"/>
                </a:solidFill>
                <a:latin typeface="Calibri"/>
                <a:ea typeface="Calibri"/>
                <a:cs typeface="Calibri"/>
                <a:sym typeface="Calibri"/>
              </a:rPr>
              <a:t>Top Down Testing</a:t>
            </a:r>
            <a:r>
              <a:rPr lang="en" sz="1500">
                <a:solidFill>
                  <a:schemeClr val="dk1"/>
                </a:solidFill>
                <a:latin typeface="Calibri"/>
                <a:ea typeface="Calibri"/>
                <a:cs typeface="Calibri"/>
                <a:sym typeface="Calibri"/>
              </a:rPr>
              <a:t> – This form of testing involves testing the high level or parent module(s) first, then testing lower level or child modules as development is completed and they are integrated. Stubs are used to simulate the data response of lower level modules until they are completed and integrated. ("Integration testing in an enterprise devops environment - plutora," n.d.)</a:t>
            </a:r>
            <a:endParaRPr sz="1500">
              <a:solidFill>
                <a:schemeClr val="dk1"/>
              </a:solidFill>
              <a:latin typeface="Calibri"/>
              <a:ea typeface="Calibri"/>
              <a:cs typeface="Calibri"/>
              <a:sym typeface="Calibri"/>
            </a:endParaRPr>
          </a:p>
          <a:p>
            <a:pPr indent="0" lvl="0" marL="457200" rtl="0" algn="l">
              <a:spcBef>
                <a:spcPts val="1600"/>
              </a:spcBef>
              <a:spcAft>
                <a:spcPts val="1600"/>
              </a:spcAft>
              <a:buNone/>
            </a:pPr>
            <a:r>
              <a:rPr b="1" lang="en" sz="1500">
                <a:solidFill>
                  <a:schemeClr val="dk1"/>
                </a:solidFill>
                <a:latin typeface="Calibri"/>
                <a:ea typeface="Calibri"/>
                <a:cs typeface="Calibri"/>
                <a:sym typeface="Calibri"/>
              </a:rPr>
              <a:t>Bottom Up Testing</a:t>
            </a:r>
            <a:r>
              <a:rPr lang="en" sz="1500">
                <a:solidFill>
                  <a:schemeClr val="dk1"/>
                </a:solidFill>
                <a:latin typeface="Calibri"/>
                <a:ea typeface="Calibri"/>
                <a:cs typeface="Calibri"/>
                <a:sym typeface="Calibri"/>
              </a:rPr>
              <a:t> – Lower level modules are tested first to insure the individual modules are working correctly before they are integrated with their parent module. ("Integration testing in an enterprise devops environment - plutora," n.d.) </a:t>
            </a:r>
            <a:endParaRPr sz="1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96969"/>
            </a:gs>
            <a:gs pos="100000">
              <a:srgbClr val="1D1D1D"/>
            </a:gs>
          </a:gsLst>
          <a:path path="circle">
            <a:fillToRect b="50%" l="50%" r="50%" t="50%"/>
          </a:path>
          <a:tileRect/>
        </a:grad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08" name="Google Shape;108;p21"/>
          <p:cNvSpPr txBox="1"/>
          <p:nvPr>
            <p:ph idx="1" type="body"/>
          </p:nvPr>
        </p:nvSpPr>
        <p:spPr>
          <a:xfrm>
            <a:off x="311700" y="1152475"/>
            <a:ext cx="8520600" cy="3865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000">
                <a:solidFill>
                  <a:schemeClr val="dk1"/>
                </a:solidFill>
                <a:latin typeface="Calibri"/>
                <a:ea typeface="Calibri"/>
                <a:cs typeface="Calibri"/>
                <a:sym typeface="Calibri"/>
              </a:rPr>
              <a:t>Devops tech: Test automation  |  devops  |  google cloud. (n.d.). Retrieved from https://cloud.google.com/solutions/devops/devops-tech-test-automation</a:t>
            </a:r>
            <a:endParaRPr sz="2000">
              <a:solidFill>
                <a:schemeClr val="dk1"/>
              </a:solidFill>
              <a:latin typeface="Calibri"/>
              <a:ea typeface="Calibri"/>
              <a:cs typeface="Calibri"/>
              <a:sym typeface="Calibri"/>
            </a:endParaRPr>
          </a:p>
          <a:p>
            <a:pPr indent="0" lvl="0" marL="457200" rtl="0" algn="l">
              <a:spcBef>
                <a:spcPts val="1600"/>
              </a:spcBef>
              <a:spcAft>
                <a:spcPts val="0"/>
              </a:spcAft>
              <a:buNone/>
            </a:pPr>
            <a:r>
              <a:rPr lang="en" sz="2000">
                <a:solidFill>
                  <a:schemeClr val="dk1"/>
                </a:solidFill>
                <a:latin typeface="Calibri"/>
                <a:ea typeface="Calibri"/>
                <a:cs typeface="Calibri"/>
                <a:sym typeface="Calibri"/>
              </a:rPr>
              <a:t>The role of unit tests in test automation - dzone devops. (n.d.). Retrieved from https://dzone.com/articles/the-role-of-unit-tests-in-test-automation</a:t>
            </a:r>
            <a:endParaRPr sz="2000">
              <a:solidFill>
                <a:schemeClr val="dk1"/>
              </a:solidFill>
              <a:latin typeface="Calibri"/>
              <a:ea typeface="Calibri"/>
              <a:cs typeface="Calibri"/>
              <a:sym typeface="Calibri"/>
            </a:endParaRPr>
          </a:p>
          <a:p>
            <a:pPr indent="0" lvl="0" marL="457200" rtl="0" algn="l">
              <a:spcBef>
                <a:spcPts val="1600"/>
              </a:spcBef>
              <a:spcAft>
                <a:spcPts val="1600"/>
              </a:spcAft>
              <a:buNone/>
            </a:pPr>
            <a:r>
              <a:rPr lang="en" sz="2000">
                <a:solidFill>
                  <a:schemeClr val="dk1"/>
                </a:solidFill>
                <a:latin typeface="Calibri"/>
                <a:ea typeface="Calibri"/>
                <a:cs typeface="Calibri"/>
                <a:sym typeface="Calibri"/>
              </a:rPr>
              <a:t>What is automated unit testing?. (n.d.). Retrieved from https://www.computerhope.com/jargon/a/automated-unit-testing.htm</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