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Merriweather"/>
      <p:regular r:id="rId24"/>
      <p:bold r:id="rId25"/>
      <p:italic r:id="rId26"/>
      <p:boldItalic r:id="rId27"/>
    </p:embeddedFont>
    <p:embeddedFont>
      <p:font typeface="Comforta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erriweather-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schemas.openxmlformats.org/officeDocument/2006/relationships/font" Target="fonts/Comfortaa-regular.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d0d49987e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0d49987e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d0d49987e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0d49987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d0d49987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d0d49987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d0d49987e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d0d49987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d0d49987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d0d49987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d0d49987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d0d49987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d0d49987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0d49987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d0d49987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d0d49987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d0d49987e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d0d49987e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8C785"/>
                </a:solidFill>
                <a:latin typeface="Comfortaa"/>
                <a:ea typeface="Comfortaa"/>
                <a:cs typeface="Comfortaa"/>
                <a:sym typeface="Comfortaa"/>
              </a:rPr>
              <a:t>Continuous Integration</a:t>
            </a:r>
            <a:endParaRPr>
              <a:solidFill>
                <a:srgbClr val="48C785"/>
              </a:solidFill>
              <a:latin typeface="Comfortaa"/>
              <a:ea typeface="Comfortaa"/>
              <a:cs typeface="Comfortaa"/>
              <a:sym typeface="Comfortaa"/>
            </a:endParaRPr>
          </a:p>
        </p:txBody>
      </p:sp>
      <p:sp>
        <p:nvSpPr>
          <p:cNvPr id="65" name="Google Shape;65;p13"/>
          <p:cNvSpPr txBox="1"/>
          <p:nvPr>
            <p:ph idx="1" type="subTitle"/>
          </p:nvPr>
        </p:nvSpPr>
        <p:spPr>
          <a:xfrm>
            <a:off x="311700" y="15018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A Presentation by Karie Funk</a:t>
            </a:r>
            <a:endParaRPr sz="18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9" name="Shape 119"/>
        <p:cNvGrpSpPr/>
        <p:nvPr/>
      </p:nvGrpSpPr>
      <p:grpSpPr>
        <a:xfrm>
          <a:off x="0" y="0"/>
          <a:ext cx="0" cy="0"/>
          <a:chOff x="0" y="0"/>
          <a:chExt cx="0" cy="0"/>
        </a:xfrm>
      </p:grpSpPr>
      <p:sp>
        <p:nvSpPr>
          <p:cNvPr id="120" name="Google Shape;120;p22"/>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References:</a:t>
            </a:r>
            <a:endParaRPr>
              <a:solidFill>
                <a:srgbClr val="000000"/>
              </a:solidFill>
              <a:latin typeface="Comfortaa"/>
              <a:ea typeface="Comfortaa"/>
              <a:cs typeface="Comfortaa"/>
              <a:sym typeface="Comfortaa"/>
            </a:endParaRPr>
          </a:p>
        </p:txBody>
      </p:sp>
      <p:sp>
        <p:nvSpPr>
          <p:cNvPr id="121" name="Google Shape;121;p22"/>
          <p:cNvSpPr txBox="1"/>
          <p:nvPr>
            <p:ph idx="4294967295" type="subTitle"/>
          </p:nvPr>
        </p:nvSpPr>
        <p:spPr>
          <a:xfrm>
            <a:off x="311700" y="949925"/>
            <a:ext cx="8520600" cy="4005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SamGu. (n.d.). What is continuous integration? - azure devops. Retrieved from https://docs.microsoft.com/en-us/azure/devops/learn/what-is-continuous-integration</a:t>
            </a:r>
            <a:endParaRPr sz="1800">
              <a:solidFill>
                <a:srgbClr val="000000"/>
              </a:solidFill>
            </a:endParaRPr>
          </a:p>
          <a:p>
            <a:pPr indent="0" lvl="0" marL="0" rtl="0" algn="l">
              <a:spcBef>
                <a:spcPts val="1600"/>
              </a:spcBef>
              <a:spcAft>
                <a:spcPts val="0"/>
              </a:spcAft>
              <a:buNone/>
            </a:pPr>
            <a:r>
              <a:rPr lang="en" sz="1800">
                <a:solidFill>
                  <a:srgbClr val="000000"/>
                </a:solidFill>
              </a:rPr>
              <a:t>Continuous integration (ci) explained - semaphore. (n.d.). Retrieved from https://semaphoreci.com/continuous-integration</a:t>
            </a:r>
            <a:endParaRPr sz="1800">
              <a:solidFill>
                <a:srgbClr val="000000"/>
              </a:solidFill>
            </a:endParaRPr>
          </a:p>
          <a:p>
            <a:pPr indent="0" lvl="0" marL="0" rtl="0" algn="l">
              <a:spcBef>
                <a:spcPts val="1600"/>
              </a:spcBef>
              <a:spcAft>
                <a:spcPts val="0"/>
              </a:spcAft>
              <a:buNone/>
            </a:pPr>
            <a:r>
              <a:rPr lang="en" sz="1800">
                <a:solidFill>
                  <a:srgbClr val="000000"/>
                </a:solidFill>
              </a:rPr>
              <a:t>Continuous integration | thoughtworks. (n.d.). Retrieved from https://www.thoughtworks.com/continuous-integration</a:t>
            </a:r>
            <a:endParaRPr sz="1800">
              <a:solidFill>
                <a:srgbClr val="000000"/>
              </a:solidFill>
            </a:endParaRPr>
          </a:p>
          <a:p>
            <a:pPr indent="0" lvl="0" marL="0" rtl="0" algn="l">
              <a:spcBef>
                <a:spcPts val="1600"/>
              </a:spcBef>
              <a:spcAft>
                <a:spcPts val="0"/>
              </a:spcAft>
              <a:buNone/>
            </a:pPr>
            <a:r>
              <a:rPr lang="en" sz="1800">
                <a:solidFill>
                  <a:srgbClr val="000000"/>
                </a:solidFill>
              </a:rPr>
              <a:t>Atlassian. (n.d.). What is continuous deployment? | atlassian. Retrieved from https://www.atlassian.com/continuous-delivery/continuous-deployment</a:t>
            </a:r>
            <a:endParaRPr sz="18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 name="Shape 69"/>
        <p:cNvGrpSpPr/>
        <p:nvPr/>
      </p:nvGrpSpPr>
      <p:grpSpPr>
        <a:xfrm>
          <a:off x="0" y="0"/>
          <a:ext cx="0" cy="0"/>
          <a:chOff x="0" y="0"/>
          <a:chExt cx="0" cy="0"/>
        </a:xfrm>
      </p:grpSpPr>
      <p:sp>
        <p:nvSpPr>
          <p:cNvPr id="70" name="Google Shape;70;p14"/>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What is </a:t>
            </a:r>
            <a:r>
              <a:rPr lang="en">
                <a:solidFill>
                  <a:srgbClr val="000000"/>
                </a:solidFill>
                <a:latin typeface="Comfortaa"/>
                <a:ea typeface="Comfortaa"/>
                <a:cs typeface="Comfortaa"/>
                <a:sym typeface="Comfortaa"/>
              </a:rPr>
              <a:t>Continuous Integration (CI)</a:t>
            </a:r>
            <a:endParaRPr>
              <a:solidFill>
                <a:srgbClr val="000000"/>
              </a:solidFill>
              <a:latin typeface="Comfortaa"/>
              <a:ea typeface="Comfortaa"/>
              <a:cs typeface="Comfortaa"/>
              <a:sym typeface="Comfortaa"/>
            </a:endParaRPr>
          </a:p>
        </p:txBody>
      </p:sp>
      <p:sp>
        <p:nvSpPr>
          <p:cNvPr id="71" name="Google Shape;71;p14"/>
          <p:cNvSpPr txBox="1"/>
          <p:nvPr>
            <p:ph idx="4294967295" type="subTitle"/>
          </p:nvPr>
        </p:nvSpPr>
        <p:spPr>
          <a:xfrm>
            <a:off x="311700" y="949925"/>
            <a:ext cx="8520600" cy="4005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Continuous Integration is a development process. The process starts by developers integrating code into a shared repository several times a day. After sharing the code, every check-in will then be verified by an automated build. This will allow teams to easily detect problems early on. </a:t>
            </a:r>
            <a:endParaRPr sz="1800">
              <a:solidFill>
                <a:srgbClr val="000000"/>
              </a:solidFill>
              <a:latin typeface="Arial"/>
              <a:ea typeface="Arial"/>
              <a:cs typeface="Arial"/>
              <a:sym typeface="Arial"/>
            </a:endParaRPr>
          </a:p>
          <a:p>
            <a:pPr indent="0" lvl="0" marL="0" rtl="0" algn="l">
              <a:spcBef>
                <a:spcPts val="1600"/>
              </a:spcBef>
              <a:spcAft>
                <a:spcPts val="0"/>
              </a:spcAft>
              <a:buNone/>
            </a:pPr>
            <a:r>
              <a:rPr lang="en" sz="1800">
                <a:solidFill>
                  <a:srgbClr val="000000"/>
                </a:solidFill>
                <a:latin typeface="Arial"/>
                <a:ea typeface="Arial"/>
                <a:cs typeface="Arial"/>
                <a:sym typeface="Arial"/>
              </a:rPr>
              <a:t>Many companies use CI because it allows for detection of errors quickly, and being able to locate them more easily.</a:t>
            </a:r>
            <a:endParaRPr sz="1800">
              <a:solidFill>
                <a:srgbClr val="000000"/>
              </a:solidFill>
              <a:latin typeface="Arial"/>
              <a:ea typeface="Arial"/>
              <a:cs typeface="Arial"/>
              <a:sym typeface="Arial"/>
            </a:endParaRPr>
          </a:p>
          <a:p>
            <a:pPr indent="0" lvl="0" marL="0" rtl="0" algn="l">
              <a:spcBef>
                <a:spcPts val="1600"/>
              </a:spcBef>
              <a:spcAft>
                <a:spcPts val="0"/>
              </a:spcAft>
              <a:buNone/>
            </a:pPr>
            <a:r>
              <a:rPr lang="en" sz="1800">
                <a:solidFill>
                  <a:srgbClr val="000000"/>
                </a:solidFill>
                <a:latin typeface="Arial"/>
                <a:ea typeface="Arial"/>
                <a:cs typeface="Arial"/>
                <a:sym typeface="Arial"/>
              </a:rPr>
              <a:t>“Continuous Integration (CI) is the process of automating the build and testing of code every time a team member commits changes to version control. CI encourages developers to share their code and unit tests by merging their changes into a shared version control repository after every small task completion” (SamGu, n.d.).</a:t>
            </a:r>
            <a:endParaRPr sz="1800">
              <a:solidFill>
                <a:srgbClr val="000000"/>
              </a:solidFill>
              <a:latin typeface="Arial"/>
              <a:ea typeface="Arial"/>
              <a:cs typeface="Arial"/>
              <a:sym typeface="Arial"/>
            </a:endParaRPr>
          </a:p>
          <a:p>
            <a:pPr indent="0" lvl="0" marL="0" rtl="0" algn="l">
              <a:spcBef>
                <a:spcPts val="1600"/>
              </a:spcBef>
              <a:spcAft>
                <a:spcPts val="160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Google Shape;76;p15"/>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What is Continuous Integration (CI)</a:t>
            </a:r>
            <a:endParaRPr>
              <a:solidFill>
                <a:srgbClr val="000000"/>
              </a:solidFill>
              <a:latin typeface="Comfortaa"/>
              <a:ea typeface="Comfortaa"/>
              <a:cs typeface="Comfortaa"/>
              <a:sym typeface="Comfortaa"/>
            </a:endParaRPr>
          </a:p>
        </p:txBody>
      </p:sp>
      <p:sp>
        <p:nvSpPr>
          <p:cNvPr id="77" name="Google Shape;77;p15"/>
          <p:cNvSpPr txBox="1"/>
          <p:nvPr>
            <p:ph idx="4294967295" type="subTitle"/>
          </p:nvPr>
        </p:nvSpPr>
        <p:spPr>
          <a:xfrm>
            <a:off x="311700" y="949925"/>
            <a:ext cx="8520600" cy="37815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1600"/>
              </a:spcBef>
              <a:spcAft>
                <a:spcPts val="1600"/>
              </a:spcAft>
              <a:buNone/>
            </a:pPr>
            <a:r>
              <a:t/>
            </a:r>
            <a:endParaRPr sz="1800">
              <a:solidFill>
                <a:srgbClr val="000000"/>
              </a:solidFill>
              <a:latin typeface="Arial"/>
              <a:ea typeface="Arial"/>
              <a:cs typeface="Arial"/>
              <a:sym typeface="Arial"/>
            </a:endParaRPr>
          </a:p>
        </p:txBody>
      </p:sp>
      <p:pic>
        <p:nvPicPr>
          <p:cNvPr id="78" name="Google Shape;78;p15"/>
          <p:cNvPicPr preferRelativeResize="0"/>
          <p:nvPr/>
        </p:nvPicPr>
        <p:blipFill>
          <a:blip r:embed="rId3">
            <a:alphaModFix/>
          </a:blip>
          <a:stretch>
            <a:fillRect/>
          </a:stretch>
        </p:blipFill>
        <p:spPr>
          <a:xfrm>
            <a:off x="311700" y="949925"/>
            <a:ext cx="8520602" cy="3781549"/>
          </a:xfrm>
          <a:prstGeom prst="rect">
            <a:avLst/>
          </a:prstGeom>
          <a:noFill/>
          <a:ln>
            <a:noFill/>
          </a:ln>
        </p:spPr>
      </p:pic>
      <p:sp>
        <p:nvSpPr>
          <p:cNvPr id="79" name="Google Shape;79;p15"/>
          <p:cNvSpPr txBox="1"/>
          <p:nvPr>
            <p:ph idx="4294967295" type="ctrTitle"/>
          </p:nvPr>
        </p:nvSpPr>
        <p:spPr>
          <a:xfrm>
            <a:off x="4928616" y="4818888"/>
            <a:ext cx="3912900" cy="26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Comfortaa"/>
                <a:ea typeface="Comfortaa"/>
                <a:cs typeface="Comfortaa"/>
                <a:sym typeface="Comfortaa"/>
              </a:rPr>
              <a:t>("Continuous integration (ci) explained - semaphore," n.d.)</a:t>
            </a:r>
            <a:endParaRPr sz="1000">
              <a:solidFill>
                <a:srgbClr val="000000"/>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Google Shape;84;p16"/>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Benefits of</a:t>
            </a:r>
            <a:r>
              <a:rPr lang="en">
                <a:solidFill>
                  <a:srgbClr val="000000"/>
                </a:solidFill>
                <a:latin typeface="Comfortaa"/>
                <a:ea typeface="Comfortaa"/>
                <a:cs typeface="Comfortaa"/>
                <a:sym typeface="Comfortaa"/>
              </a:rPr>
              <a:t> Continuous Integration (CI)</a:t>
            </a:r>
            <a:endParaRPr>
              <a:solidFill>
                <a:srgbClr val="000000"/>
              </a:solidFill>
              <a:latin typeface="Comfortaa"/>
              <a:ea typeface="Comfortaa"/>
              <a:cs typeface="Comfortaa"/>
              <a:sym typeface="Comfortaa"/>
            </a:endParaRPr>
          </a:p>
        </p:txBody>
      </p:sp>
      <p:sp>
        <p:nvSpPr>
          <p:cNvPr id="85" name="Google Shape;85;p16"/>
          <p:cNvSpPr txBox="1"/>
          <p:nvPr>
            <p:ph idx="4294967295" type="subTitle"/>
          </p:nvPr>
        </p:nvSpPr>
        <p:spPr>
          <a:xfrm>
            <a:off x="311700" y="949925"/>
            <a:ext cx="8520600" cy="4005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000000"/>
              </a:buClr>
              <a:buSzPts val="1600"/>
              <a:buChar char="●"/>
            </a:pPr>
            <a:r>
              <a:rPr lang="en" sz="1600">
                <a:solidFill>
                  <a:srgbClr val="000000"/>
                </a:solidFill>
              </a:rPr>
              <a:t>Say goodbye to long and tense integrations</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Increase visibility enabling greater communication</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Catch issues early and nip them in the bud</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Spend less time debugging and more time adding features</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Build a solid foundation</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Stop waiting to find out if your code’s going to work</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Reduce integration problems allowing you to deliver software more rapidly</a:t>
            </a:r>
            <a:endParaRPr sz="1600">
              <a:solidFill>
                <a:srgbClr val="000000"/>
              </a:solidFill>
            </a:endParaRPr>
          </a:p>
          <a:p>
            <a:pPr indent="0" lvl="0" marL="0" rtl="0" algn="l">
              <a:lnSpc>
                <a:spcPct val="200000"/>
              </a:lnSpc>
              <a:spcBef>
                <a:spcPts val="1600"/>
              </a:spcBef>
              <a:spcAft>
                <a:spcPts val="1600"/>
              </a:spcAft>
              <a:buNone/>
            </a:pPr>
            <a:r>
              <a:rPr lang="en" sz="1700">
                <a:solidFill>
                  <a:srgbClr val="000000"/>
                </a:solidFill>
              </a:rPr>
              <a:t>("Continuous integration | thoughtworks," n.d.)</a:t>
            </a:r>
            <a:endParaRPr sz="17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9" name="Shape 89"/>
        <p:cNvGrpSpPr/>
        <p:nvPr/>
      </p:nvGrpSpPr>
      <p:grpSpPr>
        <a:xfrm>
          <a:off x="0" y="0"/>
          <a:ext cx="0" cy="0"/>
          <a:chOff x="0" y="0"/>
          <a:chExt cx="0" cy="0"/>
        </a:xfrm>
      </p:grpSpPr>
      <p:sp>
        <p:nvSpPr>
          <p:cNvPr id="90" name="Google Shape;90;p17"/>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More on</a:t>
            </a:r>
            <a:r>
              <a:rPr lang="en">
                <a:solidFill>
                  <a:srgbClr val="000000"/>
                </a:solidFill>
                <a:latin typeface="Comfortaa"/>
                <a:ea typeface="Comfortaa"/>
                <a:cs typeface="Comfortaa"/>
                <a:sym typeface="Comfortaa"/>
              </a:rPr>
              <a:t> Continuous Integration (CI)</a:t>
            </a:r>
            <a:endParaRPr>
              <a:solidFill>
                <a:srgbClr val="000000"/>
              </a:solidFill>
              <a:latin typeface="Comfortaa"/>
              <a:ea typeface="Comfortaa"/>
              <a:cs typeface="Comfortaa"/>
              <a:sym typeface="Comfortaa"/>
            </a:endParaRPr>
          </a:p>
        </p:txBody>
      </p:sp>
      <p:sp>
        <p:nvSpPr>
          <p:cNvPr id="91" name="Google Shape;91;p17"/>
          <p:cNvSpPr txBox="1"/>
          <p:nvPr>
            <p:ph idx="4294967295" type="subTitle"/>
          </p:nvPr>
        </p:nvSpPr>
        <p:spPr>
          <a:xfrm>
            <a:off x="311700" y="949925"/>
            <a:ext cx="8520600" cy="4005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600">
                <a:solidFill>
                  <a:srgbClr val="000000"/>
                </a:solidFill>
              </a:rPr>
              <a:t>If your company does not integrate continuously, it can become expensive because you are not following a continuous approach, and therefore will have longer periods of time between integrations. This results in problems that are more difficult to find and to fix. This can also lead to projects not staying on schedule or failing altogether. Continuous integration is cheaper on the company and can keep things from failing and getting off schedule. </a:t>
            </a:r>
            <a:endParaRPr sz="1600">
              <a:solidFill>
                <a:srgbClr val="000000"/>
              </a:solidFill>
            </a:endParaRPr>
          </a:p>
          <a:p>
            <a:pPr indent="0" lvl="0" marL="0" rtl="0" algn="l">
              <a:lnSpc>
                <a:spcPct val="200000"/>
              </a:lnSpc>
              <a:spcBef>
                <a:spcPts val="1600"/>
              </a:spcBef>
              <a:spcAft>
                <a:spcPts val="1600"/>
              </a:spcAft>
              <a:buNone/>
            </a:pPr>
            <a:r>
              <a:rPr lang="en" sz="1700">
                <a:solidFill>
                  <a:srgbClr val="000000"/>
                </a:solidFill>
              </a:rPr>
              <a:t>("Continuous integration | thoughtworks," n.d.)</a:t>
            </a:r>
            <a:endParaRPr sz="17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8"/>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Practices</a:t>
            </a:r>
            <a:r>
              <a:rPr lang="en">
                <a:solidFill>
                  <a:srgbClr val="000000"/>
                </a:solidFill>
                <a:latin typeface="Comfortaa"/>
                <a:ea typeface="Comfortaa"/>
                <a:cs typeface="Comfortaa"/>
                <a:sym typeface="Comfortaa"/>
              </a:rPr>
              <a:t> on Continuous Integration (CI)</a:t>
            </a:r>
            <a:endParaRPr>
              <a:solidFill>
                <a:srgbClr val="000000"/>
              </a:solidFill>
              <a:latin typeface="Comfortaa"/>
              <a:ea typeface="Comfortaa"/>
              <a:cs typeface="Comfortaa"/>
              <a:sym typeface="Comfortaa"/>
            </a:endParaRPr>
          </a:p>
        </p:txBody>
      </p:sp>
      <p:sp>
        <p:nvSpPr>
          <p:cNvPr id="97" name="Google Shape;97;p18"/>
          <p:cNvSpPr txBox="1"/>
          <p:nvPr>
            <p:ph idx="4294967295" type="subTitle"/>
          </p:nvPr>
        </p:nvSpPr>
        <p:spPr>
          <a:xfrm>
            <a:off x="311700" y="949925"/>
            <a:ext cx="8520600" cy="4100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sz="1800">
                <a:solidFill>
                  <a:srgbClr val="000000"/>
                </a:solidFill>
              </a:rPr>
              <a:t>To maintain a single source repository</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Automate the build</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Make your build self-testing</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Every commit should build on an integration machine</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Keeping the build fast</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Test in a clone of the production environment</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Make it easy for everyone to get the latest executable version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Anyone can see what’s happening</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Automate deployment</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("Continuous integration | thoughtworks," n.d.)</a:t>
            </a:r>
            <a:endParaRPr sz="1800">
              <a:solidFill>
                <a:srgbClr val="000000"/>
              </a:solidFill>
            </a:endParaRPr>
          </a:p>
          <a:p>
            <a:pPr indent="0" lvl="0" marL="0" rtl="0" algn="l">
              <a:lnSpc>
                <a:spcPct val="115000"/>
              </a:lnSpc>
              <a:spcBef>
                <a:spcPts val="1600"/>
              </a:spcBef>
              <a:spcAft>
                <a:spcPts val="1600"/>
              </a:spcAft>
              <a:buNone/>
            </a:pPr>
            <a:r>
              <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1" name="Shape 101"/>
        <p:cNvGrpSpPr/>
        <p:nvPr/>
      </p:nvGrpSpPr>
      <p:grpSpPr>
        <a:xfrm>
          <a:off x="0" y="0"/>
          <a:ext cx="0" cy="0"/>
          <a:chOff x="0" y="0"/>
          <a:chExt cx="0" cy="0"/>
        </a:xfrm>
      </p:grpSpPr>
      <p:sp>
        <p:nvSpPr>
          <p:cNvPr id="102" name="Google Shape;102;p19"/>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How</a:t>
            </a:r>
            <a:r>
              <a:rPr lang="en">
                <a:solidFill>
                  <a:srgbClr val="000000"/>
                </a:solidFill>
                <a:latin typeface="Comfortaa"/>
                <a:ea typeface="Comfortaa"/>
                <a:cs typeface="Comfortaa"/>
                <a:sym typeface="Comfortaa"/>
              </a:rPr>
              <a:t> Continuous Integration Works</a:t>
            </a:r>
            <a:endParaRPr>
              <a:solidFill>
                <a:srgbClr val="000000"/>
              </a:solidFill>
              <a:latin typeface="Comfortaa"/>
              <a:ea typeface="Comfortaa"/>
              <a:cs typeface="Comfortaa"/>
              <a:sym typeface="Comfortaa"/>
            </a:endParaRPr>
          </a:p>
        </p:txBody>
      </p:sp>
      <p:sp>
        <p:nvSpPr>
          <p:cNvPr id="103" name="Google Shape;103;p19"/>
          <p:cNvSpPr txBox="1"/>
          <p:nvPr>
            <p:ph idx="4294967295" type="subTitle"/>
          </p:nvPr>
        </p:nvSpPr>
        <p:spPr>
          <a:xfrm>
            <a:off x="311700" y="949925"/>
            <a:ext cx="8520600" cy="4100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The developers will check out code into their private workspaces</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When done, commit the changes to the repository</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The CI server monitors the repository and checks out changes when they occur</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The CI server builds the system and runs unit and integration tests</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The CI server releases deployable artefacts for testing</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The CI server assigns a build label to the version of the code it just built</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The CI server informs the team of the successful build</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If the build or tests fail, the CI server alerts the team</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The team fixes the issue at the earliest opportunity</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Continue to continually integrate and test throughout the project</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("Continuous integration | thoughtworks," n.d.)</a:t>
            </a:r>
            <a:endParaRPr sz="1600">
              <a:solidFill>
                <a:srgbClr val="000000"/>
              </a:solidFill>
            </a:endParaRPr>
          </a:p>
          <a:p>
            <a:pPr indent="0" lvl="0" marL="457200" rtl="0" algn="l">
              <a:lnSpc>
                <a:spcPct val="150000"/>
              </a:lnSpc>
              <a:spcBef>
                <a:spcPts val="1600"/>
              </a:spcBef>
              <a:spcAft>
                <a:spcPts val="0"/>
              </a:spcAft>
              <a:buNone/>
            </a:pPr>
            <a:r>
              <a:t/>
            </a:r>
            <a:endParaRPr sz="1500">
              <a:solidFill>
                <a:srgbClr val="000000"/>
              </a:solidFill>
            </a:endParaRPr>
          </a:p>
          <a:p>
            <a:pPr indent="0" lvl="0" marL="0" rtl="0" algn="l">
              <a:lnSpc>
                <a:spcPct val="115000"/>
              </a:lnSpc>
              <a:spcBef>
                <a:spcPts val="1600"/>
              </a:spcBef>
              <a:spcAft>
                <a:spcPts val="1600"/>
              </a:spcAft>
              <a:buNone/>
            </a:pPr>
            <a:r>
              <a:t/>
            </a:r>
            <a:endParaRPr sz="15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7" name="Shape 107"/>
        <p:cNvGrpSpPr/>
        <p:nvPr/>
      </p:nvGrpSpPr>
      <p:grpSpPr>
        <a:xfrm>
          <a:off x="0" y="0"/>
          <a:ext cx="0" cy="0"/>
          <a:chOff x="0" y="0"/>
          <a:chExt cx="0" cy="0"/>
        </a:xfrm>
      </p:grpSpPr>
      <p:sp>
        <p:nvSpPr>
          <p:cNvPr id="108" name="Google Shape;108;p20"/>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Responsibilities of Developers</a:t>
            </a:r>
            <a:endParaRPr>
              <a:solidFill>
                <a:srgbClr val="000000"/>
              </a:solidFill>
              <a:latin typeface="Comfortaa"/>
              <a:ea typeface="Comfortaa"/>
              <a:cs typeface="Comfortaa"/>
              <a:sym typeface="Comfortaa"/>
            </a:endParaRPr>
          </a:p>
        </p:txBody>
      </p:sp>
      <p:sp>
        <p:nvSpPr>
          <p:cNvPr id="109" name="Google Shape;109;p20"/>
          <p:cNvSpPr txBox="1"/>
          <p:nvPr>
            <p:ph idx="4294967295" type="subTitle"/>
          </p:nvPr>
        </p:nvSpPr>
        <p:spPr>
          <a:xfrm>
            <a:off x="311700" y="949925"/>
            <a:ext cx="8520600" cy="4100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00000"/>
                </a:solidFill>
              </a:rPr>
              <a:t>“Many teams develop rituals around these policies, meaning the teams effectively manage themselves, removing the need to enforce policies from on high” ("Continuous integration | thoughtworks," n.d.).</a:t>
            </a:r>
            <a:endParaRPr sz="1600">
              <a:solidFill>
                <a:srgbClr val="000000"/>
              </a:solidFill>
            </a:endParaRPr>
          </a:p>
          <a:p>
            <a:pPr indent="-342900" lvl="0" marL="457200" rtl="0" algn="l">
              <a:lnSpc>
                <a:spcPct val="150000"/>
              </a:lnSpc>
              <a:spcBef>
                <a:spcPts val="1600"/>
              </a:spcBef>
              <a:spcAft>
                <a:spcPts val="0"/>
              </a:spcAft>
              <a:buClr>
                <a:srgbClr val="000000"/>
              </a:buClr>
              <a:buSzPts val="1800"/>
              <a:buChar char="●"/>
            </a:pPr>
            <a:r>
              <a:rPr lang="en" sz="1800">
                <a:solidFill>
                  <a:srgbClr val="000000"/>
                </a:solidFill>
              </a:rPr>
              <a:t>Have developers check in frequently</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Make sure devs don’t check in broken code</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Make sure devs don’t check in untested code</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Make sure devs don’t check in when the build is broken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Don’t go home after checking in until the system builds</a:t>
            </a:r>
            <a:endParaRPr sz="1800">
              <a:solidFill>
                <a:srgbClr val="000000"/>
              </a:solidFill>
            </a:endParaRPr>
          </a:p>
          <a:p>
            <a:pPr indent="0" lvl="0" marL="0" rtl="0" algn="l">
              <a:lnSpc>
                <a:spcPct val="150000"/>
              </a:lnSpc>
              <a:spcBef>
                <a:spcPts val="1600"/>
              </a:spcBef>
              <a:spcAft>
                <a:spcPts val="0"/>
              </a:spcAft>
              <a:buNone/>
            </a:pPr>
            <a:r>
              <a:t/>
            </a:r>
            <a:endParaRPr sz="1600">
              <a:solidFill>
                <a:srgbClr val="000000"/>
              </a:solidFill>
            </a:endParaRPr>
          </a:p>
          <a:p>
            <a:pPr indent="0" lvl="0" marL="457200" rtl="0" algn="l">
              <a:lnSpc>
                <a:spcPct val="150000"/>
              </a:lnSpc>
              <a:spcBef>
                <a:spcPts val="1600"/>
              </a:spcBef>
              <a:spcAft>
                <a:spcPts val="0"/>
              </a:spcAft>
              <a:buNone/>
            </a:pPr>
            <a:r>
              <a:t/>
            </a:r>
            <a:endParaRPr sz="1500">
              <a:solidFill>
                <a:srgbClr val="000000"/>
              </a:solidFill>
            </a:endParaRPr>
          </a:p>
          <a:p>
            <a:pPr indent="0" lvl="0" marL="0" rtl="0" algn="l">
              <a:lnSpc>
                <a:spcPct val="115000"/>
              </a:lnSpc>
              <a:spcBef>
                <a:spcPts val="1600"/>
              </a:spcBef>
              <a:spcAft>
                <a:spcPts val="1600"/>
              </a:spcAft>
              <a:buNone/>
            </a:pPr>
            <a:r>
              <a:t/>
            </a:r>
            <a:endParaRPr sz="15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3" name="Shape 113"/>
        <p:cNvGrpSpPr/>
        <p:nvPr/>
      </p:nvGrpSpPr>
      <p:grpSpPr>
        <a:xfrm>
          <a:off x="0" y="0"/>
          <a:ext cx="0" cy="0"/>
          <a:chOff x="0" y="0"/>
          <a:chExt cx="0" cy="0"/>
        </a:xfrm>
      </p:grpSpPr>
      <p:sp>
        <p:nvSpPr>
          <p:cNvPr id="114" name="Google Shape;114;p21"/>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Comfortaa"/>
                <a:ea typeface="Comfortaa"/>
                <a:cs typeface="Comfortaa"/>
                <a:sym typeface="Comfortaa"/>
              </a:rPr>
              <a:t>Continuous Integration vs Continuous Deployment</a:t>
            </a:r>
            <a:endParaRPr sz="2400">
              <a:solidFill>
                <a:srgbClr val="000000"/>
              </a:solidFill>
              <a:latin typeface="Comfortaa"/>
              <a:ea typeface="Comfortaa"/>
              <a:cs typeface="Comfortaa"/>
              <a:sym typeface="Comfortaa"/>
            </a:endParaRPr>
          </a:p>
        </p:txBody>
      </p:sp>
      <p:sp>
        <p:nvSpPr>
          <p:cNvPr id="115" name="Google Shape;115;p21"/>
          <p:cNvSpPr txBox="1"/>
          <p:nvPr>
            <p:ph idx="4294967295" type="subTitle"/>
          </p:nvPr>
        </p:nvSpPr>
        <p:spPr>
          <a:xfrm>
            <a:off x="311700" y="949925"/>
            <a:ext cx="8520600" cy="4100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00000"/>
                </a:solidFill>
              </a:rPr>
              <a:t>Both of these terms are closely related. CD is a type of software release process. It uses automated testing to make sure that changes to a codebase are correct and stable for immediate autonomous deployment to a production </a:t>
            </a:r>
            <a:r>
              <a:rPr lang="en" sz="1600">
                <a:solidFill>
                  <a:srgbClr val="000000"/>
                </a:solidFill>
              </a:rPr>
              <a:t>environment</a:t>
            </a:r>
            <a:r>
              <a:rPr lang="en" sz="1600">
                <a:solidFill>
                  <a:srgbClr val="000000"/>
                </a:solidFill>
              </a:rPr>
              <a:t>. (Atlassian, n.d.)</a:t>
            </a:r>
            <a:endParaRPr sz="1600">
              <a:solidFill>
                <a:srgbClr val="000000"/>
              </a:solidFill>
            </a:endParaRPr>
          </a:p>
          <a:p>
            <a:pPr indent="0" lvl="0" marL="0" rtl="0" algn="l">
              <a:lnSpc>
                <a:spcPct val="150000"/>
              </a:lnSpc>
              <a:spcBef>
                <a:spcPts val="1600"/>
              </a:spcBef>
              <a:spcAft>
                <a:spcPts val="0"/>
              </a:spcAft>
              <a:buNone/>
            </a:pPr>
            <a:r>
              <a:rPr lang="en" sz="1600">
                <a:solidFill>
                  <a:srgbClr val="000000"/>
                </a:solidFill>
              </a:rPr>
              <a:t>If a company adopts both CI and CD, you not only will reduce mistakes, but you will also catch bugs in the code quickly, as well as moving rapidly to software that works.</a:t>
            </a:r>
            <a:endParaRPr sz="1600">
              <a:solidFill>
                <a:srgbClr val="000000"/>
              </a:solidFill>
            </a:endParaRPr>
          </a:p>
          <a:p>
            <a:pPr indent="0" lvl="0" marL="0" rtl="0" algn="l">
              <a:lnSpc>
                <a:spcPct val="150000"/>
              </a:lnSpc>
              <a:spcBef>
                <a:spcPts val="1600"/>
              </a:spcBef>
              <a:spcAft>
                <a:spcPts val="0"/>
              </a:spcAft>
              <a:buNone/>
            </a:pPr>
            <a:r>
              <a:rPr lang="en" sz="1600">
                <a:solidFill>
                  <a:srgbClr val="000000"/>
                </a:solidFill>
              </a:rPr>
              <a:t>“With low-risk releases, you can quickly adapt to business requirements and user needs. This allows for greater collaboration between ops and delivery, fueling real change in your organization, and turning your release process into a business advantage” ("Continuous integration | thoughtworks," n.d.).</a:t>
            </a:r>
            <a:endParaRPr sz="1600">
              <a:solidFill>
                <a:srgbClr val="000000"/>
              </a:solidFill>
            </a:endParaRPr>
          </a:p>
          <a:p>
            <a:pPr indent="0" lvl="0" marL="0" rtl="0" algn="l">
              <a:lnSpc>
                <a:spcPct val="150000"/>
              </a:lnSpc>
              <a:spcBef>
                <a:spcPts val="1600"/>
              </a:spcBef>
              <a:spcAft>
                <a:spcPts val="0"/>
              </a:spcAft>
              <a:buNone/>
            </a:pPr>
            <a:r>
              <a:t/>
            </a:r>
            <a:endParaRPr sz="1600">
              <a:solidFill>
                <a:srgbClr val="000000"/>
              </a:solidFill>
            </a:endParaRPr>
          </a:p>
          <a:p>
            <a:pPr indent="0" lvl="0" marL="0" rtl="0" algn="l">
              <a:lnSpc>
                <a:spcPct val="150000"/>
              </a:lnSpc>
              <a:spcBef>
                <a:spcPts val="1600"/>
              </a:spcBef>
              <a:spcAft>
                <a:spcPts val="0"/>
              </a:spcAft>
              <a:buNone/>
            </a:pPr>
            <a:r>
              <a:t/>
            </a:r>
            <a:endParaRPr sz="1600">
              <a:solidFill>
                <a:srgbClr val="000000"/>
              </a:solidFill>
            </a:endParaRPr>
          </a:p>
          <a:p>
            <a:pPr indent="0" lvl="0" marL="0" rtl="0" algn="l">
              <a:lnSpc>
                <a:spcPct val="150000"/>
              </a:lnSpc>
              <a:spcBef>
                <a:spcPts val="1600"/>
              </a:spcBef>
              <a:spcAft>
                <a:spcPts val="0"/>
              </a:spcAft>
              <a:buNone/>
            </a:pPr>
            <a:r>
              <a:t/>
            </a:r>
            <a:endParaRPr sz="1600">
              <a:solidFill>
                <a:srgbClr val="000000"/>
              </a:solidFill>
            </a:endParaRPr>
          </a:p>
          <a:p>
            <a:pPr indent="0" lvl="0" marL="457200" rtl="0" algn="l">
              <a:lnSpc>
                <a:spcPct val="150000"/>
              </a:lnSpc>
              <a:spcBef>
                <a:spcPts val="1600"/>
              </a:spcBef>
              <a:spcAft>
                <a:spcPts val="0"/>
              </a:spcAft>
              <a:buNone/>
            </a:pPr>
            <a:r>
              <a:t/>
            </a:r>
            <a:endParaRPr sz="1500">
              <a:solidFill>
                <a:srgbClr val="000000"/>
              </a:solidFill>
            </a:endParaRPr>
          </a:p>
          <a:p>
            <a:pPr indent="0" lvl="0" marL="0" rtl="0" algn="l">
              <a:lnSpc>
                <a:spcPct val="115000"/>
              </a:lnSpc>
              <a:spcBef>
                <a:spcPts val="1600"/>
              </a:spcBef>
              <a:spcAft>
                <a:spcPts val="1600"/>
              </a:spcAft>
              <a:buNone/>
            </a:pPr>
            <a:r>
              <a:t/>
            </a:r>
            <a:endParaRPr sz="15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