
<file path=[Content_Types].xml><?xml version="1.0" encoding="utf-8"?>
<Types xmlns="http://schemas.openxmlformats.org/package/2006/content-types">
  <Default ContentType="application/x-fontdata" Extension="fntdata"/>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0e28f09d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0e28f09d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0e28f09d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0e28f09d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0e28f09d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0e28f09d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0e28f09d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0e28f09d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0e28f09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0e28f09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0e28f09d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0e28f09d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0e28f09d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0e28f09d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0e28f09d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0e28f09d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0e28f09d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0e28f09d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Change Management in Relation to DevOps</a:t>
            </a:r>
            <a:endParaRPr sz="3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Karie Funk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Kim, G., Debois, P., Willis, J., &amp; Humble, J. (2016). The DevOps handbook: how to create world-class agility, reliability, and security in technology organizations [PDF File].Portland, OR: IT Revolution Press, LLC.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Change Management is the primary controls which reduce operations and security risks. “</a:t>
            </a:r>
            <a:r>
              <a:rPr lang="en" sz="2200"/>
              <a:t>Compliance manager and security managers place reliance on change management processes for compliance requirements, and they typically require evidence that all changes have been appropriately authorized” (Kim, Humble, Debois, Willis, p. 441). </a:t>
            </a:r>
            <a:endParaRPr sz="22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Change Management in DevOps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Making security top </a:t>
            </a:r>
            <a:r>
              <a:rPr lang="en"/>
              <a:t>priority</a:t>
            </a:r>
            <a:r>
              <a:rPr lang="en"/>
              <a:t> </a:t>
            </a:r>
            <a:endParaRPr/>
          </a:p>
          <a:p>
            <a:pPr indent="-342900" lvl="0" marL="457200" rtl="0" algn="l">
              <a:lnSpc>
                <a:spcPct val="200000"/>
              </a:lnSpc>
              <a:spcBef>
                <a:spcPts val="0"/>
              </a:spcBef>
              <a:spcAft>
                <a:spcPts val="0"/>
              </a:spcAft>
              <a:buSzPts val="1800"/>
              <a:buChar char="●"/>
            </a:pPr>
            <a:r>
              <a:rPr lang="en"/>
              <a:t>Prevent security breaches</a:t>
            </a:r>
            <a:endParaRPr/>
          </a:p>
          <a:p>
            <a:pPr indent="-342900" lvl="0" marL="457200" rtl="0" algn="l">
              <a:lnSpc>
                <a:spcPct val="200000"/>
              </a:lnSpc>
              <a:spcBef>
                <a:spcPts val="0"/>
              </a:spcBef>
              <a:spcAft>
                <a:spcPts val="0"/>
              </a:spcAft>
              <a:buSzPts val="1800"/>
              <a:buChar char="●"/>
            </a:pPr>
            <a:r>
              <a:rPr lang="en"/>
              <a:t>Detect security breaches</a:t>
            </a:r>
            <a:endParaRPr/>
          </a:p>
          <a:p>
            <a:pPr indent="-342900" lvl="0" marL="457200" rtl="0" algn="l">
              <a:lnSpc>
                <a:spcPct val="200000"/>
              </a:lnSpc>
              <a:spcBef>
                <a:spcPts val="0"/>
              </a:spcBef>
              <a:spcAft>
                <a:spcPts val="0"/>
              </a:spcAft>
              <a:buSzPts val="1800"/>
              <a:buChar char="●"/>
            </a:pPr>
            <a:r>
              <a:rPr lang="en"/>
              <a:t>Recover from security breaches</a:t>
            </a:r>
            <a:endParaRPr/>
          </a:p>
          <a:p>
            <a:pPr indent="-342900" lvl="0" marL="457200" rtl="0" algn="l">
              <a:lnSpc>
                <a:spcPct val="200000"/>
              </a:lnSpc>
              <a:spcBef>
                <a:spcPts val="0"/>
              </a:spcBef>
              <a:spcAft>
                <a:spcPts val="0"/>
              </a:spcAft>
              <a:buSzPts val="1800"/>
              <a:buChar char="●"/>
            </a:pPr>
            <a:r>
              <a:rPr lang="en"/>
              <a:t>R</a:t>
            </a:r>
            <a:r>
              <a:rPr lang="en"/>
              <a:t>educe the work associated with preparing and passing compliance audits</a:t>
            </a:r>
            <a:endParaRPr/>
          </a:p>
          <a:p>
            <a:pPr indent="0" lvl="0" marL="457200" rtl="0" algn="l">
              <a:lnSpc>
                <a:spcPct val="200000"/>
              </a:lnSpc>
              <a:spcBef>
                <a:spcPts val="1600"/>
              </a:spcBef>
              <a:spcAft>
                <a:spcPts val="1600"/>
              </a:spcAft>
              <a:buNone/>
            </a:pPr>
            <a:r>
              <a:rPr lang="en"/>
              <a:t>(Kim, Humble, Debois, Willis, &amp; 2016).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Management Policies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Standard changes: </a:t>
            </a:r>
            <a:r>
              <a:rPr lang="en"/>
              <a:t>These are lower-risk changes that follow an established and approved process, but can also be pre-approved. They include monthly updates of application tax tables or country codes, website content and styling changes, and certain types of application or operating system patches that have a well-understood impact.</a:t>
            </a:r>
            <a:endParaRPr/>
          </a:p>
          <a:p>
            <a:pPr indent="-342900" lvl="0" marL="457200" rtl="0" algn="l">
              <a:spcBef>
                <a:spcPts val="0"/>
              </a:spcBef>
              <a:spcAft>
                <a:spcPts val="0"/>
              </a:spcAft>
              <a:buSzPts val="1800"/>
              <a:buChar char="●"/>
            </a:pPr>
            <a:r>
              <a:rPr b="1" lang="en"/>
              <a:t>Normal changes:</a:t>
            </a:r>
            <a:r>
              <a:rPr lang="en"/>
              <a:t> These are higher-risk changes that require review or approval from the agreed upon change authority.</a:t>
            </a:r>
            <a:endParaRPr/>
          </a:p>
          <a:p>
            <a:pPr indent="-342900" lvl="0" marL="457200" rtl="0" algn="l">
              <a:spcBef>
                <a:spcPts val="0"/>
              </a:spcBef>
              <a:spcAft>
                <a:spcPts val="0"/>
              </a:spcAft>
              <a:buSzPts val="1800"/>
              <a:buChar char="●"/>
            </a:pPr>
            <a:r>
              <a:rPr b="1" lang="en"/>
              <a:t>Urgent changes:</a:t>
            </a:r>
            <a:r>
              <a:rPr lang="en"/>
              <a:t> These are emergency, and, consequently, potentially high risk, changes that must be put into production immediately (e.g., urgent security patch, restore service).</a:t>
            </a:r>
            <a:endParaRPr/>
          </a:p>
          <a:p>
            <a:pPr indent="0" lvl="0" marL="457200" rtl="0" algn="l">
              <a:spcBef>
                <a:spcPts val="1600"/>
              </a:spcBef>
              <a:spcAft>
                <a:spcPts val="0"/>
              </a:spcAft>
              <a:buNone/>
            </a:pPr>
            <a:r>
              <a:rPr lang="en"/>
              <a:t>(Kim, Humble, Debois, Willis, &amp; 2016).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19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Risk Changes in Change Management</a:t>
            </a:r>
            <a:endParaRPr/>
          </a:p>
        </p:txBody>
      </p:sp>
      <p:sp>
        <p:nvSpPr>
          <p:cNvPr id="84" name="Google Shape;84;p17"/>
          <p:cNvSpPr txBox="1"/>
          <p:nvPr>
            <p:ph idx="1" type="body"/>
          </p:nvPr>
        </p:nvSpPr>
        <p:spPr>
          <a:xfrm>
            <a:off x="311700" y="1027025"/>
            <a:ext cx="8520600" cy="3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building a reliable deployment pipeline, there should be an agreement from Operations and the relevant change authorities so that the changes have been demonstrated to be low risk enough to be defined as standard changes, which are approved by the CAB. </a:t>
            </a:r>
            <a:endParaRPr/>
          </a:p>
          <a:p>
            <a:pPr indent="0" lvl="0" marL="0" rtl="0" algn="l">
              <a:spcBef>
                <a:spcPts val="1600"/>
              </a:spcBef>
              <a:spcAft>
                <a:spcPts val="0"/>
              </a:spcAft>
              <a:buNone/>
            </a:pPr>
            <a:r>
              <a:rPr lang="en"/>
              <a:t>“</a:t>
            </a:r>
            <a:r>
              <a:rPr lang="en"/>
              <a:t>This enables us to deploy into production without need for further approval, although the changes should still be properly recorded” (Kim, Humble, Debois, Willis, p. 443). </a:t>
            </a:r>
            <a:endParaRPr/>
          </a:p>
          <a:p>
            <a:pPr indent="0" lvl="0" marL="0" rtl="0" algn="l">
              <a:spcBef>
                <a:spcPts val="1600"/>
              </a:spcBef>
              <a:spcAft>
                <a:spcPts val="0"/>
              </a:spcAft>
              <a:buNone/>
            </a:pPr>
            <a:r>
              <a:rPr lang="en"/>
              <a:t>One way to show an assertion that changes are low risk is to show a history of changes over a significant time period (e.g., months or quarters) and provide a complete list of production issues during that same period. (Kim, Humble, Debois, Willis, &amp; 2016).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19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Risk Changes in Change Management Cont.</a:t>
            </a:r>
            <a:endParaRPr/>
          </a:p>
        </p:txBody>
      </p:sp>
      <p:sp>
        <p:nvSpPr>
          <p:cNvPr id="90" name="Google Shape;90;p18"/>
          <p:cNvSpPr txBox="1"/>
          <p:nvPr>
            <p:ph idx="1" type="body"/>
          </p:nvPr>
        </p:nvSpPr>
        <p:spPr>
          <a:xfrm>
            <a:off x="311700" y="1027025"/>
            <a:ext cx="8520600" cy="3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Even when our changes are categorized as standard changes, they still need to be visual and recorded in our change management systems (e.g., Remedy or ServiceNow). Ideally, deployments will be performed automatically by our configuration management and deployment pipeline tools and the results will be </a:t>
            </a:r>
            <a:r>
              <a:rPr lang="en"/>
              <a:t>automatically</a:t>
            </a:r>
            <a:r>
              <a:rPr lang="en"/>
              <a:t> recorded”  (Kim, Humble, Debois, Willis, p. 443). </a:t>
            </a:r>
            <a:endParaRPr/>
          </a:p>
          <a:p>
            <a:pPr indent="0" lvl="0" marL="0" rtl="0" algn="l">
              <a:spcBef>
                <a:spcPts val="1600"/>
              </a:spcBef>
              <a:spcAft>
                <a:spcPts val="0"/>
              </a:spcAft>
              <a:buNone/>
            </a:pPr>
            <a:r>
              <a:rPr lang="en"/>
              <a:t>When this is accomplished, everyone in the organization including DevOps will have visibility into the changes in addition to all the other changes happening in the organization.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10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Changes in Change Management</a:t>
            </a:r>
            <a:endParaRPr/>
          </a:p>
        </p:txBody>
      </p:sp>
      <p:sp>
        <p:nvSpPr>
          <p:cNvPr id="96" name="Google Shape;96;p1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changes that can’t get classified as standard changes, they will be considered normal changes and will require approval from at least a subset of the CAB before deployment. In this case, our goal is still to ensure that we can deploy quickly, even if it is not fully automated. (Kim, Humble, Debois, Willis, &amp; 2016). </a:t>
            </a:r>
            <a:endParaRPr/>
          </a:p>
          <a:p>
            <a:pPr indent="0" lvl="0" marL="0" rtl="0" algn="l">
              <a:spcBef>
                <a:spcPts val="1600"/>
              </a:spcBef>
              <a:spcAft>
                <a:spcPts val="0"/>
              </a:spcAft>
              <a:buNone/>
            </a:pPr>
            <a:r>
              <a:rPr lang="en"/>
              <a:t>The organization must ensure that any submitted change requests are as complete and accurate as possible, giving the CAB everything they need to properly evaluate our change. (Kim, Humble, Debois, Willis, &amp; 2016). </a:t>
            </a:r>
            <a:endParaRPr/>
          </a:p>
          <a:p>
            <a:pPr indent="0" lvl="0" marL="0" rtl="0" algn="l">
              <a:spcBef>
                <a:spcPts val="1600"/>
              </a:spcBef>
              <a:spcAft>
                <a:spcPts val="0"/>
              </a:spcAft>
              <a:buNone/>
            </a:pPr>
            <a:r>
              <a:rPr lang="en"/>
              <a:t>“If by chance the change request is malformed or incomplete, it will be bounced back to us, increasing the time required for us to get into production and casting doubt on whether we actually understand the goals of the change management process”  (Kim, Humble, Debois, Willis, pg. 444).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110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a:t>
            </a:r>
            <a:r>
              <a:rPr lang="en"/>
              <a:t> Change Management</a:t>
            </a:r>
            <a:endParaRPr/>
          </a:p>
        </p:txBody>
      </p:sp>
      <p:sp>
        <p:nvSpPr>
          <p:cNvPr id="102" name="Google Shape;102;p20"/>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Creating traceability and context in change management should be easy and should not create an overly onerous or time-consuming burden for engineers. “Linking to user stories, requirements, or defects is almost certainly sufficient—any further detail, such as opening a ticket for each commit to version control, is likely not useful, and thus unnecessary and undesired, as it will impose a significant level of friction on their daily work”  (Kim, Humble, Debois, Willis, pg. 444).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In conclusion understanding the process of change management is important in DevOps because it makes security top priority and can help prevent and detect security breaches. In case a security breach does occur, the change management process can help the organization recover from it. Another important thing to remember is that it reduces the work associated with preparing and passing compliance audits. (Kim, Humble, Debois, Willis, &amp; 2016).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