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e8f46a1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e8f46a1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e8f46a1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e8f46a1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e8f46a15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e8f46a15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e8f46a15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e8f46a15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e8f46a15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8f46a15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e8f46a15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e8f46a15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e8f46a15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e8f46a15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e8f46a15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8f46a15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e8f46a15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e8f46a15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Controls in Shared Source Code Repositories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Presentation By: Karie Funk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Kim, G., Debois, P., Willis, J., &amp; Humble, J. (2016). The DevOps handbook: how to create world-class agility, reliability, and security in technology organizations [PDF File].Portland, OR: IT Revolution Press, LLC.</a:t>
            </a:r>
            <a:endParaRPr/>
          </a:p>
          <a:p>
            <a:pPr indent="0" lvl="0" marL="0" rtl="0" algn="just">
              <a:spcBef>
                <a:spcPts val="1600"/>
              </a:spcBef>
              <a:spcAft>
                <a:spcPts val="0"/>
              </a:spcAft>
              <a:buNone/>
            </a:pPr>
            <a:r>
              <a:rPr lang="en"/>
              <a:t>Stackify. (2017, May 16.). Top Source Code Repository Hosts: 50 Repo Hosts for Team Collaboration, Open Source, and More. Retrieved from: https://stackify.com/source-code-repository-hosts/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Shared Source Code Repository?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Creating</a:t>
            </a:r>
            <a:r>
              <a:rPr lang="en"/>
              <a:t> a shared source code repository allows anyone to discover and reuse the collective knowledge of an organization’s code, toolchains, deployment pipeline, standards, etc.  (Kim, Humble, Debois, Willis, p. 418)</a:t>
            </a:r>
            <a:endParaRPr/>
          </a:p>
          <a:p>
            <a:pPr indent="0" lvl="0" marL="0" rtl="0" algn="just">
              <a:spcBef>
                <a:spcPts val="1600"/>
              </a:spcBef>
              <a:spcAft>
                <a:spcPts val="0"/>
              </a:spcAft>
              <a:buNone/>
            </a:pPr>
            <a:r>
              <a:rPr lang="en"/>
              <a:t>Code is made available, searchable, and reusable with a shared source code repo. </a:t>
            </a:r>
            <a:endParaRPr/>
          </a:p>
          <a:p>
            <a:pPr indent="0" lvl="0" marL="0" rtl="0" algn="just">
              <a:spcBef>
                <a:spcPts val="1600"/>
              </a:spcBef>
              <a:spcAft>
                <a:spcPts val="0"/>
              </a:spcAft>
              <a:buNone/>
            </a:pPr>
            <a:r>
              <a:rPr lang="en"/>
              <a:t>Some top source code repository hosts include: GitHub, Bitbucket, SourceForge, BitBucket, ProjectLocker, CloudForge, Launchpad, Codeplane, Assembla, Beanstalk, and Savannah. (Stackify, 2017)</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Controls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a:t>
            </a:r>
            <a:r>
              <a:rPr lang="en"/>
              <a:t>Because everyone in the DevOps value stream uses version control for anything they build or support, putting our information security artifacts there makes it much easier to influence the daily work of Dev and Ops”  (Kim, Humble, Debois, Willis, p. 418)</a:t>
            </a:r>
            <a:endParaRPr/>
          </a:p>
          <a:p>
            <a:pPr indent="0" lvl="0" marL="0" rtl="0" algn="just">
              <a:lnSpc>
                <a:spcPct val="100000"/>
              </a:lnSpc>
              <a:spcBef>
                <a:spcPts val="1600"/>
              </a:spcBef>
              <a:spcAft>
                <a:spcPts val="0"/>
              </a:spcAft>
              <a:buNone/>
            </a:pPr>
            <a:r>
              <a:rPr lang="en"/>
              <a:t>The purpose of version control is to serve as a omnidirectional communication mechanism to keep all parties aware of changes being made. (Kim, Humble, Debois, Willis, p. 419)</a:t>
            </a:r>
            <a:endParaRPr/>
          </a:p>
          <a:p>
            <a:pPr indent="0" lvl="0" marL="0" rtl="0" algn="just">
              <a:lnSpc>
                <a:spcPct val="100000"/>
              </a:lnSpc>
              <a:spcBef>
                <a:spcPts val="1600"/>
              </a:spcBef>
              <a:spcAft>
                <a:spcPts val="0"/>
              </a:spcAft>
              <a:buNone/>
            </a:pPr>
            <a:r>
              <a:rPr lang="en"/>
              <a:t>There will be libraries added that are pre-blessed by security to fulfill specific Infosec objectives, such as authentication and encryption libraries and services. (Kim, Humble, Debois, Willis, p. 418)</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Libraries of Security Controls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t>“</a:t>
            </a:r>
            <a:r>
              <a:rPr lang="en"/>
              <a:t>To further increase the likelihood that the services and libraries we provide will be used correctly, we can provide security training to Dev and Ops, as well as review what they’ve created to help ensure that security objectives are being implemented correctly, especially for teams using these tools for the first time” (Kim, Humble, Debois, Willis, p. 419).</a:t>
            </a:r>
            <a:endParaRPr/>
          </a:p>
          <a:p>
            <a:pPr indent="0" lvl="0" marL="0" rtl="0" algn="just">
              <a:lnSpc>
                <a:spcPct val="100000"/>
              </a:lnSpc>
              <a:spcBef>
                <a:spcPts val="1600"/>
              </a:spcBef>
              <a:spcAft>
                <a:spcPts val="0"/>
              </a:spcAft>
              <a:buNone/>
            </a:pPr>
            <a:r>
              <a:rPr lang="en"/>
              <a:t>Every modern application or environment requires security libraries or services. These can include: enabling user authentication, authorization, password management, data encryption, etc.   (Kim, Humble, Debois, Willis, p. 419)</a:t>
            </a:r>
            <a:endParaRPr/>
          </a:p>
          <a:p>
            <a:pPr indent="0" lvl="0" marL="0" rtl="0" algn="just">
              <a:lnSpc>
                <a:spcPct val="150000"/>
              </a:lnSpc>
              <a:spcBef>
                <a:spcPts val="1600"/>
              </a:spcBef>
              <a:spcAft>
                <a:spcPts val="0"/>
              </a:spcAft>
              <a:buNone/>
            </a:pPr>
            <a:r>
              <a:t/>
            </a:r>
            <a:endParaRPr/>
          </a:p>
          <a:p>
            <a:pPr indent="0" lvl="0" marL="0" rtl="0" algn="just">
              <a:lnSpc>
                <a:spcPct val="1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06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Security Libraries of Security Controls</a:t>
            </a:r>
            <a:endParaRPr/>
          </a:p>
        </p:txBody>
      </p:sp>
      <p:sp>
        <p:nvSpPr>
          <p:cNvPr id="84" name="Google Shape;84;p17"/>
          <p:cNvSpPr txBox="1"/>
          <p:nvPr>
            <p:ph idx="1" type="body"/>
          </p:nvPr>
        </p:nvSpPr>
        <p:spPr>
          <a:xfrm>
            <a:off x="311700" y="10187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Dev and Ops is provided with security-specific configuration settings for the components they use in their application stacks, such as for logging, authentication, and encryption.  These include: </a:t>
            </a:r>
            <a:endParaRPr/>
          </a:p>
          <a:p>
            <a:pPr indent="-342900" lvl="0" marL="457200" rtl="0" algn="just">
              <a:spcBef>
                <a:spcPts val="1600"/>
              </a:spcBef>
              <a:spcAft>
                <a:spcPts val="0"/>
              </a:spcAft>
              <a:buSzPts val="1800"/>
              <a:buChar char="●"/>
            </a:pPr>
            <a:r>
              <a:rPr lang="en"/>
              <a:t>Code libraries and their recommended configurations (e.g., 2FA [two-factor authentication library], bcrypt password hashing, logging)</a:t>
            </a:r>
            <a:endParaRPr/>
          </a:p>
          <a:p>
            <a:pPr indent="-342900" lvl="0" marL="457200" rtl="0" algn="just">
              <a:spcBef>
                <a:spcPts val="0"/>
              </a:spcBef>
              <a:spcAft>
                <a:spcPts val="0"/>
              </a:spcAft>
              <a:buSzPts val="1800"/>
              <a:buChar char="●"/>
            </a:pPr>
            <a:r>
              <a:rPr lang="en"/>
              <a:t>Secret management (e.g., connection settings, encryption keys) using tools such as Vault, sneaker, Keywhiz, credstash, Trousseau, Red October, etc.</a:t>
            </a:r>
            <a:endParaRPr/>
          </a:p>
          <a:p>
            <a:pPr indent="-342900" lvl="0" marL="457200" rtl="0" algn="just">
              <a:spcBef>
                <a:spcPts val="0"/>
              </a:spcBef>
              <a:spcAft>
                <a:spcPts val="0"/>
              </a:spcAft>
              <a:buSzPts val="1800"/>
              <a:buChar char="●"/>
            </a:pPr>
            <a:r>
              <a:rPr lang="en"/>
              <a:t>OS packages and builds (e.g., NTP for time syncing, secure versions of OpenSSL with correct configurations, OSSEC or Tripwire for file integrity monitoring, syslog configuration to ensure logging of critical security into our centralized ELK stack) (Kim, Humble, Debois, Willis, p. 419)</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Security Libraries of Security Controls</a:t>
            </a:r>
            <a:endParaRPr/>
          </a:p>
        </p:txBody>
      </p:sp>
      <p:sp>
        <p:nvSpPr>
          <p:cNvPr id="90" name="Google Shape;90;p18"/>
          <p:cNvSpPr txBox="1"/>
          <p:nvPr>
            <p:ph idx="1" type="body"/>
          </p:nvPr>
        </p:nvSpPr>
        <p:spPr>
          <a:xfrm>
            <a:off x="311700" y="572700"/>
            <a:ext cx="8520600" cy="424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By putting all these into our shared source code repository, we make it easy for any engineer to correctly create and use logging and encryption standards in their applications and environments.</a:t>
            </a:r>
            <a:endParaRPr/>
          </a:p>
          <a:p>
            <a:pPr indent="0" lvl="0" marL="0" rtl="0" algn="just">
              <a:spcBef>
                <a:spcPts val="1600"/>
              </a:spcBef>
              <a:spcAft>
                <a:spcPts val="0"/>
              </a:spcAft>
              <a:buNone/>
            </a:pPr>
            <a:r>
              <a:rPr lang="en"/>
              <a:t>By </a:t>
            </a:r>
            <a:r>
              <a:rPr lang="en"/>
              <a:t>utilizing</a:t>
            </a:r>
            <a:r>
              <a:rPr lang="en"/>
              <a:t> the security-specific configuration settings for the components </a:t>
            </a:r>
            <a:r>
              <a:rPr lang="en"/>
              <a:t> listed in the previous slide and</a:t>
            </a:r>
            <a:r>
              <a:rPr lang="en"/>
              <a:t> putting them into our shared source code repo listed in the previous slide, it makes it easy for any engineer to correctly create and use logging and encryption standards in their applications and environments. (Kim, Humble, Debois, Willis, p. 420)</a:t>
            </a:r>
            <a:endParaRPr/>
          </a:p>
          <a:p>
            <a:pPr indent="0" lvl="0" marL="0" rtl="0" algn="just">
              <a:spcBef>
                <a:spcPts val="1600"/>
              </a:spcBef>
              <a:spcAft>
                <a:spcPts val="0"/>
              </a:spcAft>
              <a:buNone/>
            </a:pPr>
            <a:r>
              <a:rPr lang="en"/>
              <a:t>“Our shared repository not only becomes the place where we can get the latest versions, but also becomes a place where we can collaborate with other engineers and monitor and alert on changes made to security-sensitive modules” (Kim, Humble, Debois, Willis, p. 420).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 for Security Controls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Gauntlt is a tool designed for integration into the deployment pipelines, which run automated security tests on our applications, our application dependencies, our environment, etc. </a:t>
            </a:r>
            <a:endParaRPr/>
          </a:p>
          <a:p>
            <a:pPr indent="0" lvl="0" marL="0" rtl="0" algn="just">
              <a:spcBef>
                <a:spcPts val="1600"/>
              </a:spcBef>
              <a:spcAft>
                <a:spcPts val="0"/>
              </a:spcAft>
              <a:buNone/>
            </a:pPr>
            <a:r>
              <a:rPr lang="en"/>
              <a:t>Gauntlt puts all its security tests in Gherkin syntax test scripts.  The Gherkin syntax test scripts are used by developers for unit and functional testing. “</a:t>
            </a:r>
            <a:r>
              <a:rPr lang="en"/>
              <a:t>Doing </a:t>
            </a:r>
            <a:r>
              <a:rPr lang="en"/>
              <a:t>this puts security testing in a framework they are likely already familiar with. This also allows security tests to easily run in a deployment pipeline on every committed change, such as static code analysis, checking for vulnerable dependencies, or dynamic testing” (Kim, Humble, Debois, Willis, p. 421)</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2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of the Application</a:t>
            </a:r>
            <a:endParaRPr/>
          </a:p>
        </p:txBody>
      </p:sp>
      <p:sp>
        <p:nvSpPr>
          <p:cNvPr id="102" name="Google Shape;102;p20"/>
          <p:cNvSpPr txBox="1"/>
          <p:nvPr>
            <p:ph idx="1" type="body"/>
          </p:nvPr>
        </p:nvSpPr>
        <p:spPr>
          <a:xfrm>
            <a:off x="311700" y="683850"/>
            <a:ext cx="8520600" cy="427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Tests are ideally ran to generate them as part of our automated unit or functional tests so that they can be run continuously in our deployment pipeline. As part of the testing, we will want to include the following:</a:t>
            </a:r>
            <a:endParaRPr/>
          </a:p>
          <a:p>
            <a:pPr indent="-342900" lvl="0" marL="457200" rtl="0" algn="just">
              <a:spcBef>
                <a:spcPts val="1600"/>
              </a:spcBef>
              <a:spcAft>
                <a:spcPts val="0"/>
              </a:spcAft>
              <a:buSzPts val="1800"/>
              <a:buChar char="●"/>
            </a:pPr>
            <a:r>
              <a:rPr lang="en"/>
              <a:t>Static analysis: This is testing that we perform in a non-runtime environment, ideally in the deployment pipeline.</a:t>
            </a:r>
            <a:endParaRPr/>
          </a:p>
          <a:p>
            <a:pPr indent="-342900" lvl="0" marL="457200" rtl="0" algn="just">
              <a:spcBef>
                <a:spcPts val="0"/>
              </a:spcBef>
              <a:spcAft>
                <a:spcPts val="0"/>
              </a:spcAft>
              <a:buSzPts val="1800"/>
              <a:buChar char="●"/>
            </a:pPr>
            <a:r>
              <a:rPr lang="en"/>
              <a:t>Dynamic analysis: As opposed to static testing, dynamic analysis consists of tests executed while a program is in operation. Dynamic tests monitor items such as system memory, functional behavior, response time, and overall performance of the system.</a:t>
            </a:r>
            <a:endParaRPr/>
          </a:p>
          <a:p>
            <a:pPr indent="-342900" lvl="0" marL="457200" rtl="0" algn="just">
              <a:spcBef>
                <a:spcPts val="0"/>
              </a:spcBef>
              <a:spcAft>
                <a:spcPts val="0"/>
              </a:spcAft>
              <a:buSzPts val="1800"/>
              <a:buChar char="●"/>
            </a:pPr>
            <a:r>
              <a:rPr lang="en"/>
              <a:t>Dependency scanning. Examples include Gemnasium and bundler audit for Ruby, Maven for Java, and the OWASP Dependency-Check.</a:t>
            </a:r>
            <a:endParaRPr/>
          </a:p>
          <a:p>
            <a:pPr indent="-342900" lvl="0" marL="457200" rtl="0" algn="just">
              <a:spcBef>
                <a:spcPts val="0"/>
              </a:spcBef>
              <a:spcAft>
                <a:spcPts val="0"/>
              </a:spcAft>
              <a:buSzPts val="1800"/>
              <a:buChar char="●"/>
            </a:pPr>
            <a:r>
              <a:rPr lang="en"/>
              <a:t>Source code integrity and code signing. (Kim, Humble, Debois, Willis, p. 423)</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2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for Security Controls</a:t>
            </a:r>
            <a:endParaRPr/>
          </a:p>
        </p:txBody>
      </p:sp>
      <p:sp>
        <p:nvSpPr>
          <p:cNvPr id="108" name="Google Shape;108;p21"/>
          <p:cNvSpPr txBox="1"/>
          <p:nvPr>
            <p:ph idx="1" type="body"/>
          </p:nvPr>
        </p:nvSpPr>
        <p:spPr>
          <a:xfrm>
            <a:off x="311700" y="683850"/>
            <a:ext cx="8520600" cy="4272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It’s important to </a:t>
            </a:r>
            <a:r>
              <a:rPr lang="en"/>
              <a:t>define design patterns to help developers write code to prevent abuse, such as putting in rate limits for our services and graying out submit buttons after they have being pressed. OWASP publishes a great deal of useful guidance such as the Cheat Sheet series, which includes:</a:t>
            </a:r>
            <a:endParaRPr/>
          </a:p>
          <a:p>
            <a:pPr indent="-342900" lvl="0" marL="457200" rtl="0" algn="just">
              <a:spcBef>
                <a:spcPts val="1600"/>
              </a:spcBef>
              <a:spcAft>
                <a:spcPts val="0"/>
              </a:spcAft>
              <a:buSzPts val="1800"/>
              <a:buChar char="●"/>
            </a:pPr>
            <a:r>
              <a:rPr lang="en"/>
              <a:t>How to store passwords</a:t>
            </a:r>
            <a:endParaRPr/>
          </a:p>
          <a:p>
            <a:pPr indent="-342900" lvl="0" marL="457200" rtl="0" algn="just">
              <a:spcBef>
                <a:spcPts val="0"/>
              </a:spcBef>
              <a:spcAft>
                <a:spcPts val="0"/>
              </a:spcAft>
              <a:buSzPts val="1800"/>
              <a:buChar char="●"/>
            </a:pPr>
            <a:r>
              <a:rPr lang="en"/>
              <a:t>How to handle forgotten passwords</a:t>
            </a:r>
            <a:endParaRPr/>
          </a:p>
          <a:p>
            <a:pPr indent="-342900" lvl="0" marL="457200" rtl="0" algn="just">
              <a:spcBef>
                <a:spcPts val="0"/>
              </a:spcBef>
              <a:spcAft>
                <a:spcPts val="0"/>
              </a:spcAft>
              <a:buSzPts val="1800"/>
              <a:buChar char="●"/>
            </a:pPr>
            <a:r>
              <a:rPr lang="en"/>
              <a:t>How to handle logging</a:t>
            </a:r>
            <a:endParaRPr/>
          </a:p>
          <a:p>
            <a:pPr indent="-342900" lvl="0" marL="457200" rtl="0" algn="just">
              <a:spcBef>
                <a:spcPts val="0"/>
              </a:spcBef>
              <a:spcAft>
                <a:spcPts val="0"/>
              </a:spcAft>
              <a:buSzPts val="1800"/>
              <a:buChar char="●"/>
            </a:pPr>
            <a:r>
              <a:rPr lang="en"/>
              <a:t>How to prevent cross-site scripting (XSS) vulnerabilities</a:t>
            </a:r>
            <a:endParaRPr/>
          </a:p>
          <a:p>
            <a:pPr indent="0" lvl="0" marL="457200" rtl="0" algn="just">
              <a:spcBef>
                <a:spcPts val="1600"/>
              </a:spcBef>
              <a:spcAft>
                <a:spcPts val="0"/>
              </a:spcAft>
              <a:buNone/>
            </a:pPr>
            <a:r>
              <a:rPr lang="en"/>
              <a:t>(Kim, Humble, Debois, Willis, p. 424)</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