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
      <p:font typeface="Average"/>
      <p:regular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bd2f7252e_0_2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bd2f7252e_0_2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bd2f7252e_0_9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bd2f7252e_0_9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bd2f7252e_0_2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bd2f7252e_0_2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bd2f7252e_0_2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bd2f7252e_0_2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bd2f7252e_0_2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bd2f7252e_0_2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bd2f7252e_0_2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bd2f7252e_0_2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bd2f7252e_0_2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bd2f7252e_0_2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bd2f7252e_0_2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bd2f7252e_0_2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bd2f7252e_0_2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bd2f7252e_0_2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0000"/>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Technology Value Stream</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Karie Funk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0000"/>
        </a:solidFill>
      </p:bgPr>
    </p:bg>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230975"/>
            <a:ext cx="8520600" cy="572700"/>
          </a:xfrm>
          <a:prstGeom prst="rect">
            <a:avLst/>
          </a:prstGeom>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700"/>
              <a:t>References:</a:t>
            </a:r>
            <a:r>
              <a:rPr lang="en" sz="2700"/>
              <a:t> </a:t>
            </a:r>
            <a:endParaRPr sz="2700"/>
          </a:p>
        </p:txBody>
      </p:sp>
      <p:sp>
        <p:nvSpPr>
          <p:cNvPr id="115" name="Google Shape;115;p22"/>
          <p:cNvSpPr txBox="1"/>
          <p:nvPr>
            <p:ph idx="1" type="body"/>
          </p:nvPr>
        </p:nvSpPr>
        <p:spPr>
          <a:xfrm>
            <a:off x="311700" y="1013100"/>
            <a:ext cx="8520600" cy="3977100"/>
          </a:xfrm>
          <a:prstGeom prst="rect">
            <a:avLst/>
          </a:prstGeom>
          <a:ln cap="flat" cmpd="sng" w="19050">
            <a:solidFill>
              <a:srgbClr val="FFFFFF"/>
            </a:solidFill>
            <a:prstDash val="solid"/>
            <a:round/>
            <a:headEnd len="sm" w="sm" type="none"/>
            <a:tailEnd len="sm" w="sm" type="none"/>
          </a:ln>
        </p:spPr>
        <p:txBody>
          <a:bodyPr anchorCtr="0" anchor="t" bIns="91425" lIns="114300"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Riley, C. (2015). Metrics for devops - devops.com. Retrieved from https://devops.com/metrics-devops/</a:t>
            </a:r>
            <a:endParaRPr>
              <a:solidFill>
                <a:srgbClr val="FFFFFF"/>
              </a:solidFill>
              <a:latin typeface="Proxima Nova"/>
              <a:ea typeface="Proxima Nova"/>
              <a:cs typeface="Proxima Nova"/>
              <a:sym typeface="Proxima Nova"/>
            </a:endParaRPr>
          </a:p>
          <a:p>
            <a:pPr indent="0" lvl="0" marL="0" rtl="0" algn="l">
              <a:spcBef>
                <a:spcPts val="1600"/>
              </a:spcBef>
              <a:spcAft>
                <a:spcPts val="0"/>
              </a:spcAft>
              <a:buNone/>
            </a:pPr>
            <a:r>
              <a:rPr lang="en">
                <a:solidFill>
                  <a:srgbClr val="FFFFFF"/>
                </a:solidFill>
                <a:latin typeface="Proxima Nova"/>
                <a:ea typeface="Proxima Nova"/>
                <a:cs typeface="Proxima Nova"/>
                <a:sym typeface="Proxima Nova"/>
              </a:rPr>
              <a:t>Kim, G., Debois, P., Willis, J., &amp; Humble, J. (2017). The DevOps handbook: how to create world-class agility, reliability, and security in technology organizations. Portland, OR: IT Revolution Press, LLC.</a:t>
            </a:r>
            <a:endParaRPr>
              <a:solidFill>
                <a:srgbClr val="FFFFFF"/>
              </a:solidFill>
              <a:latin typeface="Proxima Nova"/>
              <a:ea typeface="Proxima Nova"/>
              <a:cs typeface="Proxima Nova"/>
              <a:sym typeface="Proxima Nova"/>
            </a:endParaRPr>
          </a:p>
          <a:p>
            <a:pPr indent="0" lvl="0" marL="0" rtl="0" algn="l">
              <a:spcBef>
                <a:spcPts val="160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160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160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160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160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1600"/>
              </a:spcBef>
              <a:spcAft>
                <a:spcPts val="1600"/>
              </a:spcAft>
              <a:buNone/>
            </a:pPr>
            <a:r>
              <a:t/>
            </a:r>
            <a:endParaRPr>
              <a:solidFill>
                <a:srgbClr val="FFFFFF"/>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0000"/>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Defining Lead Time vs. Processing Time</a:t>
            </a:r>
            <a:endParaRPr/>
          </a:p>
        </p:txBody>
      </p:sp>
      <p:sp>
        <p:nvSpPr>
          <p:cNvPr id="66" name="Google Shape;66;p14"/>
          <p:cNvSpPr txBox="1"/>
          <p:nvPr>
            <p:ph idx="1" type="body"/>
          </p:nvPr>
        </p:nvSpPr>
        <p:spPr>
          <a:xfrm>
            <a:off x="311700" y="1152475"/>
            <a:ext cx="8520600" cy="3416400"/>
          </a:xfrm>
          <a:prstGeom prst="rect">
            <a:avLst/>
          </a:prstGeom>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There are two ways you can measure performance in value streams:</a:t>
            </a:r>
            <a:endParaRPr>
              <a:solidFill>
                <a:srgbClr val="FFFFFF"/>
              </a:solidFill>
              <a:latin typeface="Proxima Nova"/>
              <a:ea typeface="Proxima Nova"/>
              <a:cs typeface="Proxima Nova"/>
              <a:sym typeface="Proxima Nova"/>
            </a:endParaRPr>
          </a:p>
          <a:p>
            <a:pPr indent="-330200" lvl="0" marL="457200" rtl="0" algn="l">
              <a:spcBef>
                <a:spcPts val="1600"/>
              </a:spcBef>
              <a:spcAft>
                <a:spcPts val="0"/>
              </a:spcAft>
              <a:buClr>
                <a:srgbClr val="FFFFFF"/>
              </a:buClr>
              <a:buSzPts val="1600"/>
              <a:buFont typeface="Proxima Nova"/>
              <a:buChar char="●"/>
            </a:pPr>
            <a:r>
              <a:rPr lang="en" sz="1600">
                <a:solidFill>
                  <a:srgbClr val="FFFFFF"/>
                </a:solidFill>
                <a:latin typeface="Proxima Nova"/>
                <a:ea typeface="Proxima Nova"/>
                <a:cs typeface="Proxima Nova"/>
                <a:sym typeface="Proxima Nova"/>
              </a:rPr>
              <a:t>Lead Time</a:t>
            </a:r>
            <a:endParaRPr sz="1600">
              <a:solidFill>
                <a:srgbClr val="FFFFFF"/>
              </a:solidFill>
              <a:latin typeface="Proxima Nova"/>
              <a:ea typeface="Proxima Nova"/>
              <a:cs typeface="Proxima Nova"/>
              <a:sym typeface="Proxima Nova"/>
            </a:endParaRPr>
          </a:p>
          <a:p>
            <a:pPr indent="-330200" lvl="0" marL="457200" rtl="0" algn="l">
              <a:spcBef>
                <a:spcPts val="0"/>
              </a:spcBef>
              <a:spcAft>
                <a:spcPts val="0"/>
              </a:spcAft>
              <a:buClr>
                <a:srgbClr val="FFFFFF"/>
              </a:buClr>
              <a:buSzPts val="1600"/>
              <a:buFont typeface="Proxima Nova"/>
              <a:buChar char="●"/>
            </a:pPr>
            <a:r>
              <a:rPr lang="en" sz="1600">
                <a:solidFill>
                  <a:srgbClr val="FFFFFF"/>
                </a:solidFill>
                <a:latin typeface="Proxima Nova"/>
                <a:ea typeface="Proxima Nova"/>
                <a:cs typeface="Proxima Nova"/>
                <a:sym typeface="Proxima Nova"/>
              </a:rPr>
              <a:t>Processing Time</a:t>
            </a:r>
            <a:endParaRPr sz="1600">
              <a:solidFill>
                <a:srgbClr val="FFFFFF"/>
              </a:solidFill>
              <a:latin typeface="Proxima Nova"/>
              <a:ea typeface="Proxima Nova"/>
              <a:cs typeface="Proxima Nova"/>
              <a:sym typeface="Proxima Nova"/>
            </a:endParaRPr>
          </a:p>
          <a:p>
            <a:pPr indent="0" lvl="0" marL="0" rtl="0" algn="l">
              <a:spcBef>
                <a:spcPts val="1600"/>
              </a:spcBef>
              <a:spcAft>
                <a:spcPts val="0"/>
              </a:spcAft>
              <a:buNone/>
            </a:pPr>
            <a:r>
              <a:rPr lang="en" sz="1600">
                <a:solidFill>
                  <a:srgbClr val="FFFFFF"/>
                </a:solidFill>
                <a:latin typeface="Proxima Nova"/>
                <a:ea typeface="Proxima Nova"/>
                <a:cs typeface="Proxima Nova"/>
                <a:sym typeface="Proxima Nova"/>
              </a:rPr>
              <a:t>Processing time is also known as touch time or task time. </a:t>
            </a:r>
            <a:endParaRPr sz="1600">
              <a:solidFill>
                <a:srgbClr val="FFFFFF"/>
              </a:solidFill>
              <a:latin typeface="Proxima Nova"/>
              <a:ea typeface="Proxima Nova"/>
              <a:cs typeface="Proxima Nova"/>
              <a:sym typeface="Proxima Nova"/>
            </a:endParaRPr>
          </a:p>
          <a:p>
            <a:pPr indent="0" lvl="0" marL="0" rtl="0" algn="l">
              <a:spcBef>
                <a:spcPts val="1600"/>
              </a:spcBef>
              <a:spcAft>
                <a:spcPts val="0"/>
              </a:spcAft>
              <a:buNone/>
            </a:pPr>
            <a:r>
              <a:rPr lang="en" sz="1600">
                <a:solidFill>
                  <a:srgbClr val="FFFFFF"/>
                </a:solidFill>
                <a:latin typeface="Proxima Nova"/>
                <a:ea typeface="Proxima Nova"/>
                <a:cs typeface="Proxima Nova"/>
                <a:sym typeface="Proxima Nova"/>
              </a:rPr>
              <a:t>T</a:t>
            </a:r>
            <a:r>
              <a:rPr lang="en" sz="1600">
                <a:solidFill>
                  <a:srgbClr val="FFFFFF"/>
                </a:solidFill>
                <a:latin typeface="Proxima Nova"/>
                <a:ea typeface="Proxima Nova"/>
                <a:cs typeface="Proxima Nova"/>
                <a:sym typeface="Proxima Nova"/>
              </a:rPr>
              <a:t>he lead time clock </a:t>
            </a:r>
            <a:r>
              <a:rPr lang="en" sz="1600">
                <a:solidFill>
                  <a:srgbClr val="FFFFFF"/>
                </a:solidFill>
                <a:latin typeface="Proxima Nova"/>
                <a:ea typeface="Proxima Nova"/>
                <a:cs typeface="Proxima Nova"/>
                <a:sym typeface="Proxima Nova"/>
              </a:rPr>
              <a:t>starts </a:t>
            </a:r>
            <a:r>
              <a:rPr lang="en" sz="1600">
                <a:solidFill>
                  <a:srgbClr val="FFFFFF"/>
                </a:solidFill>
                <a:latin typeface="Proxima Nova"/>
                <a:ea typeface="Proxima Nova"/>
                <a:cs typeface="Proxima Nova"/>
                <a:sym typeface="Proxima Nova"/>
              </a:rPr>
              <a:t>when the request is made and ends when it is fulfilled.</a:t>
            </a:r>
            <a:endParaRPr sz="1600">
              <a:solidFill>
                <a:srgbClr val="FFFFFF"/>
              </a:solidFill>
              <a:latin typeface="Proxima Nova"/>
              <a:ea typeface="Proxima Nova"/>
              <a:cs typeface="Proxima Nova"/>
              <a:sym typeface="Proxima Nova"/>
            </a:endParaRPr>
          </a:p>
          <a:p>
            <a:pPr indent="0" lvl="0" marL="0" rtl="0" algn="l">
              <a:spcBef>
                <a:spcPts val="1600"/>
              </a:spcBef>
              <a:spcAft>
                <a:spcPts val="0"/>
              </a:spcAft>
              <a:buNone/>
            </a:pPr>
            <a:r>
              <a:rPr lang="en" sz="1600">
                <a:solidFill>
                  <a:srgbClr val="FFFFFF"/>
                </a:solidFill>
                <a:latin typeface="Proxima Nova"/>
                <a:ea typeface="Proxima Nova"/>
                <a:cs typeface="Proxima Nova"/>
                <a:sym typeface="Proxima Nova"/>
              </a:rPr>
              <a:t>The process time clock will start only when work begins on the customer requests. More so when it omits the time that the work is in the queue, waiting to be processed. (Debois, Kim, Willis, Humble ,2017)</a:t>
            </a:r>
            <a:endParaRPr sz="1600">
              <a:solidFill>
                <a:srgbClr val="FFFFFF"/>
              </a:solidFill>
              <a:latin typeface="Proxima Nova"/>
              <a:ea typeface="Proxima Nova"/>
              <a:cs typeface="Proxima Nova"/>
              <a:sym typeface="Proxima Nova"/>
            </a:endParaRPr>
          </a:p>
          <a:p>
            <a:pPr indent="0" lvl="0" marL="0" rtl="0" algn="l">
              <a:spcBef>
                <a:spcPts val="1600"/>
              </a:spcBef>
              <a:spcAft>
                <a:spcPts val="0"/>
              </a:spcAft>
              <a:buNone/>
            </a:pPr>
            <a:r>
              <a:t/>
            </a:r>
            <a:endParaRPr sz="1600">
              <a:solidFill>
                <a:srgbClr val="FFFFFF"/>
              </a:solidFill>
            </a:endParaRPr>
          </a:p>
          <a:p>
            <a:pPr indent="0" lvl="0" marL="0" rtl="0" algn="l">
              <a:spcBef>
                <a:spcPts val="1600"/>
              </a:spcBef>
              <a:spcAft>
                <a:spcPts val="1600"/>
              </a:spcAft>
              <a:buNone/>
            </a:pPr>
            <a:r>
              <a:t/>
            </a:r>
            <a:endParaRPr sz="16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0000"/>
        </a:soli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Defining Lead Time vs. Processing Time Example </a:t>
            </a:r>
            <a:r>
              <a:rPr lang="en" sz="900"/>
              <a:t>(Debois, Kim, Willis, Humble ,2017)</a:t>
            </a:r>
            <a:endParaRPr sz="900"/>
          </a:p>
        </p:txBody>
      </p:sp>
      <p:sp>
        <p:nvSpPr>
          <p:cNvPr id="72" name="Google Shape;72;p15"/>
          <p:cNvSpPr txBox="1"/>
          <p:nvPr>
            <p:ph idx="1" type="body"/>
          </p:nvPr>
        </p:nvSpPr>
        <p:spPr>
          <a:xfrm>
            <a:off x="311700" y="1152475"/>
            <a:ext cx="8520600" cy="3416400"/>
          </a:xfrm>
          <a:prstGeom prst="rect">
            <a:avLst/>
          </a:prstGeom>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FFFFFF"/>
              </a:solidFill>
              <a:latin typeface="Proxima Nova"/>
              <a:ea typeface="Proxima Nova"/>
              <a:cs typeface="Proxima Nova"/>
              <a:sym typeface="Proxima Nova"/>
            </a:endParaRPr>
          </a:p>
          <a:p>
            <a:pPr indent="0" lvl="0" marL="0" rtl="0" algn="l">
              <a:spcBef>
                <a:spcPts val="1600"/>
              </a:spcBef>
              <a:spcAft>
                <a:spcPts val="0"/>
              </a:spcAft>
              <a:buNone/>
            </a:pPr>
            <a:r>
              <a:t/>
            </a:r>
            <a:endParaRPr sz="1600">
              <a:solidFill>
                <a:srgbClr val="FFFFFF"/>
              </a:solidFill>
            </a:endParaRPr>
          </a:p>
          <a:p>
            <a:pPr indent="0" lvl="0" marL="0" rtl="0" algn="l">
              <a:spcBef>
                <a:spcPts val="1600"/>
              </a:spcBef>
              <a:spcAft>
                <a:spcPts val="1600"/>
              </a:spcAft>
              <a:buNone/>
            </a:pPr>
            <a:r>
              <a:t/>
            </a:r>
            <a:endParaRPr sz="1600">
              <a:solidFill>
                <a:srgbClr val="FFFFFF"/>
              </a:solidFill>
            </a:endParaRPr>
          </a:p>
        </p:txBody>
      </p:sp>
      <p:pic>
        <p:nvPicPr>
          <p:cNvPr id="73" name="Google Shape;73;p15"/>
          <p:cNvPicPr preferRelativeResize="0"/>
          <p:nvPr/>
        </p:nvPicPr>
        <p:blipFill>
          <a:blip r:embed="rId3">
            <a:alphaModFix/>
          </a:blip>
          <a:stretch>
            <a:fillRect/>
          </a:stretch>
        </p:blipFill>
        <p:spPr>
          <a:xfrm>
            <a:off x="311700" y="1152475"/>
            <a:ext cx="8520601" cy="364963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0000"/>
        </a:solidFill>
      </p:bgPr>
    </p:bg>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Defining Lead Time vs. Processing Time  </a:t>
            </a:r>
            <a:endParaRPr/>
          </a:p>
        </p:txBody>
      </p:sp>
      <p:sp>
        <p:nvSpPr>
          <p:cNvPr id="79" name="Google Shape;79;p16"/>
          <p:cNvSpPr txBox="1"/>
          <p:nvPr>
            <p:ph idx="1" type="body"/>
          </p:nvPr>
        </p:nvSpPr>
        <p:spPr>
          <a:xfrm>
            <a:off x="311700" y="1152475"/>
            <a:ext cx="8520600" cy="3416400"/>
          </a:xfrm>
          <a:prstGeom prst="rect">
            <a:avLst/>
          </a:prstGeom>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1600"/>
              </a:spcBef>
              <a:spcAft>
                <a:spcPts val="0"/>
              </a:spcAft>
              <a:buNone/>
            </a:pPr>
            <a:r>
              <a:rPr lang="en">
                <a:solidFill>
                  <a:srgbClr val="FFFFFF"/>
                </a:solidFill>
                <a:latin typeface="Proxima Nova"/>
                <a:ea typeface="Proxima Nova"/>
                <a:cs typeface="Proxima Nova"/>
                <a:sym typeface="Proxima Nova"/>
              </a:rPr>
              <a:t>The customer will always experience lead time. This is why most of the focus is on lead time instead of processing time. </a:t>
            </a:r>
            <a:endParaRPr>
              <a:solidFill>
                <a:srgbClr val="FFFFFF"/>
              </a:solidFill>
              <a:latin typeface="Proxima Nova"/>
              <a:ea typeface="Proxima Nova"/>
              <a:cs typeface="Proxima Nova"/>
              <a:sym typeface="Proxima Nova"/>
            </a:endParaRPr>
          </a:p>
          <a:p>
            <a:pPr indent="0" lvl="0" marL="0" rtl="0" algn="l">
              <a:spcBef>
                <a:spcPts val="1600"/>
              </a:spcBef>
              <a:spcAft>
                <a:spcPts val="0"/>
              </a:spcAft>
              <a:buNone/>
            </a:pPr>
            <a:r>
              <a:rPr lang="en">
                <a:solidFill>
                  <a:srgbClr val="FFFFFF"/>
                </a:solidFill>
                <a:latin typeface="Proxima Nova"/>
                <a:ea typeface="Proxima Nova"/>
                <a:cs typeface="Proxima Nova"/>
                <a:sym typeface="Proxima Nova"/>
              </a:rPr>
              <a:t>“T</a:t>
            </a:r>
            <a:r>
              <a:rPr lang="en">
                <a:solidFill>
                  <a:srgbClr val="FFFFFF"/>
                </a:solidFill>
                <a:latin typeface="Proxima Nova"/>
                <a:ea typeface="Proxima Nova"/>
                <a:cs typeface="Proxima Nova"/>
                <a:sym typeface="Proxima Nova"/>
              </a:rPr>
              <a:t>he proportion of process time to lead time serves as an important measure of efficiency—achieving fast flow and short lead times almost always requires reducing the time our work is waiting in queues” (Debois, Kim, Willis, Humble ,2017)</a:t>
            </a:r>
            <a:endParaRPr>
              <a:solidFill>
                <a:srgbClr val="FFFFFF"/>
              </a:solidFill>
              <a:latin typeface="Proxima Nova"/>
              <a:ea typeface="Proxima Nova"/>
              <a:cs typeface="Proxima Nova"/>
              <a:sym typeface="Proxima Nova"/>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0000"/>
        </a:solidFill>
      </p:bgPr>
    </p:bg>
    <p:spTree>
      <p:nvGrpSpPr>
        <p:cNvPr id="83" name="Shape 83"/>
        <p:cNvGrpSpPr/>
        <p:nvPr/>
      </p:nvGrpSpPr>
      <p:grpSpPr>
        <a:xfrm>
          <a:off x="0" y="0"/>
          <a:ext cx="0" cy="0"/>
          <a:chOff x="0" y="0"/>
          <a:chExt cx="0" cy="0"/>
        </a:xfrm>
      </p:grpSpPr>
      <p:sp>
        <p:nvSpPr>
          <p:cNvPr id="84" name="Google Shape;84;p17"/>
          <p:cNvSpPr txBox="1"/>
          <p:nvPr>
            <p:ph type="title"/>
          </p:nvPr>
        </p:nvSpPr>
        <p:spPr>
          <a:xfrm>
            <a:off x="311700" y="314625"/>
            <a:ext cx="8520600" cy="572700"/>
          </a:xfrm>
          <a:prstGeom prst="rect">
            <a:avLst/>
          </a:prstGeom>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700"/>
              <a:t>The Common Scenario: Deployment Lead Timers Requiring Months</a:t>
            </a:r>
            <a:endParaRPr sz="2700"/>
          </a:p>
        </p:txBody>
      </p:sp>
      <p:sp>
        <p:nvSpPr>
          <p:cNvPr id="85" name="Google Shape;85;p17"/>
          <p:cNvSpPr txBox="1"/>
          <p:nvPr>
            <p:ph idx="1" type="body"/>
          </p:nvPr>
        </p:nvSpPr>
        <p:spPr>
          <a:xfrm>
            <a:off x="311700" y="1152475"/>
            <a:ext cx="8520600" cy="3738300"/>
          </a:xfrm>
          <a:prstGeom prst="rect">
            <a:avLst/>
          </a:prstGeom>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In large complex organizations deployment lead times can require months to get a project done. </a:t>
            </a:r>
            <a:endParaRPr>
              <a:solidFill>
                <a:srgbClr val="FFFFFF"/>
              </a:solidFill>
              <a:latin typeface="Proxima Nova"/>
              <a:ea typeface="Proxima Nova"/>
              <a:cs typeface="Proxima Nova"/>
              <a:sym typeface="Proxima Nova"/>
            </a:endParaRPr>
          </a:p>
          <a:p>
            <a:pPr indent="0" lvl="0" marL="0" rtl="0" algn="l">
              <a:spcBef>
                <a:spcPts val="1600"/>
              </a:spcBef>
              <a:spcAft>
                <a:spcPts val="0"/>
              </a:spcAft>
              <a:buNone/>
            </a:pPr>
            <a:r>
              <a:rPr lang="en">
                <a:solidFill>
                  <a:srgbClr val="FFFFFF"/>
                </a:solidFill>
                <a:latin typeface="Proxima Nova"/>
                <a:ea typeface="Proxima Nova"/>
                <a:cs typeface="Proxima Nova"/>
                <a:sym typeface="Proxima Nova"/>
              </a:rPr>
              <a:t>This can occur if the organization is relying on “tightly-coupled, monolithic applications, often with scarce integration test environments, long test and production environment lead times, high reliance on manual testing, and multiple required approval processes” (Debois, Kim, Willis, Humble ,2017).</a:t>
            </a:r>
            <a:endParaRPr>
              <a:solidFill>
                <a:srgbClr val="FFFFFF"/>
              </a:solidFill>
              <a:latin typeface="Proxima Nova"/>
              <a:ea typeface="Proxima Nova"/>
              <a:cs typeface="Proxima Nova"/>
              <a:sym typeface="Proxima Nova"/>
            </a:endParaRPr>
          </a:p>
          <a:p>
            <a:pPr indent="0" lvl="0" marL="0" rtl="0" algn="l">
              <a:spcBef>
                <a:spcPts val="1600"/>
              </a:spcBef>
              <a:spcAft>
                <a:spcPts val="0"/>
              </a:spcAft>
              <a:buNone/>
            </a:pPr>
            <a:r>
              <a:rPr lang="en">
                <a:solidFill>
                  <a:srgbClr val="FFFFFF"/>
                </a:solidFill>
                <a:latin typeface="Proxima Nova"/>
                <a:ea typeface="Proxima Nova"/>
                <a:cs typeface="Proxima Nova"/>
                <a:sym typeface="Proxima Nova"/>
              </a:rPr>
              <a:t>Problems can arise in situations like this. This may result in nothing working at the end of the project specifically when the development team changes have been merged together. This will results in code that no longer works corrects or passes any tests. </a:t>
            </a:r>
            <a:endParaRPr>
              <a:solidFill>
                <a:srgbClr val="FFFFFF"/>
              </a:solidFill>
              <a:latin typeface="Proxima Nova"/>
              <a:ea typeface="Proxima Nova"/>
              <a:cs typeface="Proxima Nova"/>
              <a:sym typeface="Proxima Nova"/>
            </a:endParaRPr>
          </a:p>
          <a:p>
            <a:pPr indent="0" lvl="0" marL="0" rtl="0" algn="l">
              <a:spcBef>
                <a:spcPts val="160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1600"/>
              </a:spcBef>
              <a:spcAft>
                <a:spcPts val="1600"/>
              </a:spcAft>
              <a:buNone/>
            </a:pPr>
            <a:r>
              <a:t/>
            </a:r>
            <a:endParaRPr>
              <a:solidFill>
                <a:srgbClr val="FFFFFF"/>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0000"/>
        </a:solidFill>
      </p:bgPr>
    </p:bg>
    <p:spTree>
      <p:nvGrpSpPr>
        <p:cNvPr id="89" name="Shape 89"/>
        <p:cNvGrpSpPr/>
        <p:nvPr/>
      </p:nvGrpSpPr>
      <p:grpSpPr>
        <a:xfrm>
          <a:off x="0" y="0"/>
          <a:ext cx="0" cy="0"/>
          <a:chOff x="0" y="0"/>
          <a:chExt cx="0" cy="0"/>
        </a:xfrm>
      </p:grpSpPr>
      <p:sp>
        <p:nvSpPr>
          <p:cNvPr id="90" name="Google Shape;90;p18"/>
          <p:cNvSpPr txBox="1"/>
          <p:nvPr>
            <p:ph type="title"/>
          </p:nvPr>
        </p:nvSpPr>
        <p:spPr>
          <a:xfrm>
            <a:off x="311700" y="314625"/>
            <a:ext cx="8520600" cy="572700"/>
          </a:xfrm>
          <a:prstGeom prst="rect">
            <a:avLst/>
          </a:prstGeom>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700"/>
              <a:t>The Common Scenario: Deployment Lead Timers Requiring Months</a:t>
            </a:r>
            <a:endParaRPr sz="2700"/>
          </a:p>
        </p:txBody>
      </p:sp>
      <p:sp>
        <p:nvSpPr>
          <p:cNvPr id="91" name="Google Shape;91;p18"/>
          <p:cNvSpPr txBox="1"/>
          <p:nvPr>
            <p:ph idx="1" type="body"/>
          </p:nvPr>
        </p:nvSpPr>
        <p:spPr>
          <a:xfrm>
            <a:off x="311700" y="1152475"/>
            <a:ext cx="8520600" cy="3738300"/>
          </a:xfrm>
          <a:prstGeom prst="rect">
            <a:avLst/>
          </a:prstGeom>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It’s important to understand that trying to fix each problem can require days or even weeks of investigating the problem and trying to find out where the broken code is. (Debois, Kim, Willis, Humble ,2017) </a:t>
            </a:r>
            <a:endParaRPr>
              <a:solidFill>
                <a:srgbClr val="FFFFFF"/>
              </a:solidFill>
              <a:latin typeface="Proxima Nova"/>
              <a:ea typeface="Proxima Nova"/>
              <a:cs typeface="Proxima Nova"/>
              <a:sym typeface="Proxima Nova"/>
            </a:endParaRPr>
          </a:p>
          <a:p>
            <a:pPr indent="0" lvl="0" marL="0" rtl="0" algn="l">
              <a:spcBef>
                <a:spcPts val="1600"/>
              </a:spcBef>
              <a:spcAft>
                <a:spcPts val="0"/>
              </a:spcAft>
              <a:buNone/>
            </a:pPr>
            <a:r>
              <a:rPr lang="en">
                <a:solidFill>
                  <a:srgbClr val="FFFFFF"/>
                </a:solidFill>
                <a:latin typeface="Proxima Nova"/>
                <a:ea typeface="Proxima Nova"/>
                <a:cs typeface="Proxima Nova"/>
                <a:sym typeface="Proxima Nova"/>
              </a:rPr>
              <a:t>You also have to take into consideration how the code can be fixed. </a:t>
            </a:r>
            <a:endParaRPr>
              <a:solidFill>
                <a:srgbClr val="FFFFFF"/>
              </a:solidFill>
              <a:latin typeface="Proxima Nova"/>
              <a:ea typeface="Proxima Nova"/>
              <a:cs typeface="Proxima Nova"/>
              <a:sym typeface="Proxima Nova"/>
            </a:endParaRPr>
          </a:p>
          <a:p>
            <a:pPr indent="0" lvl="0" marL="0" rtl="0" algn="l">
              <a:spcBef>
                <a:spcPts val="1600"/>
              </a:spcBef>
              <a:spcAft>
                <a:spcPts val="0"/>
              </a:spcAft>
              <a:buNone/>
            </a:pPr>
            <a:r>
              <a:rPr lang="en">
                <a:solidFill>
                  <a:srgbClr val="FFFFFF"/>
                </a:solidFill>
                <a:latin typeface="Proxima Nova"/>
                <a:ea typeface="Proxima Nova"/>
                <a:cs typeface="Proxima Nova"/>
                <a:sym typeface="Proxima Nova"/>
              </a:rPr>
              <a:t>This can and will results in a bad customer outcome and many customer complaints. </a:t>
            </a:r>
            <a:endParaRPr>
              <a:solidFill>
                <a:srgbClr val="FFFFFF"/>
              </a:solidFill>
              <a:latin typeface="Proxima Nova"/>
              <a:ea typeface="Proxima Nova"/>
              <a:cs typeface="Proxima Nova"/>
              <a:sym typeface="Proxima Nova"/>
            </a:endParaRPr>
          </a:p>
          <a:p>
            <a:pPr indent="0" lvl="0" marL="0" rtl="0" algn="l">
              <a:spcBef>
                <a:spcPts val="160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160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1600"/>
              </a:spcBef>
              <a:spcAft>
                <a:spcPts val="1600"/>
              </a:spcAft>
              <a:buNone/>
            </a:pPr>
            <a:r>
              <a:t/>
            </a:r>
            <a:endParaRPr>
              <a:solidFill>
                <a:srgbClr val="FFFFFF"/>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0000"/>
        </a:solidFill>
      </p:bgPr>
    </p:bg>
    <p:spTree>
      <p:nvGrpSpPr>
        <p:cNvPr id="95" name="Shape 95"/>
        <p:cNvGrpSpPr/>
        <p:nvPr/>
      </p:nvGrpSpPr>
      <p:grpSpPr>
        <a:xfrm>
          <a:off x="0" y="0"/>
          <a:ext cx="0" cy="0"/>
          <a:chOff x="0" y="0"/>
          <a:chExt cx="0" cy="0"/>
        </a:xfrm>
      </p:grpSpPr>
      <p:sp>
        <p:nvSpPr>
          <p:cNvPr id="96" name="Google Shape;96;p19"/>
          <p:cNvSpPr txBox="1"/>
          <p:nvPr>
            <p:ph type="title"/>
          </p:nvPr>
        </p:nvSpPr>
        <p:spPr>
          <a:xfrm>
            <a:off x="311700" y="314625"/>
            <a:ext cx="8520600" cy="572700"/>
          </a:xfrm>
          <a:prstGeom prst="rect">
            <a:avLst/>
          </a:prstGeom>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700"/>
              <a:t>Our DevOps Ideal: Deployment Lead Times of Minutes </a:t>
            </a:r>
            <a:endParaRPr sz="2700"/>
          </a:p>
        </p:txBody>
      </p:sp>
      <p:sp>
        <p:nvSpPr>
          <p:cNvPr id="97" name="Google Shape;97;p19"/>
          <p:cNvSpPr txBox="1"/>
          <p:nvPr>
            <p:ph idx="1" type="body"/>
          </p:nvPr>
        </p:nvSpPr>
        <p:spPr>
          <a:xfrm>
            <a:off x="311700" y="1152475"/>
            <a:ext cx="8520600" cy="3738300"/>
          </a:xfrm>
          <a:prstGeom prst="rect">
            <a:avLst/>
          </a:prstGeom>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The DevOps deployment lead time compared to the common scenario lead time results in minutes instead of months for a project. </a:t>
            </a:r>
            <a:endParaRPr>
              <a:solidFill>
                <a:srgbClr val="FFFFFF"/>
              </a:solidFill>
              <a:latin typeface="Proxima Nova"/>
              <a:ea typeface="Proxima Nova"/>
              <a:cs typeface="Proxima Nova"/>
              <a:sym typeface="Proxima Nova"/>
            </a:endParaRPr>
          </a:p>
          <a:p>
            <a:pPr indent="0" lvl="0" marL="0" rtl="0" algn="l">
              <a:spcBef>
                <a:spcPts val="1600"/>
              </a:spcBef>
              <a:spcAft>
                <a:spcPts val="0"/>
              </a:spcAft>
              <a:buNone/>
            </a:pPr>
            <a:r>
              <a:rPr lang="en">
                <a:solidFill>
                  <a:srgbClr val="FFFFFF"/>
                </a:solidFill>
                <a:latin typeface="Proxima Nova"/>
                <a:ea typeface="Proxima Nova"/>
                <a:cs typeface="Proxima Nova"/>
                <a:sym typeface="Proxima Nova"/>
              </a:rPr>
              <a:t>It’s different with DevOps because developers receive quick and consistent feedback on the work they are producing. This then enables them to quickly and independently implement, integrate, and confirm their code. They also have the code deployed into the production </a:t>
            </a:r>
            <a:r>
              <a:rPr lang="en">
                <a:solidFill>
                  <a:srgbClr val="FFFFFF"/>
                </a:solidFill>
                <a:latin typeface="Proxima Nova"/>
                <a:ea typeface="Proxima Nova"/>
                <a:cs typeface="Proxima Nova"/>
                <a:sym typeface="Proxima Nova"/>
              </a:rPr>
              <a:t>environment</a:t>
            </a:r>
            <a:r>
              <a:rPr lang="en">
                <a:solidFill>
                  <a:srgbClr val="FFFFFF"/>
                </a:solidFill>
                <a:latin typeface="Proxima Nova"/>
                <a:ea typeface="Proxima Nova"/>
                <a:cs typeface="Proxima Nova"/>
                <a:sym typeface="Proxima Nova"/>
              </a:rPr>
              <a:t> by themselves or others. (Debois, Kim, Willis, Humble ,2017)</a:t>
            </a:r>
            <a:endParaRPr>
              <a:solidFill>
                <a:srgbClr val="FFFFFF"/>
              </a:solidFill>
              <a:latin typeface="Proxima Nova"/>
              <a:ea typeface="Proxima Nova"/>
              <a:cs typeface="Proxima Nova"/>
              <a:sym typeface="Proxima Nova"/>
            </a:endParaRPr>
          </a:p>
          <a:p>
            <a:pPr indent="0" lvl="0" marL="0" rtl="0" algn="l">
              <a:spcBef>
                <a:spcPts val="1600"/>
              </a:spcBef>
              <a:spcAft>
                <a:spcPts val="0"/>
              </a:spcAft>
              <a:buNone/>
            </a:pPr>
            <a:r>
              <a:rPr lang="en">
                <a:solidFill>
                  <a:srgbClr val="FFFFFF"/>
                </a:solidFill>
                <a:latin typeface="Proxima Nova"/>
                <a:ea typeface="Proxima Nova"/>
                <a:cs typeface="Proxima Nova"/>
                <a:sym typeface="Proxima Nova"/>
              </a:rPr>
              <a:t>This can be achieved by continually checking small code changes into our version control repository, performing automated and exploratory testing against it, and deploying it into production so any </a:t>
            </a:r>
            <a:r>
              <a:rPr lang="en">
                <a:solidFill>
                  <a:srgbClr val="FFFFFF"/>
                </a:solidFill>
                <a:latin typeface="Proxima Nova"/>
                <a:ea typeface="Proxima Nova"/>
                <a:cs typeface="Proxima Nova"/>
                <a:sym typeface="Proxima Nova"/>
              </a:rPr>
              <a:t>problems</a:t>
            </a:r>
            <a:r>
              <a:rPr lang="en">
                <a:solidFill>
                  <a:srgbClr val="FFFFFF"/>
                </a:solidFill>
                <a:latin typeface="Proxima Nova"/>
                <a:ea typeface="Proxima Nova"/>
                <a:cs typeface="Proxima Nova"/>
                <a:sym typeface="Proxima Nova"/>
              </a:rPr>
              <a:t> or concerns can be taken care of.</a:t>
            </a:r>
            <a:endParaRPr>
              <a:solidFill>
                <a:srgbClr val="FFFFFF"/>
              </a:solidFill>
              <a:latin typeface="Proxima Nova"/>
              <a:ea typeface="Proxima Nova"/>
              <a:cs typeface="Proxima Nova"/>
              <a:sym typeface="Proxima Nova"/>
            </a:endParaRPr>
          </a:p>
          <a:p>
            <a:pPr indent="0" lvl="0" marL="0" rtl="0" algn="l">
              <a:spcBef>
                <a:spcPts val="160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160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160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160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160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1600"/>
              </a:spcBef>
              <a:spcAft>
                <a:spcPts val="1600"/>
              </a:spcAft>
              <a:buNone/>
            </a:pPr>
            <a:r>
              <a:t/>
            </a:r>
            <a:endParaRPr>
              <a:solidFill>
                <a:srgbClr val="FFFFFF"/>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0000"/>
        </a:solidFill>
      </p:bgPr>
    </p:bg>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230975"/>
            <a:ext cx="8520600" cy="572700"/>
          </a:xfrm>
          <a:prstGeom prst="rect">
            <a:avLst/>
          </a:prstGeom>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700"/>
              <a:t>Our DevOps Ideal: Deployment Lead Times of Minutes </a:t>
            </a:r>
            <a:endParaRPr sz="2700"/>
          </a:p>
        </p:txBody>
      </p:sp>
      <p:sp>
        <p:nvSpPr>
          <p:cNvPr id="103" name="Google Shape;103;p20"/>
          <p:cNvSpPr txBox="1"/>
          <p:nvPr>
            <p:ph idx="1" type="body"/>
          </p:nvPr>
        </p:nvSpPr>
        <p:spPr>
          <a:xfrm>
            <a:off x="311700" y="1013100"/>
            <a:ext cx="8520600" cy="3977100"/>
          </a:xfrm>
          <a:prstGeom prst="rect">
            <a:avLst/>
          </a:prstGeom>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This can also be achieved when the architecture is modular. It also works well when it is encapsulated and small development teams are capable of working with it to make sure the failures are small and contained, without causing any major global problems. (Debois, Kim, Willis, Humble ,2017)</a:t>
            </a:r>
            <a:endParaRPr>
              <a:solidFill>
                <a:srgbClr val="FFFFFF"/>
              </a:solidFill>
              <a:latin typeface="Proxima Nova"/>
              <a:ea typeface="Proxima Nova"/>
              <a:cs typeface="Proxima Nova"/>
              <a:sym typeface="Proxima Nova"/>
            </a:endParaRPr>
          </a:p>
          <a:p>
            <a:pPr indent="0" lvl="0" marL="0" rtl="0" algn="l">
              <a:spcBef>
                <a:spcPts val="1600"/>
              </a:spcBef>
              <a:spcAft>
                <a:spcPts val="0"/>
              </a:spcAft>
              <a:buNone/>
            </a:pPr>
            <a:r>
              <a:rPr lang="en">
                <a:solidFill>
                  <a:srgbClr val="FFFFFF"/>
                </a:solidFill>
                <a:latin typeface="Proxima Nova"/>
                <a:ea typeface="Proxima Nova"/>
                <a:cs typeface="Proxima Nova"/>
                <a:sym typeface="Proxima Nova"/>
              </a:rPr>
              <a:t>Metrics in DevOps are used as a way to measure deployment success as well as making sure what things could be improved or modified. (Riley, 2015)</a:t>
            </a:r>
            <a:endParaRPr>
              <a:solidFill>
                <a:srgbClr val="FFFFFF"/>
              </a:solidFill>
              <a:latin typeface="Proxima Nova"/>
              <a:ea typeface="Proxima Nova"/>
              <a:cs typeface="Proxima Nova"/>
              <a:sym typeface="Proxima Nova"/>
            </a:endParaRPr>
          </a:p>
          <a:p>
            <a:pPr indent="0" lvl="0" marL="0" rtl="0" algn="l">
              <a:spcBef>
                <a:spcPts val="1600"/>
              </a:spcBef>
              <a:spcAft>
                <a:spcPts val="0"/>
              </a:spcAft>
              <a:buNone/>
            </a:pPr>
            <a:r>
              <a:rPr lang="en">
                <a:solidFill>
                  <a:srgbClr val="FFFFFF"/>
                </a:solidFill>
                <a:latin typeface="Proxima Nova"/>
                <a:ea typeface="Proxima Nova"/>
                <a:cs typeface="Proxima Nova"/>
                <a:sym typeface="Proxima Nova"/>
              </a:rPr>
              <a:t>DevOps metrics fall into three categories: </a:t>
            </a:r>
            <a:endParaRPr>
              <a:solidFill>
                <a:srgbClr val="FFFFFF"/>
              </a:solidFill>
              <a:latin typeface="Proxima Nova"/>
              <a:ea typeface="Proxima Nova"/>
              <a:cs typeface="Proxima Nova"/>
              <a:sym typeface="Proxima Nova"/>
            </a:endParaRPr>
          </a:p>
          <a:p>
            <a:pPr indent="-330200" lvl="0" marL="457200" rtl="0" algn="l">
              <a:spcBef>
                <a:spcPts val="1600"/>
              </a:spcBef>
              <a:spcAft>
                <a:spcPts val="0"/>
              </a:spcAft>
              <a:buClr>
                <a:srgbClr val="FFFFFF"/>
              </a:buClr>
              <a:buSzPts val="1600"/>
              <a:buFont typeface="Proxima Nova"/>
              <a:buChar char="●"/>
            </a:pPr>
            <a:r>
              <a:rPr lang="en" sz="1600">
                <a:solidFill>
                  <a:srgbClr val="FFFFFF"/>
                </a:solidFill>
                <a:latin typeface="Proxima Nova"/>
                <a:ea typeface="Proxima Nova"/>
                <a:cs typeface="Proxima Nova"/>
                <a:sym typeface="Proxima Nova"/>
              </a:rPr>
              <a:t>People</a:t>
            </a:r>
            <a:endParaRPr sz="1600">
              <a:solidFill>
                <a:srgbClr val="FFFFFF"/>
              </a:solidFill>
              <a:latin typeface="Proxima Nova"/>
              <a:ea typeface="Proxima Nova"/>
              <a:cs typeface="Proxima Nova"/>
              <a:sym typeface="Proxima Nova"/>
            </a:endParaRPr>
          </a:p>
          <a:p>
            <a:pPr indent="-330200" lvl="0" marL="457200" rtl="0" algn="l">
              <a:spcBef>
                <a:spcPts val="0"/>
              </a:spcBef>
              <a:spcAft>
                <a:spcPts val="0"/>
              </a:spcAft>
              <a:buClr>
                <a:srgbClr val="FFFFFF"/>
              </a:buClr>
              <a:buSzPts val="1600"/>
              <a:buFont typeface="Proxima Nova"/>
              <a:buChar char="●"/>
            </a:pPr>
            <a:r>
              <a:rPr lang="en" sz="1600">
                <a:solidFill>
                  <a:srgbClr val="FFFFFF"/>
                </a:solidFill>
                <a:latin typeface="Proxima Nova"/>
                <a:ea typeface="Proxima Nova"/>
                <a:cs typeface="Proxima Nova"/>
                <a:sym typeface="Proxima Nova"/>
              </a:rPr>
              <a:t>Process</a:t>
            </a:r>
            <a:endParaRPr sz="1600">
              <a:solidFill>
                <a:srgbClr val="FFFFFF"/>
              </a:solidFill>
              <a:latin typeface="Proxima Nova"/>
              <a:ea typeface="Proxima Nova"/>
              <a:cs typeface="Proxima Nova"/>
              <a:sym typeface="Proxima Nova"/>
            </a:endParaRPr>
          </a:p>
          <a:p>
            <a:pPr indent="-330200" lvl="0" marL="457200" rtl="0" algn="l">
              <a:spcBef>
                <a:spcPts val="0"/>
              </a:spcBef>
              <a:spcAft>
                <a:spcPts val="0"/>
              </a:spcAft>
              <a:buClr>
                <a:srgbClr val="FFFFFF"/>
              </a:buClr>
              <a:buSzPts val="1600"/>
              <a:buFont typeface="Proxima Nova"/>
              <a:buChar char="●"/>
            </a:pPr>
            <a:r>
              <a:rPr lang="en" sz="1600">
                <a:solidFill>
                  <a:srgbClr val="FFFFFF"/>
                </a:solidFill>
                <a:latin typeface="Proxima Nova"/>
                <a:ea typeface="Proxima Nova"/>
                <a:cs typeface="Proxima Nova"/>
                <a:sym typeface="Proxima Nova"/>
              </a:rPr>
              <a:t>Technology</a:t>
            </a:r>
            <a:endParaRPr sz="1600">
              <a:solidFill>
                <a:srgbClr val="FFFFFF"/>
              </a:solidFill>
              <a:latin typeface="Proxima Nova"/>
              <a:ea typeface="Proxima Nova"/>
              <a:cs typeface="Proxima Nova"/>
              <a:sym typeface="Proxima Nova"/>
            </a:endParaRPr>
          </a:p>
          <a:p>
            <a:pPr indent="0" lvl="0" marL="0" rtl="0" algn="l">
              <a:spcBef>
                <a:spcPts val="160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160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160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160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1600"/>
              </a:spcBef>
              <a:spcAft>
                <a:spcPts val="1600"/>
              </a:spcAft>
              <a:buNone/>
            </a:pPr>
            <a:r>
              <a:t/>
            </a:r>
            <a:endParaRPr>
              <a:solidFill>
                <a:srgbClr val="FFFFFF"/>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0000"/>
        </a:solidFill>
      </p:bgPr>
    </p:bg>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230975"/>
            <a:ext cx="8520600" cy="572700"/>
          </a:xfrm>
          <a:prstGeom prst="rect">
            <a:avLst/>
          </a:prstGeom>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700"/>
              <a:t>Our DevOps Ideal: Deployment Lead Times of Minutes &amp; Metrics </a:t>
            </a:r>
            <a:endParaRPr sz="2700"/>
          </a:p>
        </p:txBody>
      </p:sp>
      <p:sp>
        <p:nvSpPr>
          <p:cNvPr id="109" name="Google Shape;109;p21"/>
          <p:cNvSpPr txBox="1"/>
          <p:nvPr>
            <p:ph idx="1" type="body"/>
          </p:nvPr>
        </p:nvSpPr>
        <p:spPr>
          <a:xfrm>
            <a:off x="311700" y="1013100"/>
            <a:ext cx="8520600" cy="3977100"/>
          </a:xfrm>
          <a:prstGeom prst="rect">
            <a:avLst/>
          </a:prstGeom>
          <a:ln cap="flat" cmpd="sng" w="19050">
            <a:solidFill>
              <a:srgbClr val="FFFFFF"/>
            </a:solidFill>
            <a:prstDash val="solid"/>
            <a:round/>
            <a:headEnd len="sm" w="sm" type="none"/>
            <a:tailEnd len="sm" w="sm" type="none"/>
          </a:ln>
        </p:spPr>
        <p:txBody>
          <a:bodyPr anchorCtr="0" anchor="t" bIns="91425" lIns="114300" spcFirstLastPara="1" rIns="91425" wrap="square" tIns="91425">
            <a:noAutofit/>
          </a:bodyPr>
          <a:lstStyle/>
          <a:p>
            <a:pPr indent="0" lvl="0" marL="457200" rtl="0" algn="l">
              <a:spcBef>
                <a:spcPts val="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1600"/>
              </a:spcBef>
              <a:spcAft>
                <a:spcPts val="0"/>
              </a:spcAft>
              <a:buNone/>
            </a:pPr>
            <a:r>
              <a:rPr lang="en">
                <a:solidFill>
                  <a:srgbClr val="FFFFFF"/>
                </a:solidFill>
                <a:latin typeface="Proxima Nova"/>
                <a:ea typeface="Proxima Nova"/>
                <a:cs typeface="Proxima Nova"/>
                <a:sym typeface="Proxima Nova"/>
              </a:rPr>
              <a:t>The people metric of DevOps can measure such things as turnover, capability, and response time. It’s best to always start with people. They are considered the hardest element of any element, and their influence is sometimes hard to spot. (Riley, 2015)</a:t>
            </a:r>
            <a:endParaRPr>
              <a:solidFill>
                <a:srgbClr val="FFFFFF"/>
              </a:solidFill>
              <a:latin typeface="Proxima Nova"/>
              <a:ea typeface="Proxima Nova"/>
              <a:cs typeface="Proxima Nova"/>
              <a:sym typeface="Proxima Nova"/>
            </a:endParaRPr>
          </a:p>
          <a:p>
            <a:pPr indent="0" lvl="0" marL="0" rtl="0" algn="l">
              <a:spcBef>
                <a:spcPts val="1600"/>
              </a:spcBef>
              <a:spcAft>
                <a:spcPts val="0"/>
              </a:spcAft>
              <a:buNone/>
            </a:pPr>
            <a:r>
              <a:rPr lang="en">
                <a:solidFill>
                  <a:srgbClr val="FFFFFF"/>
                </a:solidFill>
                <a:latin typeface="Proxima Nova"/>
                <a:ea typeface="Proxima Nova"/>
                <a:cs typeface="Proxima Nova"/>
                <a:sym typeface="Proxima Nova"/>
              </a:rPr>
              <a:t>The process metric is always ongoing and involves continuous delivery, response, and repair. Process metrics can be a measure of speed,, appropriateness, effectiveness, and efficiency. (Riley, 2015)</a:t>
            </a:r>
            <a:endParaRPr>
              <a:solidFill>
                <a:srgbClr val="FFFFFF"/>
              </a:solidFill>
              <a:latin typeface="Proxima Nova"/>
              <a:ea typeface="Proxima Nova"/>
              <a:cs typeface="Proxima Nova"/>
              <a:sym typeface="Proxima Nova"/>
            </a:endParaRPr>
          </a:p>
          <a:p>
            <a:pPr indent="0" lvl="0" marL="0" rtl="0" algn="l">
              <a:spcBef>
                <a:spcPts val="1600"/>
              </a:spcBef>
              <a:spcAft>
                <a:spcPts val="0"/>
              </a:spcAft>
              <a:buNone/>
            </a:pPr>
            <a:r>
              <a:rPr lang="en">
                <a:solidFill>
                  <a:srgbClr val="FFFFFF"/>
                </a:solidFill>
                <a:latin typeface="Proxima Nova"/>
                <a:ea typeface="Proxima Nova"/>
                <a:cs typeface="Proxima Nova"/>
                <a:sym typeface="Proxima Nova"/>
              </a:rPr>
              <a:t>The technology metric will measure things like uptime and failure rate.</a:t>
            </a:r>
            <a:endParaRPr>
              <a:solidFill>
                <a:srgbClr val="FFFFFF"/>
              </a:solidFill>
              <a:latin typeface="Proxima Nova"/>
              <a:ea typeface="Proxima Nova"/>
              <a:cs typeface="Proxima Nova"/>
              <a:sym typeface="Proxima Nova"/>
            </a:endParaRPr>
          </a:p>
          <a:p>
            <a:pPr indent="0" lvl="0" marL="0" rtl="0" algn="l">
              <a:spcBef>
                <a:spcPts val="160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160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160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160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1600"/>
              </a:spcBef>
              <a:spcAft>
                <a:spcPts val="1600"/>
              </a:spcAft>
              <a:buNone/>
            </a:pPr>
            <a:r>
              <a:t/>
            </a:r>
            <a:endParaRPr>
              <a:solidFill>
                <a:srgbClr val="FFFFFF"/>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