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erriweather"/>
      <p:regular r:id="rId24"/>
      <p:bold r:id="rId25"/>
      <p:italic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erriweather-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Comfortaa-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0d49987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0d49987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d0d49987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0d49987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d0d49987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d0d49987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d0d49987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0d49987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d421216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d421216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421216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421216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0d49987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d0d49987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0d49987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0d49987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d0d49987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d0d49987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8C785"/>
                </a:solidFill>
                <a:latin typeface="Comfortaa"/>
                <a:ea typeface="Comfortaa"/>
                <a:cs typeface="Comfortaa"/>
                <a:sym typeface="Comfortaa"/>
              </a:rPr>
              <a:t>Industry Best Practices for Pager Rotation Duties</a:t>
            </a:r>
            <a:endParaRPr>
              <a:solidFill>
                <a:srgbClr val="48C785"/>
              </a:solidFill>
              <a:latin typeface="Comfortaa"/>
              <a:ea typeface="Comfortaa"/>
              <a:cs typeface="Comfortaa"/>
              <a:sym typeface="Comfortaa"/>
            </a:endParaRPr>
          </a:p>
        </p:txBody>
      </p:sp>
      <p:sp>
        <p:nvSpPr>
          <p:cNvPr id="65" name="Google Shape;65;p13"/>
          <p:cNvSpPr txBox="1"/>
          <p:nvPr>
            <p:ph idx="1" type="subTitle"/>
          </p:nvPr>
        </p:nvSpPr>
        <p:spPr>
          <a:xfrm>
            <a:off x="311700" y="19347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 Presentation by Karie Funk</a:t>
            </a:r>
            <a:endParaRPr sz="18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22"/>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References:</a:t>
            </a:r>
            <a:endParaRPr>
              <a:solidFill>
                <a:srgbClr val="000000"/>
              </a:solidFill>
              <a:latin typeface="Comfortaa"/>
              <a:ea typeface="Comfortaa"/>
              <a:cs typeface="Comfortaa"/>
              <a:sym typeface="Comfortaa"/>
            </a:endParaRPr>
          </a:p>
        </p:txBody>
      </p:sp>
      <p:sp>
        <p:nvSpPr>
          <p:cNvPr id="119" name="Google Shape;119;p22"/>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Kim, G., Debois, P., Willis, J., Humble, J., &amp; Allspaw, J. (2017). The DevOps handbook: how to create world-class agility, reliability, and security in technology organizations. Portland, OR: IT Revolution Press, LLC.</a:t>
            </a:r>
            <a:endParaRPr sz="1800"/>
          </a:p>
          <a:p>
            <a:pPr indent="0" lvl="0" marL="0" rtl="0" algn="l">
              <a:spcBef>
                <a:spcPts val="1600"/>
              </a:spcBef>
              <a:spcAft>
                <a:spcPts val="1600"/>
              </a:spcAft>
              <a:buNone/>
            </a:pPr>
            <a:r>
              <a:rPr lang="en" sz="1800"/>
              <a:t>Long, Beth Adele. (2018, Oct 24). On-Call and Incident Response: Lessons for Success, the New Relic Way. Retrieved from: https://blog.newrelic.com/engineering/on-call-and-incident-response-new-relic-best-practices/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14"/>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What is Pager Rotation in DevOps?</a:t>
            </a:r>
            <a:endParaRPr>
              <a:solidFill>
                <a:srgbClr val="000000"/>
              </a:solidFill>
              <a:latin typeface="Comfortaa"/>
              <a:ea typeface="Comfortaa"/>
              <a:cs typeface="Comfortaa"/>
              <a:sym typeface="Comfortaa"/>
            </a:endParaRPr>
          </a:p>
        </p:txBody>
      </p:sp>
      <p:sp>
        <p:nvSpPr>
          <p:cNvPr id="71" name="Google Shape;71;p14"/>
          <p:cNvSpPr txBox="1"/>
          <p:nvPr>
            <p:ph idx="4294967295" type="subTitle"/>
          </p:nvPr>
        </p:nvSpPr>
        <p:spPr>
          <a:xfrm>
            <a:off x="311700" y="949925"/>
            <a:ext cx="8520600" cy="4111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I like to think of pager rotation in DevOps as a way of being on call for the code. After production deployments, unexpected problems can occur and they need to be fixed </a:t>
            </a:r>
            <a:r>
              <a:rPr lang="en" sz="1700">
                <a:solidFill>
                  <a:srgbClr val="000000"/>
                </a:solidFill>
                <a:latin typeface="Arial"/>
                <a:ea typeface="Arial"/>
                <a:cs typeface="Arial"/>
                <a:sym typeface="Arial"/>
              </a:rPr>
              <a:t>immediately</a:t>
            </a:r>
            <a:r>
              <a:rPr lang="en" sz="1700">
                <a:solidFill>
                  <a:srgbClr val="000000"/>
                </a:solidFill>
                <a:latin typeface="Arial"/>
                <a:ea typeface="Arial"/>
                <a:cs typeface="Arial"/>
                <a:sym typeface="Arial"/>
              </a:rPr>
              <a:t> or the problem can </a:t>
            </a:r>
            <a:r>
              <a:rPr lang="en" sz="1700">
                <a:solidFill>
                  <a:srgbClr val="000000"/>
                </a:solidFill>
                <a:latin typeface="Arial"/>
                <a:ea typeface="Arial"/>
                <a:cs typeface="Arial"/>
                <a:sym typeface="Arial"/>
              </a:rPr>
              <a:t>escalate and cause more grief for the developers who have to figure out where to fix the problem down the road. There is however a solution to this madness, and it is called pager rotation.</a:t>
            </a:r>
            <a:endParaRPr sz="1700">
              <a:solidFill>
                <a:srgbClr val="000000"/>
              </a:solidFill>
              <a:latin typeface="Arial"/>
              <a:ea typeface="Arial"/>
              <a:cs typeface="Arial"/>
              <a:sym typeface="Arial"/>
            </a:endParaRPr>
          </a:p>
          <a:p>
            <a:pPr indent="0" lvl="0" marL="0" rtl="0" algn="l">
              <a:spcBef>
                <a:spcPts val="1600"/>
              </a:spcBef>
              <a:spcAft>
                <a:spcPts val="0"/>
              </a:spcAft>
              <a:buNone/>
            </a:pPr>
            <a:r>
              <a:rPr lang="en" sz="1700">
                <a:solidFill>
                  <a:srgbClr val="000000"/>
                </a:solidFill>
                <a:latin typeface="Arial"/>
                <a:ea typeface="Arial"/>
                <a:cs typeface="Arial"/>
                <a:sym typeface="Arial"/>
              </a:rPr>
              <a:t>Typically companies will assign certain developers, development managers, and architects a pager to take home and it will go off when a problem occurs, so they can fix it immediately. </a:t>
            </a:r>
            <a:endParaRPr sz="17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700">
                <a:solidFill>
                  <a:srgbClr val="000000"/>
                </a:solidFill>
                <a:latin typeface="Arial"/>
                <a:ea typeface="Arial"/>
                <a:cs typeface="Arial"/>
                <a:sym typeface="Arial"/>
              </a:rPr>
              <a:t>“By doing this, Operations doesn’t struggle, isolated and alone with code-related production issues; instead, everyone is helping find the proper balance between fixing production defects and developing new functionality, regardless of where we reside in the value stream” (Kim, G., Debois, P., Willis, J., Humble, J., &amp; Allspaw, J., 2017). </a:t>
            </a:r>
            <a:endParaRPr sz="1700">
              <a:solidFill>
                <a:srgbClr val="000000"/>
              </a:solidFill>
              <a:latin typeface="Arial"/>
              <a:ea typeface="Arial"/>
              <a:cs typeface="Arial"/>
              <a:sym typeface="Arial"/>
            </a:endParaRPr>
          </a:p>
          <a:p>
            <a:pPr indent="0" lvl="0" marL="0" rtl="0" algn="l">
              <a:spcBef>
                <a:spcPts val="1600"/>
              </a:spcBef>
              <a:spcAft>
                <a:spcPts val="1600"/>
              </a:spcAft>
              <a:buNone/>
            </a:pPr>
            <a:r>
              <a:t/>
            </a:r>
            <a:endParaRPr sz="17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Comfortaa"/>
                <a:ea typeface="Comfortaa"/>
                <a:cs typeface="Comfortaa"/>
                <a:sym typeface="Comfortaa"/>
              </a:rPr>
              <a:t>Best Practices for Pager Rotation at New Relic</a:t>
            </a:r>
            <a:endParaRPr sz="2600">
              <a:solidFill>
                <a:srgbClr val="000000"/>
              </a:solidFill>
              <a:latin typeface="Comfortaa"/>
              <a:ea typeface="Comfortaa"/>
              <a:cs typeface="Comfortaa"/>
              <a:sym typeface="Comfortaa"/>
            </a:endParaRPr>
          </a:p>
        </p:txBody>
      </p:sp>
      <p:sp>
        <p:nvSpPr>
          <p:cNvPr id="77" name="Google Shape;77;p15"/>
          <p:cNvSpPr txBox="1"/>
          <p:nvPr>
            <p:ph idx="4294967295" type="subTitle"/>
          </p:nvPr>
        </p:nvSpPr>
        <p:spPr>
          <a:xfrm>
            <a:off x="311700" y="949925"/>
            <a:ext cx="8520600" cy="3781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highlight>
                  <a:srgbClr val="FFFFFF"/>
                </a:highlight>
                <a:latin typeface="Arial"/>
                <a:ea typeface="Arial"/>
                <a:cs typeface="Arial"/>
                <a:sym typeface="Arial"/>
              </a:rPr>
              <a:t>“Far too many companies continue to use on-call rotations and incident response processes that leave team members feeling stressed out, anxious, and generally miserable. Notably, plenty of good engineers are turning down jobs specifically for that reason” (Long, 2018).</a:t>
            </a:r>
            <a:endParaRPr sz="18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rPr lang="en" sz="1800">
                <a:solidFill>
                  <a:srgbClr val="333333"/>
                </a:solidFill>
                <a:highlight>
                  <a:srgbClr val="FFFFFF"/>
                </a:highlight>
                <a:latin typeface="Arial"/>
                <a:ea typeface="Arial"/>
                <a:cs typeface="Arial"/>
                <a:sym typeface="Arial"/>
              </a:rPr>
              <a:t>New Relic relies on DevOps practice which has allowed them to create on-call and incident response processes that support rapid growth and maximize the reliability of our systems—while also protecting developers from drama and stress. “We hope that by sharing our experiences and best practices for building and managing our on-call rotation and incident response systems, we can help other firms solve similar challenges—and make life easier for their own developers and other practitioners” (Long, 2018).</a:t>
            </a:r>
            <a:endParaRPr sz="180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6"/>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Comfortaa"/>
                <a:ea typeface="Comfortaa"/>
                <a:cs typeface="Comfortaa"/>
                <a:sym typeface="Comfortaa"/>
              </a:rPr>
              <a:t>Best Practices for Pager Rotation at New Relic</a:t>
            </a:r>
            <a:endParaRPr sz="2700">
              <a:solidFill>
                <a:srgbClr val="000000"/>
              </a:solidFill>
              <a:latin typeface="Comfortaa"/>
              <a:ea typeface="Comfortaa"/>
              <a:cs typeface="Comfortaa"/>
              <a:sym typeface="Comfortaa"/>
            </a:endParaRPr>
          </a:p>
        </p:txBody>
      </p:sp>
      <p:sp>
        <p:nvSpPr>
          <p:cNvPr id="83" name="Google Shape;83;p16"/>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000000"/>
                </a:solidFill>
              </a:rPr>
              <a:t>New Relic has a system for their pager rotation. NR has a one-week on-call rotation, with one engineer as the primary responder and another as the secondary. So, if a team has six engineers, then each engineer will be the primary person on call every six weeks. (Long, 2018)</a:t>
            </a:r>
            <a:endParaRPr sz="1700">
              <a:solidFill>
                <a:srgbClr val="000000"/>
              </a:solidFill>
            </a:endParaRPr>
          </a:p>
          <a:p>
            <a:pPr indent="0" lvl="0" marL="0" rtl="0" algn="l">
              <a:lnSpc>
                <a:spcPct val="150000"/>
              </a:lnSpc>
              <a:spcBef>
                <a:spcPts val="1600"/>
              </a:spcBef>
              <a:spcAft>
                <a:spcPts val="0"/>
              </a:spcAft>
              <a:buNone/>
            </a:pPr>
            <a:r>
              <a:rPr lang="en" sz="1700">
                <a:solidFill>
                  <a:srgbClr val="000000"/>
                </a:solidFill>
              </a:rPr>
              <a:t>“A successful on-call process, however, really depends on the composition of the team, the services they manage, and the team’s collective knowledge of the services. This is where team autonomy comes into play—at New Relic, each team creates its own on-call system, which reflects its needs and capabilities” (Long, 2018).</a:t>
            </a:r>
            <a:endParaRPr sz="1700">
              <a:solidFill>
                <a:srgbClr val="000000"/>
              </a:solidFill>
            </a:endParaRPr>
          </a:p>
          <a:p>
            <a:pPr indent="0" lvl="0" marL="0" rtl="0" algn="l">
              <a:lnSpc>
                <a:spcPct val="100000"/>
              </a:lnSpc>
              <a:spcBef>
                <a:spcPts val="1600"/>
              </a:spcBef>
              <a:spcAft>
                <a:spcPts val="1600"/>
              </a:spcAft>
              <a:buNone/>
            </a:pPr>
            <a:r>
              <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Comfortaa"/>
                <a:ea typeface="Comfortaa"/>
                <a:cs typeface="Comfortaa"/>
                <a:sym typeface="Comfortaa"/>
              </a:rPr>
              <a:t>Best Practices for Pager Rotation at New Relic</a:t>
            </a:r>
            <a:endParaRPr sz="2700">
              <a:solidFill>
                <a:srgbClr val="000000"/>
              </a:solidFill>
              <a:latin typeface="Comfortaa"/>
              <a:ea typeface="Comfortaa"/>
              <a:cs typeface="Comfortaa"/>
              <a:sym typeface="Comfortaa"/>
            </a:endParaRPr>
          </a:p>
        </p:txBody>
      </p:sp>
      <p:sp>
        <p:nvSpPr>
          <p:cNvPr id="89" name="Google Shape;89;p17"/>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rPr>
              <a:t>Develop a system to assess incident severity. New Relic has an internal incident-severity scale which makes an excellent starting point for an organization to build its own incident response process; it is based on rankings from 1-5, with clearly documented criteria for each level: (Long, 2018)</a:t>
            </a:r>
            <a:endParaRPr sz="1800">
              <a:solidFill>
                <a:srgbClr val="000000"/>
              </a:solidFill>
            </a:endParaRPr>
          </a:p>
          <a:p>
            <a:pPr indent="-317500" lvl="0" marL="457200" rtl="0" algn="l">
              <a:lnSpc>
                <a:spcPct val="150000"/>
              </a:lnSpc>
              <a:spcBef>
                <a:spcPts val="1600"/>
              </a:spcBef>
              <a:spcAft>
                <a:spcPts val="0"/>
              </a:spcAft>
              <a:buClr>
                <a:srgbClr val="000000"/>
              </a:buClr>
              <a:buSzPts val="1400"/>
              <a:buChar char="●"/>
            </a:pPr>
            <a:r>
              <a:rPr lang="en" sz="1400">
                <a:solidFill>
                  <a:srgbClr val="000000"/>
                </a:solidFill>
              </a:rPr>
              <a:t>A Level 5 incident should never have customer impact, and it may be declared simply to raise awareness of something such as a risky service deployment.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Level 4 incidents involve minor bugs or minor data lags that affect but don’t hinder customers.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Level 3 incidents involve major data lags or unavailable features.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Level 1 and 2 incidents are reserved for cases involving brief, full product outages or those that pose a direct threat to the business. At New Relic, the “Kafkapocalypse” from several years ago was an example of this type of incident.</a:t>
            </a:r>
            <a:endParaRPr sz="1400">
              <a:solidFill>
                <a:srgbClr val="000000"/>
              </a:solidFill>
            </a:endParaRPr>
          </a:p>
          <a:p>
            <a:pPr indent="0" lvl="0" marL="0" rtl="0" algn="l">
              <a:lnSpc>
                <a:spcPct val="150000"/>
              </a:lnSpc>
              <a:spcBef>
                <a:spcPts val="1600"/>
              </a:spcBef>
              <a:spcAft>
                <a:spcPts val="0"/>
              </a:spcAft>
              <a:buNone/>
            </a:pPr>
            <a:r>
              <a:t/>
            </a:r>
            <a:endParaRPr sz="1100">
              <a:solidFill>
                <a:srgbClr val="000000"/>
              </a:solidFill>
            </a:endParaRPr>
          </a:p>
          <a:p>
            <a:pPr indent="0" lvl="0" marL="0" rtl="0" algn="l">
              <a:lnSpc>
                <a:spcPct val="100000"/>
              </a:lnSpc>
              <a:spcBef>
                <a:spcPts val="1600"/>
              </a:spcBef>
              <a:spcAft>
                <a:spcPts val="1600"/>
              </a:spcAft>
              <a:buNone/>
            </a:pPr>
            <a:r>
              <a:t/>
            </a:r>
            <a:endParaRPr sz="1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8"/>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Comfortaa"/>
                <a:ea typeface="Comfortaa"/>
                <a:cs typeface="Comfortaa"/>
                <a:sym typeface="Comfortaa"/>
              </a:rPr>
              <a:t>Best Practices for Pager Rotation at New Relic</a:t>
            </a:r>
            <a:endParaRPr sz="2700">
              <a:solidFill>
                <a:srgbClr val="000000"/>
              </a:solidFill>
              <a:latin typeface="Comfortaa"/>
              <a:ea typeface="Comfortaa"/>
              <a:cs typeface="Comfortaa"/>
              <a:sym typeface="Comfortaa"/>
            </a:endParaRPr>
          </a:p>
        </p:txBody>
      </p:sp>
      <p:sp>
        <p:nvSpPr>
          <p:cNvPr id="95" name="Google Shape;95;p18"/>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000000"/>
                </a:solidFill>
              </a:rPr>
              <a:t>Other best practices that New Relic follows include: (Long, 2018)</a:t>
            </a:r>
            <a:endParaRPr sz="1800">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sz="1800">
                <a:solidFill>
                  <a:srgbClr val="000000"/>
                </a:solidFill>
              </a:rPr>
              <a:t>Define and assign response team roles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Hope for the best, but plan for the worst</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Use incidents to learn, improve, and grow</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Implement a Don’t Repeat Incidents (DRI) policy</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Questions to guide incident response planning</a:t>
            </a:r>
            <a:endParaRPr sz="1800">
              <a:solidFill>
                <a:srgbClr val="000000"/>
              </a:solidFill>
            </a:endParaRPr>
          </a:p>
          <a:p>
            <a:pPr indent="0" lvl="0" marL="0" rtl="0" algn="l">
              <a:lnSpc>
                <a:spcPct val="150000"/>
              </a:lnSpc>
              <a:spcBef>
                <a:spcPts val="1600"/>
              </a:spcBef>
              <a:spcAft>
                <a:spcPts val="0"/>
              </a:spcAft>
              <a:buNone/>
            </a:pPr>
            <a:r>
              <a:t/>
            </a:r>
            <a:endParaRPr sz="1100">
              <a:solidFill>
                <a:srgbClr val="000000"/>
              </a:solidFill>
            </a:endParaRPr>
          </a:p>
          <a:p>
            <a:pPr indent="0" lvl="0" marL="0" rtl="0" algn="l">
              <a:lnSpc>
                <a:spcPct val="100000"/>
              </a:lnSpc>
              <a:spcBef>
                <a:spcPts val="1600"/>
              </a:spcBef>
              <a:spcAft>
                <a:spcPts val="1600"/>
              </a:spcAft>
              <a:buNone/>
            </a:pPr>
            <a:r>
              <a:t/>
            </a:r>
            <a:endParaRPr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Comfortaa"/>
                <a:ea typeface="Comfortaa"/>
                <a:cs typeface="Comfortaa"/>
                <a:sym typeface="Comfortaa"/>
              </a:rPr>
              <a:t>Examples of Pager Rotation at New Relic</a:t>
            </a:r>
            <a:endParaRPr sz="27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solidFill>
                <a:srgbClr val="000000"/>
              </a:solidFill>
              <a:latin typeface="Comfortaa"/>
              <a:ea typeface="Comfortaa"/>
              <a:cs typeface="Comfortaa"/>
              <a:sym typeface="Comfortaa"/>
            </a:endParaRPr>
          </a:p>
        </p:txBody>
      </p:sp>
      <p:sp>
        <p:nvSpPr>
          <p:cNvPr id="101" name="Google Shape;101;p19"/>
          <p:cNvSpPr txBox="1"/>
          <p:nvPr>
            <p:ph idx="4294967295" type="subTitle"/>
          </p:nvPr>
        </p:nvSpPr>
        <p:spPr>
          <a:xfrm>
            <a:off x="311700" y="949925"/>
            <a:ext cx="8520600" cy="4005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rPr>
              <a:t>New Relic metrics pipeline has a structured rotation which means that there is always a “primary” and a “non-primary” on-call contact. They use a script that runs in Jenkins. “The team randomly rotates the on-call order of the non-primaries. When an incident occurs, if the primary contact is unavailable or doesn’t respond to a page, the non-primaries are paged, one at time, in a random order, until someone responds” (Long, 2018).</a:t>
            </a:r>
            <a:endParaRPr sz="1700">
              <a:solidFill>
                <a:srgbClr val="000000"/>
              </a:solidFill>
            </a:endParaRPr>
          </a:p>
          <a:p>
            <a:pPr indent="0" lvl="0" marL="0" rtl="0" algn="l">
              <a:lnSpc>
                <a:spcPct val="100000"/>
              </a:lnSpc>
              <a:spcBef>
                <a:spcPts val="1600"/>
              </a:spcBef>
              <a:spcAft>
                <a:spcPts val="0"/>
              </a:spcAft>
              <a:buNone/>
            </a:pPr>
            <a:r>
              <a:rPr lang="en" sz="1700">
                <a:solidFill>
                  <a:srgbClr val="000000"/>
                </a:solidFill>
              </a:rPr>
              <a:t>The other example </a:t>
            </a:r>
            <a:r>
              <a:rPr lang="en" sz="1700">
                <a:solidFill>
                  <a:srgbClr val="000000"/>
                </a:solidFill>
              </a:rPr>
              <a:t>involves</a:t>
            </a:r>
            <a:r>
              <a:rPr lang="en" sz="1700">
                <a:solidFill>
                  <a:srgbClr val="000000"/>
                </a:solidFill>
              </a:rPr>
              <a:t> the New Relic Browser team using a configurable custom application that rotates a new team member into the “primary” role once every minute. If a team member gets paged and doesn’t respond right away, the system rotates to the next person, and so on, until someone acknowledges the alert. This approach actually takes pressure off team members: If a problem does occur and they’re not available or don’t feel prepared to address the problem, another team member is just a two-minute rotation away. (Long, 2018)</a:t>
            </a:r>
            <a:endParaRPr sz="1700">
              <a:solidFill>
                <a:srgbClr val="000000"/>
              </a:solidFill>
            </a:endParaRPr>
          </a:p>
          <a:p>
            <a:pPr indent="0" lvl="0" marL="0" rtl="0" algn="l">
              <a:lnSpc>
                <a:spcPct val="100000"/>
              </a:lnSpc>
              <a:spcBef>
                <a:spcPts val="1600"/>
              </a:spcBef>
              <a:spcAft>
                <a:spcPts val="1600"/>
              </a:spcAft>
              <a:buNone/>
            </a:pPr>
            <a:r>
              <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Comfortaa"/>
                <a:ea typeface="Comfortaa"/>
                <a:cs typeface="Comfortaa"/>
                <a:sym typeface="Comfortaa"/>
              </a:rPr>
              <a:t>New Relic Track and Measure on-call Performance</a:t>
            </a:r>
            <a:endParaRPr sz="2500">
              <a:solidFill>
                <a:srgbClr val="000000"/>
              </a:solidFill>
              <a:latin typeface="Comfortaa"/>
              <a:ea typeface="Comfortaa"/>
              <a:cs typeface="Comfortaa"/>
              <a:sym typeface="Comfortaa"/>
            </a:endParaRPr>
          </a:p>
        </p:txBody>
      </p:sp>
      <p:sp>
        <p:nvSpPr>
          <p:cNvPr id="107" name="Google Shape;107;p20"/>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000000"/>
                </a:solidFill>
              </a:rPr>
              <a:t>New Relic tracks several on-call metrics at the individual engineer, team, and group levels: (Long, 2018)</a:t>
            </a:r>
            <a:endParaRPr sz="1800">
              <a:solidFill>
                <a:srgbClr val="000000"/>
              </a:solidFill>
            </a:endParaRPr>
          </a:p>
          <a:p>
            <a:pPr indent="-342900" lvl="0" marL="457200" rtl="0" algn="l">
              <a:lnSpc>
                <a:spcPct val="150000"/>
              </a:lnSpc>
              <a:spcBef>
                <a:spcPts val="1600"/>
              </a:spcBef>
              <a:spcAft>
                <a:spcPts val="0"/>
              </a:spcAft>
              <a:buClr>
                <a:srgbClr val="000000"/>
              </a:buClr>
              <a:buSzPts val="1800"/>
              <a:buChar char="●"/>
            </a:pPr>
            <a:r>
              <a:rPr lang="en" sz="1800">
                <a:solidFill>
                  <a:srgbClr val="000000"/>
                </a:solidFill>
              </a:rPr>
              <a:t>The total number of pages per engineer</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 number of hours in which an engineer was paged</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The number of off-hours pages (those that occur outside of normal business hours) received</a:t>
            </a:r>
            <a:endParaRPr sz="1800">
              <a:solidFill>
                <a:srgbClr val="000000"/>
              </a:solidFill>
            </a:endParaRPr>
          </a:p>
          <a:p>
            <a:pPr indent="0" lvl="0" marL="0" rtl="0" algn="l">
              <a:lnSpc>
                <a:spcPct val="150000"/>
              </a:lnSpc>
              <a:spcBef>
                <a:spcPts val="1600"/>
              </a:spcBef>
              <a:spcAft>
                <a:spcPts val="0"/>
              </a:spcAft>
              <a:buNone/>
            </a:pPr>
            <a:r>
              <a:rPr lang="en" sz="1800">
                <a:solidFill>
                  <a:srgbClr val="000000"/>
                </a:solidFill>
              </a:rPr>
              <a:t>“These metrics, and how you respond to them, are critical to maintaining a structure and organization that allows teams to thrive in their on-call practices” (Long, 2018).</a:t>
            </a:r>
            <a:endParaRPr sz="1800">
              <a:solidFill>
                <a:srgbClr val="000000"/>
              </a:solidFill>
            </a:endParaRPr>
          </a:p>
          <a:p>
            <a:pPr indent="0" lvl="0" marL="0" rtl="0" algn="l">
              <a:lnSpc>
                <a:spcPct val="115000"/>
              </a:lnSpc>
              <a:spcBef>
                <a:spcPts val="1600"/>
              </a:spcBef>
              <a:spcAft>
                <a:spcPts val="1600"/>
              </a:spcAft>
              <a:buNone/>
            </a:pPr>
            <a:r>
              <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ph idx="4294967295" type="ctrTitle"/>
          </p:nvPr>
        </p:nvSpPr>
        <p:spPr>
          <a:xfrm>
            <a:off x="311700" y="153050"/>
            <a:ext cx="8520600" cy="585900"/>
          </a:xfrm>
          <a:prstGeom prst="rect">
            <a:avLst/>
          </a:prstGeom>
          <a:ln cap="flat" cmpd="sng" w="19050">
            <a:solidFill>
              <a:srgbClr val="000000"/>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Comfortaa"/>
                <a:ea typeface="Comfortaa"/>
                <a:cs typeface="Comfortaa"/>
                <a:sym typeface="Comfortaa"/>
              </a:rPr>
              <a:t>Choosing an on-call model with Pager Rotation</a:t>
            </a:r>
            <a:endParaRPr sz="2500">
              <a:solidFill>
                <a:srgbClr val="000000"/>
              </a:solidFill>
              <a:latin typeface="Comfortaa"/>
              <a:ea typeface="Comfortaa"/>
              <a:cs typeface="Comfortaa"/>
              <a:sym typeface="Comfortaa"/>
            </a:endParaRPr>
          </a:p>
        </p:txBody>
      </p:sp>
      <p:sp>
        <p:nvSpPr>
          <p:cNvPr id="113" name="Google Shape;113;p21"/>
          <p:cNvSpPr txBox="1"/>
          <p:nvPr>
            <p:ph idx="4294967295" type="subTitle"/>
          </p:nvPr>
        </p:nvSpPr>
        <p:spPr>
          <a:xfrm>
            <a:off x="311700" y="949925"/>
            <a:ext cx="8520600" cy="410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000">
                <a:solidFill>
                  <a:srgbClr val="000000"/>
                </a:solidFill>
              </a:rPr>
              <a:t>Things to consider with an on-call model include: (Long, 2018)</a:t>
            </a:r>
            <a:endParaRPr sz="2000">
              <a:solidFill>
                <a:srgbClr val="000000"/>
              </a:solidFill>
            </a:endParaRPr>
          </a:p>
          <a:p>
            <a:pPr indent="-355600" lvl="0" marL="457200" rtl="0" algn="l">
              <a:lnSpc>
                <a:spcPct val="100000"/>
              </a:lnSpc>
              <a:spcBef>
                <a:spcPts val="1600"/>
              </a:spcBef>
              <a:spcAft>
                <a:spcPts val="0"/>
              </a:spcAft>
              <a:buClr>
                <a:srgbClr val="000000"/>
              </a:buClr>
              <a:buSzPts val="2000"/>
              <a:buChar char="●"/>
            </a:pPr>
            <a:r>
              <a:rPr lang="en" sz="2000">
                <a:solidFill>
                  <a:srgbClr val="000000"/>
                </a:solidFill>
              </a:rPr>
              <a:t>How will the model select team members for each on-call rotation?</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How long will a rotation last?</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What happens when an on-call engineer fails to answer a page?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What options are available if an engineer doesn’t feel up to the task of handling an on-call page?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How many engineers will be on call at any given time?</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How will multiple on-call engineers divide their duties?</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How will the team handle unscheduled rotations and other unforeseen event?</a:t>
            </a:r>
            <a:endParaRPr sz="2000">
              <a:solidFill>
                <a:srgbClr val="000000"/>
              </a:solidFill>
            </a:endParaRPr>
          </a:p>
          <a:p>
            <a:pPr indent="0" lvl="0" marL="457200" rtl="0" algn="l">
              <a:lnSpc>
                <a:spcPct val="150000"/>
              </a:lnSpc>
              <a:spcBef>
                <a:spcPts val="1600"/>
              </a:spcBef>
              <a:spcAft>
                <a:spcPts val="0"/>
              </a:spcAft>
              <a:buNone/>
            </a:pPr>
            <a:r>
              <a:t/>
            </a:r>
            <a:endParaRPr sz="1600">
              <a:solidFill>
                <a:srgbClr val="000000"/>
              </a:solidFill>
            </a:endParaRPr>
          </a:p>
          <a:p>
            <a:pPr indent="0" lvl="0" marL="457200" rtl="0" algn="l">
              <a:lnSpc>
                <a:spcPct val="150000"/>
              </a:lnSpc>
              <a:spcBef>
                <a:spcPts val="1600"/>
              </a:spcBef>
              <a:spcAft>
                <a:spcPts val="0"/>
              </a:spcAft>
              <a:buNone/>
            </a:pPr>
            <a:r>
              <a:t/>
            </a:r>
            <a:endParaRPr sz="1500">
              <a:solidFill>
                <a:srgbClr val="000000"/>
              </a:solidFill>
            </a:endParaRPr>
          </a:p>
          <a:p>
            <a:pPr indent="0" lvl="0" marL="0" rtl="0" algn="l">
              <a:lnSpc>
                <a:spcPct val="115000"/>
              </a:lnSpc>
              <a:spcBef>
                <a:spcPts val="1600"/>
              </a:spcBef>
              <a:spcAft>
                <a:spcPts val="1600"/>
              </a:spcAft>
              <a:buNone/>
            </a:pPr>
            <a:r>
              <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