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notesMaster" Target="notesMasters/notesMaster1.xml"/><Relationship Id="rId19" Type="http://schemas.openxmlformats.org/officeDocument/2006/relationships/font" Target="fonts/Raleway-boldItalic.fntdata"/><Relationship Id="rId6" Type="http://schemas.openxmlformats.org/officeDocument/2006/relationships/slide" Target="slides/slide1.xml"/><Relationship Id="rId18"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742cac194e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742cac194e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742cac194e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42cac194e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742cac194e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42cac194e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742cac194e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42cac194e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742cac194e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42cac194e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742cac194e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42cac194e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742cac194e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42cac194e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742cac194e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42cac194e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742cac194e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42cac194e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a:t>
            </a:r>
            <a:r>
              <a:rPr lang="en"/>
              <a:t>mplementation of JSON APIs </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 presentation by Karie Funk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25" name="Shape 125"/>
        <p:cNvGrpSpPr/>
        <p:nvPr/>
      </p:nvGrpSpPr>
      <p:grpSpPr>
        <a:xfrm>
          <a:off x="0" y="0"/>
          <a:ext cx="0" cy="0"/>
          <a:chOff x="0" y="0"/>
          <a:chExt cx="0" cy="0"/>
        </a:xfrm>
      </p:grpSpPr>
      <p:sp>
        <p:nvSpPr>
          <p:cNvPr id="126" name="Google Shape;126;p22"/>
          <p:cNvSpPr txBox="1"/>
          <p:nvPr>
            <p:ph type="title"/>
          </p:nvPr>
        </p:nvSpPr>
        <p:spPr>
          <a:xfrm>
            <a:off x="2400250" y="3006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References:</a:t>
            </a:r>
            <a:endParaRPr>
              <a:solidFill>
                <a:schemeClr val="lt1"/>
              </a:solidFill>
            </a:endParaRPr>
          </a:p>
        </p:txBody>
      </p:sp>
      <p:sp>
        <p:nvSpPr>
          <p:cNvPr id="127" name="Google Shape;127;p22"/>
          <p:cNvSpPr txBox="1"/>
          <p:nvPr>
            <p:ph idx="1" type="body"/>
          </p:nvPr>
        </p:nvSpPr>
        <p:spPr>
          <a:xfrm>
            <a:off x="2400250" y="819600"/>
            <a:ext cx="6321600" cy="350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rPr>
              <a:t>BJÖRN BRALA, (2018, Dec 2). Introduction to the JSON API. Retrieved from: https://laravel-news.com/json-api-introduction</a:t>
            </a:r>
            <a:endParaRPr sz="1200">
              <a:solidFill>
                <a:schemeClr val="lt1"/>
              </a:solidFill>
            </a:endParaRPr>
          </a:p>
          <a:p>
            <a:pPr indent="0" lvl="0" marL="0" rtl="0" algn="l">
              <a:spcBef>
                <a:spcPts val="1600"/>
              </a:spcBef>
              <a:spcAft>
                <a:spcPts val="0"/>
              </a:spcAft>
              <a:buNone/>
            </a:pPr>
            <a:r>
              <a:rPr lang="en" sz="1200">
                <a:solidFill>
                  <a:schemeClr val="lt1"/>
                </a:solidFill>
              </a:rPr>
              <a:t>Wodehouse, Carey. (2017, April 19.). SOAP vs. REST: A Look at Two Different API Styles. Retrieved from: https://www.upwork.com/hiring/development/soap-vs-rest-comparing-two-apis/</a:t>
            </a:r>
            <a:endParaRPr sz="1200">
              <a:solidFill>
                <a:schemeClr val="lt1"/>
              </a:solidFill>
            </a:endParaRPr>
          </a:p>
          <a:p>
            <a:pPr indent="0" lvl="0" marL="0" rtl="0" algn="l">
              <a:spcBef>
                <a:spcPts val="1600"/>
              </a:spcBef>
              <a:spcAft>
                <a:spcPts val="0"/>
              </a:spcAft>
              <a:buNone/>
            </a:pPr>
            <a:r>
              <a:rPr lang="en" sz="1200">
                <a:solidFill>
                  <a:schemeClr val="lt1"/>
                </a:solidFill>
              </a:rPr>
              <a:t>Body.json(). (n.d.). Retrieved from https://developer.mozilla.org/en-US/docs/Web/API/Body/json</a:t>
            </a:r>
            <a:endParaRPr sz="1200">
              <a:solidFill>
                <a:schemeClr val="lt1"/>
              </a:solidFill>
            </a:endParaRPr>
          </a:p>
          <a:p>
            <a:pPr indent="0" lvl="0" marL="0" rtl="0" algn="l">
              <a:spcBef>
                <a:spcPts val="1600"/>
              </a:spcBef>
              <a:spcAft>
                <a:spcPts val="0"/>
              </a:spcAft>
              <a:buNone/>
            </a:pPr>
            <a:r>
              <a:rPr lang="en" sz="1200">
                <a:solidFill>
                  <a:schemeClr val="lt1"/>
                </a:solidFill>
              </a:rPr>
              <a:t>Describing request body | swagger. (n.d.). Retrieved from https://swagger.io/docs/specification/2-0/describing-request-body/</a:t>
            </a:r>
            <a:endParaRPr sz="1200">
              <a:solidFill>
                <a:schemeClr val="lt1"/>
              </a:solidFill>
            </a:endParaRPr>
          </a:p>
          <a:p>
            <a:pPr indent="0" lvl="0" marL="0" rtl="0" algn="l">
              <a:spcBef>
                <a:spcPts val="1600"/>
              </a:spcBef>
              <a:spcAft>
                <a:spcPts val="0"/>
              </a:spcAft>
              <a:buNone/>
            </a:pPr>
            <a:r>
              <a:rPr lang="en" sz="1200">
                <a:solidFill>
                  <a:schemeClr val="lt1"/>
                </a:solidFill>
              </a:rPr>
              <a:t>Understanding rest headers and parameters | soapui. (n.d.). Retrieved from https://www.soapui.org/learn/api/understanding-rest-headers-and-parameters.html</a:t>
            </a:r>
            <a:endParaRPr sz="1200">
              <a:solidFill>
                <a:schemeClr val="lt1"/>
              </a:solidFill>
            </a:endParaRPr>
          </a:p>
          <a:p>
            <a:pPr indent="0" lvl="0" marL="0" rtl="0" algn="l">
              <a:spcBef>
                <a:spcPts val="1600"/>
              </a:spcBef>
              <a:spcAft>
                <a:spcPts val="1600"/>
              </a:spcAft>
              <a:buNone/>
            </a:pPr>
            <a:r>
              <a:rPr lang="en" sz="1200">
                <a:solidFill>
                  <a:schemeClr val="lt1"/>
                </a:solidFill>
              </a:rPr>
              <a:t> Doerrfeld, Bill. (2017, Nov 16.). The Benefits of Using JSON API. Retrieved from: https://nordicapis.com/the-benefits-of-using-json-api/</a:t>
            </a:r>
            <a:endParaRPr sz="12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JSON APIs?</a:t>
            </a:r>
            <a:endParaRPr/>
          </a:p>
        </p:txBody>
      </p:sp>
      <p:sp>
        <p:nvSpPr>
          <p:cNvPr id="79" name="Google Shape;79;p14"/>
          <p:cNvSpPr txBox="1"/>
          <p:nvPr>
            <p:ph idx="1" type="body"/>
          </p:nvPr>
        </p:nvSpPr>
        <p:spPr>
          <a:xfrm>
            <a:off x="2400262" y="1273401"/>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JSON stands for JavaScript Object Notation.</a:t>
            </a:r>
            <a:endParaRPr/>
          </a:p>
          <a:p>
            <a:pPr indent="0" lvl="0" marL="0" rtl="0" algn="l">
              <a:spcBef>
                <a:spcPts val="1600"/>
              </a:spcBef>
              <a:spcAft>
                <a:spcPts val="0"/>
              </a:spcAft>
              <a:buNone/>
            </a:pPr>
            <a:r>
              <a:rPr lang="en"/>
              <a:t>API stands for Application Programming Interface.</a:t>
            </a:r>
            <a:endParaRPr/>
          </a:p>
          <a:p>
            <a:pPr indent="0" lvl="0" marL="0" rtl="0" algn="l">
              <a:spcBef>
                <a:spcPts val="1600"/>
              </a:spcBef>
              <a:spcAft>
                <a:spcPts val="0"/>
              </a:spcAft>
              <a:buNone/>
            </a:pPr>
            <a:r>
              <a:rPr lang="en"/>
              <a:t>JSON API is a format that works with HTTP. It works by defining how clients should request or edit data from a server, and how the server should respond to said requests.</a:t>
            </a:r>
            <a:endParaRPr/>
          </a:p>
          <a:p>
            <a:pPr indent="0" lvl="0" marL="0" rtl="0" algn="l">
              <a:spcBef>
                <a:spcPts val="1600"/>
              </a:spcBef>
              <a:spcAft>
                <a:spcPts val="1600"/>
              </a:spcAft>
              <a:buNone/>
            </a:pPr>
            <a:r>
              <a:rPr lang="en"/>
              <a:t>A main goal of JSON API’s is to optimize HTTP requests; both in terms of the number of requests and the size of data packages exchanged between clients and servers.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History of JSON API’s</a:t>
            </a:r>
            <a:endParaRPr/>
          </a:p>
        </p:txBody>
      </p:sp>
      <p:sp>
        <p:nvSpPr>
          <p:cNvPr id="85" name="Google Shape;85;p15"/>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t>
            </a:r>
            <a:r>
              <a:rPr lang="en"/>
              <a:t>JSON API was originally drafted in May 2013 by Yehuda Katz and reached stable in May 2015, and it is about making your API calls efficient. You can fetch data as you need, adding or removing attributes or relations as your requirements change. This minimizes the amount of data and round trips needed when making API calls.” - BJÖRN BRALA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JSON APIs</a:t>
            </a:r>
            <a:r>
              <a:rPr lang="en"/>
              <a:t> vs SOAP APIs</a:t>
            </a:r>
            <a:endParaRPr/>
          </a:p>
        </p:txBody>
      </p:sp>
      <p:sp>
        <p:nvSpPr>
          <p:cNvPr id="91" name="Google Shape;91;p16"/>
          <p:cNvSpPr txBox="1"/>
          <p:nvPr>
            <p:ph idx="1" type="body"/>
          </p:nvPr>
        </p:nvSpPr>
        <p:spPr>
          <a:xfrm>
            <a:off x="2400262" y="1211351"/>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REST has an architectural style that uses JSON as a format, while SOAP has a protocol style.</a:t>
            </a:r>
            <a:endParaRPr/>
          </a:p>
          <a:p>
            <a:pPr indent="0" lvl="0" marL="0" rtl="0" algn="l">
              <a:spcBef>
                <a:spcPts val="1600"/>
              </a:spcBef>
              <a:spcAft>
                <a:spcPts val="0"/>
              </a:spcAft>
              <a:buNone/>
            </a:pPr>
            <a:r>
              <a:rPr lang="en"/>
              <a:t>SOAP API  uses only XML data format, while REST API  uses plain text, HTML, XML, and JSON.</a:t>
            </a:r>
            <a:endParaRPr/>
          </a:p>
          <a:p>
            <a:pPr indent="0" lvl="0" marL="0" rtl="0" algn="l">
              <a:spcBef>
                <a:spcPts val="1600"/>
              </a:spcBef>
              <a:spcAft>
                <a:spcPts val="0"/>
              </a:spcAft>
              <a:buNone/>
            </a:pPr>
            <a:r>
              <a:rPr lang="en"/>
              <a:t>SOAP API requires more bandwidth while REST API does not.</a:t>
            </a:r>
            <a:endParaRPr/>
          </a:p>
          <a:p>
            <a:pPr indent="0" lvl="0" marL="0" rtl="0" algn="l">
              <a:spcBef>
                <a:spcPts val="1600"/>
              </a:spcBef>
              <a:spcAft>
                <a:spcPts val="0"/>
              </a:spcAft>
              <a:buNone/>
            </a:pPr>
            <a:r>
              <a:rPr lang="en"/>
              <a:t>REST API can be cached where SOAP API can not be cached.</a:t>
            </a:r>
            <a:endParaRPr/>
          </a:p>
          <a:p>
            <a:pPr indent="0" lvl="0" marL="0" rtl="0" algn="l">
              <a:spcBef>
                <a:spcPts val="1600"/>
              </a:spcBef>
              <a:spcAft>
                <a:spcPts val="1600"/>
              </a:spcAft>
              <a:buNone/>
            </a:pPr>
            <a:r>
              <a:rPr lang="en"/>
              <a:t>REST API’s supports SSL and HTTPS security while SOAP supports WS-Security and SSL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JSON Request Header</a:t>
            </a:r>
            <a:endParaRPr/>
          </a:p>
        </p:txBody>
      </p:sp>
      <p:sp>
        <p:nvSpPr>
          <p:cNvPr id="97" name="Google Shape;97;p17"/>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REST headers are important because they contain a ton of information that can help you track down issues when you encounter them. </a:t>
            </a:r>
            <a:endParaRPr/>
          </a:p>
          <a:p>
            <a:pPr indent="0" lvl="0" marL="0" rtl="0" algn="l">
              <a:spcBef>
                <a:spcPts val="1600"/>
              </a:spcBef>
              <a:spcAft>
                <a:spcPts val="0"/>
              </a:spcAft>
              <a:buNone/>
            </a:pPr>
            <a:r>
              <a:rPr lang="en"/>
              <a:t>HTTP Headers are tremendously helpful to the API request and response because they represent the meta-data associated with the API request and response. </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JSON Request Header Cont.</a:t>
            </a:r>
            <a:endParaRPr/>
          </a:p>
          <a:p>
            <a:pPr indent="0" lvl="0" marL="0" rtl="0" algn="l">
              <a:spcBef>
                <a:spcPts val="0"/>
              </a:spcBef>
              <a:spcAft>
                <a:spcPts val="0"/>
              </a:spcAft>
              <a:buNone/>
            </a:pPr>
            <a:r>
              <a:t/>
            </a:r>
            <a:endParaRPr/>
          </a:p>
        </p:txBody>
      </p:sp>
      <p:sp>
        <p:nvSpPr>
          <p:cNvPr id="103" name="Google Shape;103;p18"/>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Headers carry information for:</a:t>
            </a:r>
            <a:endParaRPr/>
          </a:p>
          <a:p>
            <a:pPr indent="-342900" lvl="0" marL="457200" rtl="0" algn="l">
              <a:spcBef>
                <a:spcPts val="1600"/>
              </a:spcBef>
              <a:spcAft>
                <a:spcPts val="0"/>
              </a:spcAft>
              <a:buSzPts val="1800"/>
              <a:buChar char="●"/>
            </a:pPr>
            <a:r>
              <a:rPr lang="en"/>
              <a:t>Request and Response Body</a:t>
            </a:r>
            <a:endParaRPr/>
          </a:p>
          <a:p>
            <a:pPr indent="-342900" lvl="0" marL="457200" rtl="0" algn="l">
              <a:spcBef>
                <a:spcPts val="0"/>
              </a:spcBef>
              <a:spcAft>
                <a:spcPts val="0"/>
              </a:spcAft>
              <a:buSzPts val="1800"/>
              <a:buChar char="●"/>
            </a:pPr>
            <a:r>
              <a:rPr lang="en"/>
              <a:t>Request Authorization</a:t>
            </a:r>
            <a:endParaRPr/>
          </a:p>
          <a:p>
            <a:pPr indent="-342900" lvl="0" marL="457200" rtl="0" algn="l">
              <a:spcBef>
                <a:spcPts val="0"/>
              </a:spcBef>
              <a:spcAft>
                <a:spcPts val="0"/>
              </a:spcAft>
              <a:buSzPts val="1800"/>
              <a:buChar char="●"/>
            </a:pPr>
            <a:r>
              <a:rPr lang="en"/>
              <a:t>Response Caching </a:t>
            </a:r>
            <a:endParaRPr/>
          </a:p>
          <a:p>
            <a:pPr indent="-342900" lvl="0" marL="457200" rtl="0" algn="l">
              <a:spcBef>
                <a:spcPts val="0"/>
              </a:spcBef>
              <a:spcAft>
                <a:spcPts val="0"/>
              </a:spcAft>
              <a:buSzPts val="1800"/>
              <a:buChar char="●"/>
            </a:pPr>
            <a:r>
              <a:rPr lang="en"/>
              <a:t>Response Cookies</a:t>
            </a:r>
            <a:endParaRPr/>
          </a:p>
          <a:p>
            <a:pPr indent="-342900" lvl="0" marL="457200" rtl="0" algn="l">
              <a:spcBef>
                <a:spcPts val="0"/>
              </a:spcBef>
              <a:spcAft>
                <a:spcPts val="0"/>
              </a:spcAft>
              <a:buSzPts val="1800"/>
              <a:buChar char="●"/>
            </a:pPr>
            <a:r>
              <a:rPr lang="en"/>
              <a:t>Carry info for HTTP connection types and  proxies</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JSON Request Header Cont.</a:t>
            </a:r>
            <a:endParaRPr/>
          </a:p>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None/>
            </a:pPr>
            <a:r>
              <a:t/>
            </a:r>
            <a:endParaRPr/>
          </a:p>
        </p:txBody>
      </p:sp>
      <p:sp>
        <p:nvSpPr>
          <p:cNvPr id="109" name="Google Shape;109;p19"/>
          <p:cNvSpPr txBox="1"/>
          <p:nvPr>
            <p:ph idx="1" type="body"/>
          </p:nvPr>
        </p:nvSpPr>
        <p:spPr>
          <a:xfrm>
            <a:off x="2400262" y="1211351"/>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Rules to follow when you are setting the request headers: you will have to set the assertion against the response headers because you have to ensure that the right headers are being returned. </a:t>
            </a:r>
            <a:endParaRPr/>
          </a:p>
          <a:p>
            <a:pPr indent="0" lvl="0" marL="0" rtl="0" algn="l">
              <a:spcBef>
                <a:spcPts val="1600"/>
              </a:spcBef>
              <a:spcAft>
                <a:spcPts val="0"/>
              </a:spcAft>
              <a:buNone/>
            </a:pPr>
            <a:r>
              <a:rPr lang="en"/>
              <a:t>Examples of headers include:</a:t>
            </a:r>
            <a:endParaRPr/>
          </a:p>
          <a:p>
            <a:pPr indent="-342900" lvl="0" marL="457200" rtl="0" algn="l">
              <a:lnSpc>
                <a:spcPct val="100000"/>
              </a:lnSpc>
              <a:spcBef>
                <a:spcPts val="1600"/>
              </a:spcBef>
              <a:spcAft>
                <a:spcPts val="0"/>
              </a:spcAft>
              <a:buSzPts val="1800"/>
              <a:buChar char="●"/>
            </a:pPr>
            <a:r>
              <a:rPr lang="en"/>
              <a:t>Authorization</a:t>
            </a:r>
            <a:endParaRPr/>
          </a:p>
          <a:p>
            <a:pPr indent="-342900" lvl="0" marL="457200" rtl="0" algn="l">
              <a:lnSpc>
                <a:spcPct val="100000"/>
              </a:lnSpc>
              <a:spcBef>
                <a:spcPts val="0"/>
              </a:spcBef>
              <a:spcAft>
                <a:spcPts val="0"/>
              </a:spcAft>
              <a:buSzPts val="1800"/>
              <a:buChar char="●"/>
            </a:pPr>
            <a:r>
              <a:rPr lang="en"/>
              <a:t>WWW-Authenticate</a:t>
            </a:r>
            <a:endParaRPr/>
          </a:p>
          <a:p>
            <a:pPr indent="-342900" lvl="0" marL="457200" rtl="0" algn="l">
              <a:lnSpc>
                <a:spcPct val="100000"/>
              </a:lnSpc>
              <a:spcBef>
                <a:spcPts val="0"/>
              </a:spcBef>
              <a:spcAft>
                <a:spcPts val="0"/>
              </a:spcAft>
              <a:buSzPts val="1800"/>
              <a:buChar char="●"/>
            </a:pPr>
            <a:r>
              <a:rPr lang="en"/>
              <a:t>Accept-Charset</a:t>
            </a:r>
            <a:endParaRPr/>
          </a:p>
          <a:p>
            <a:pPr indent="-342900" lvl="0" marL="457200" rtl="0" algn="l">
              <a:lnSpc>
                <a:spcPct val="100000"/>
              </a:lnSpc>
              <a:spcBef>
                <a:spcPts val="0"/>
              </a:spcBef>
              <a:spcAft>
                <a:spcPts val="0"/>
              </a:spcAft>
              <a:buSzPts val="1800"/>
              <a:buChar char="●"/>
            </a:pPr>
            <a:r>
              <a:rPr lang="en"/>
              <a:t>Content-Type</a:t>
            </a:r>
            <a:endParaRPr/>
          </a:p>
          <a:p>
            <a:pPr indent="-342900" lvl="0" marL="457200" rtl="0" algn="l">
              <a:lnSpc>
                <a:spcPct val="100000"/>
              </a:lnSpc>
              <a:spcBef>
                <a:spcPts val="0"/>
              </a:spcBef>
              <a:spcAft>
                <a:spcPts val="0"/>
              </a:spcAft>
              <a:buSzPts val="1800"/>
              <a:buChar char="●"/>
            </a:pPr>
            <a:r>
              <a:rPr lang="en"/>
              <a:t>Cache-Control</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JSON Request Body</a:t>
            </a:r>
            <a:endParaRPr/>
          </a:p>
        </p:txBody>
      </p:sp>
      <p:sp>
        <p:nvSpPr>
          <p:cNvPr id="115" name="Google Shape;115;p20"/>
          <p:cNvSpPr txBox="1"/>
          <p:nvPr>
            <p:ph idx="1" type="body"/>
          </p:nvPr>
        </p:nvSpPr>
        <p:spPr>
          <a:xfrm>
            <a:off x="2400262" y="1211351"/>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r>
              <a:rPr lang="en"/>
              <a:t>he request body is also known as the body parameter.</a:t>
            </a:r>
            <a:endParaRPr/>
          </a:p>
          <a:p>
            <a:pPr indent="0" lvl="0" marL="0" rtl="0" algn="l">
              <a:spcBef>
                <a:spcPts val="1600"/>
              </a:spcBef>
              <a:spcAft>
                <a:spcPts val="0"/>
              </a:spcAft>
              <a:buNone/>
            </a:pPr>
            <a:r>
              <a:rPr lang="en"/>
              <a:t>The are certain operations that make up the body parameter. These include:</a:t>
            </a:r>
            <a:endParaRPr/>
          </a:p>
          <a:p>
            <a:pPr indent="-317500" lvl="0" marL="457200" rtl="0" algn="l">
              <a:lnSpc>
                <a:spcPct val="100000"/>
              </a:lnSpc>
              <a:spcBef>
                <a:spcPts val="1600"/>
              </a:spcBef>
              <a:spcAft>
                <a:spcPts val="0"/>
              </a:spcAft>
              <a:buSzPts val="1400"/>
              <a:buChar char="●"/>
            </a:pPr>
            <a:r>
              <a:rPr lang="en" sz="1400"/>
              <a:t>Schema that describes the body data type and structure. The data type is usually an object, but can also be a primitive (such as a string or number) or an array.</a:t>
            </a:r>
            <a:endParaRPr sz="1400"/>
          </a:p>
          <a:p>
            <a:pPr indent="-317500" lvl="0" marL="457200" rtl="0" algn="l">
              <a:lnSpc>
                <a:spcPct val="100000"/>
              </a:lnSpc>
              <a:spcBef>
                <a:spcPts val="0"/>
              </a:spcBef>
              <a:spcAft>
                <a:spcPts val="0"/>
              </a:spcAft>
              <a:buSzPts val="1400"/>
              <a:buChar char="●"/>
            </a:pPr>
            <a:r>
              <a:rPr lang="en" sz="1400"/>
              <a:t>Optional description.</a:t>
            </a:r>
            <a:endParaRPr sz="1400"/>
          </a:p>
          <a:p>
            <a:pPr indent="-317500" lvl="0" marL="457200" rtl="0" algn="l">
              <a:lnSpc>
                <a:spcPct val="100000"/>
              </a:lnSpc>
              <a:spcBef>
                <a:spcPts val="0"/>
              </a:spcBef>
              <a:spcAft>
                <a:spcPts val="0"/>
              </a:spcAft>
              <a:buSzPts val="1400"/>
              <a:buChar char="●"/>
            </a:pPr>
            <a:r>
              <a:rPr lang="en" sz="1400"/>
              <a:t>The payload name. It is required but ignored (it is used for documentation purposes only).</a:t>
            </a:r>
            <a:endParaRPr sz="1400"/>
          </a:p>
          <a:p>
            <a:pPr indent="-317500" lvl="0" marL="457200" rtl="0" algn="l">
              <a:lnSpc>
                <a:spcPct val="100000"/>
              </a:lnSpc>
              <a:spcBef>
                <a:spcPts val="0"/>
              </a:spcBef>
              <a:spcAft>
                <a:spcPts val="0"/>
              </a:spcAft>
              <a:buSzPts val="1400"/>
              <a:buChar char="●"/>
            </a:pPr>
            <a:r>
              <a:rPr lang="en" sz="1400"/>
              <a:t>in: body</a:t>
            </a:r>
            <a:endParaRPr sz="1400"/>
          </a:p>
          <a:p>
            <a:pPr indent="0" lvl="0" marL="457200" rtl="0" algn="l">
              <a:lnSpc>
                <a:spcPct val="100000"/>
              </a:lnSpc>
              <a:spcBef>
                <a:spcPts val="1600"/>
              </a:spcBef>
              <a:spcAft>
                <a:spcPts val="1600"/>
              </a:spcAft>
              <a:buNone/>
            </a:pPr>
            <a:r>
              <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JSON Response Body</a:t>
            </a:r>
            <a:endParaRPr/>
          </a:p>
        </p:txBody>
      </p:sp>
      <p:sp>
        <p:nvSpPr>
          <p:cNvPr id="121" name="Google Shape;121;p21"/>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Body.json()</a:t>
            </a:r>
            <a:endParaRPr/>
          </a:p>
          <a:p>
            <a:pPr indent="0" lvl="0" marL="0" rtl="0" algn="l">
              <a:spcBef>
                <a:spcPts val="1600"/>
              </a:spcBef>
              <a:spcAft>
                <a:spcPts val="1600"/>
              </a:spcAft>
              <a:buNone/>
            </a:pPr>
            <a:r>
              <a:rPr lang="en"/>
              <a:t>“</a:t>
            </a:r>
            <a:r>
              <a:rPr lang="en"/>
              <a:t>The json() method of the Body mixin takes a Response stream and reads it to completion. It returns a promise that resolves with the result of parsing the body text as JSON.”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