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936e7ce1c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936e7ce1c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936e7ce1c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936e7ce1c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936e7ce1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936e7ce1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a6c55252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6c55252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936e7ce1c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36e7ce1c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936e7ce1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36e7ce1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936e7ce1c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936e7ce1c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936e7ce1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36e7ce1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936e7ce1c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936e7ce1c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936e7ce1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936e7ce1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ervice-architecture.com/articles/web-services/service-oriented_architecture_soa_definition.html" TargetMode="External"/><Relationship Id="rId4" Type="http://schemas.openxmlformats.org/officeDocument/2006/relationships/hyperlink" Target="https://www.mulesoft.com/resources/esb/what-esb" TargetMode="External"/><Relationship Id="rId5" Type="http://schemas.openxmlformats.org/officeDocument/2006/relationships/hyperlink" Target="https://techspirited.com/advantages-disadvantages-of-service-oriented-architecture-so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Service-Oriented Architectures and Enterprise Services Buses</a:t>
            </a:r>
            <a:endParaRPr sz="4000"/>
          </a:p>
        </p:txBody>
      </p:sp>
      <p:sp>
        <p:nvSpPr>
          <p:cNvPr id="60" name="Google Shape;60;p13"/>
          <p:cNvSpPr txBox="1"/>
          <p:nvPr>
            <p:ph idx="1" type="subTitle"/>
          </p:nvPr>
        </p:nvSpPr>
        <p:spPr>
          <a:xfrm>
            <a:off x="510450" y="3182340"/>
            <a:ext cx="8123100" cy="14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a:t>
            </a:r>
            <a:r>
              <a:rPr lang="en"/>
              <a:t> SOAs and ESBs						  </a:t>
            </a:r>
            <a:endParaRPr/>
          </a:p>
          <a:p>
            <a:pPr indent="0" lvl="0" marL="0" rtl="0" algn="l">
              <a:spcBef>
                <a:spcPts val="0"/>
              </a:spcBef>
              <a:spcAft>
                <a:spcPts val="0"/>
              </a:spcAft>
              <a:buNone/>
            </a:pPr>
            <a:r>
              <a:t/>
            </a:r>
            <a:endParaRPr/>
          </a:p>
          <a:p>
            <a:pPr indent="457200" lvl="0" marL="4572000" rtl="0" algn="l">
              <a:spcBef>
                <a:spcPts val="0"/>
              </a:spcBef>
              <a:spcAft>
                <a:spcPts val="0"/>
              </a:spcAft>
              <a:buNone/>
            </a:pPr>
            <a:r>
              <a:rPr lang="en" sz="1800"/>
              <a:t>A Presentation by Karie Funk</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Scale a SOA Environment</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Scaling in an SOA </a:t>
            </a:r>
            <a:r>
              <a:rPr lang="en">
                <a:solidFill>
                  <a:srgbClr val="000000"/>
                </a:solidFill>
              </a:rPr>
              <a:t>environment</a:t>
            </a:r>
            <a:r>
              <a:rPr lang="en">
                <a:solidFill>
                  <a:srgbClr val="000000"/>
                </a:solidFill>
              </a:rPr>
              <a:t> doesn’t have to be difficult, it is actually quite flexible. </a:t>
            </a:r>
            <a:endParaRPr>
              <a:solidFill>
                <a:srgbClr val="000000"/>
              </a:solidFill>
            </a:endParaRPr>
          </a:p>
          <a:p>
            <a:pPr indent="0" lvl="0" marL="0" rtl="0" algn="l">
              <a:spcBef>
                <a:spcPts val="1600"/>
              </a:spcBef>
              <a:spcAft>
                <a:spcPts val="0"/>
              </a:spcAft>
              <a:buNone/>
            </a:pPr>
            <a:r>
              <a:rPr lang="en">
                <a:solidFill>
                  <a:srgbClr val="000000"/>
                </a:solidFill>
              </a:rPr>
              <a:t>Older services can interact with the new services that are implemented. </a:t>
            </a:r>
            <a:endParaRPr>
              <a:solidFill>
                <a:srgbClr val="000000"/>
              </a:solidFill>
            </a:endParaRPr>
          </a:p>
          <a:p>
            <a:pPr indent="0" lvl="0" marL="0" rtl="0" algn="l">
              <a:spcBef>
                <a:spcPts val="1600"/>
              </a:spcBef>
              <a:spcAft>
                <a:spcPts val="0"/>
              </a:spcAft>
              <a:buNone/>
            </a:pPr>
            <a:r>
              <a:rPr lang="en">
                <a:solidFill>
                  <a:srgbClr val="000000"/>
                </a:solidFill>
              </a:rPr>
              <a:t>A server that is being overloaded with tons of services can have some of those services put onto a different server, so there is less traffic hitting that one particular server. </a:t>
            </a:r>
            <a:endParaRPr>
              <a:solidFill>
                <a:srgbClr val="000000"/>
              </a:solidFill>
            </a:endParaRPr>
          </a:p>
          <a:p>
            <a:pPr indent="0" lvl="0" marL="0" rtl="0" algn="l">
              <a:spcBef>
                <a:spcPts val="1600"/>
              </a:spcBef>
              <a:spcAft>
                <a:spcPts val="0"/>
              </a:spcAft>
              <a:buNone/>
            </a:pPr>
            <a:r>
              <a:rPr lang="en">
                <a:solidFill>
                  <a:srgbClr val="000000"/>
                </a:solidFill>
              </a:rPr>
              <a:t>Services can be changed to a different server, if the server they are on has failed. </a:t>
            </a:r>
            <a:endParaRPr>
              <a:solidFill>
                <a:srgbClr val="000000"/>
              </a:solidFill>
            </a:endParaRPr>
          </a:p>
          <a:p>
            <a:pPr indent="0" lvl="0" marL="0" rtl="0" algn="l">
              <a:spcBef>
                <a:spcPts val="1600"/>
              </a:spcBef>
              <a:spcAft>
                <a:spcPts val="1600"/>
              </a:spcAft>
              <a:buNone/>
            </a:pPr>
            <a:r>
              <a:rPr lang="en">
                <a:solidFill>
                  <a:srgbClr val="000000"/>
                </a:solidFill>
              </a:rPr>
              <a:t>Unit tests should be done to ensure that new services are working correctly.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2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121" name="Google Shape;121;p23"/>
          <p:cNvSpPr txBox="1"/>
          <p:nvPr>
            <p:ph idx="1" type="body"/>
          </p:nvPr>
        </p:nvSpPr>
        <p:spPr>
          <a:xfrm>
            <a:off x="311700" y="700750"/>
            <a:ext cx="8520600" cy="42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Service-oriented architecture (soa) definition. (n.d.). Retrieved from </a:t>
            </a:r>
            <a:r>
              <a:rPr lang="en" sz="1200">
                <a:solidFill>
                  <a:srgbClr val="FFFFFF"/>
                </a:solidFill>
                <a:uFill>
                  <a:noFill/>
                </a:uFill>
                <a:hlinkClick r:id="rId3"/>
              </a:rPr>
              <a:t>https://www.service-architecture.com/articles/web-services/service-oriented_architecture_soa_definition.html</a:t>
            </a:r>
            <a:endParaRPr sz="1200">
              <a:solidFill>
                <a:srgbClr val="FFFFFF"/>
              </a:solidFill>
            </a:endParaRPr>
          </a:p>
          <a:p>
            <a:pPr indent="0" lvl="0" marL="0" rtl="0" algn="l">
              <a:spcBef>
                <a:spcPts val="1600"/>
              </a:spcBef>
              <a:spcAft>
                <a:spcPts val="0"/>
              </a:spcAft>
              <a:buNone/>
            </a:pPr>
            <a:r>
              <a:rPr lang="en" sz="1200">
                <a:solidFill>
                  <a:schemeClr val="lt1"/>
                </a:solidFill>
              </a:rPr>
              <a:t>What is an esb? | mulesoft. (n.d.). Retrieved from </a:t>
            </a:r>
            <a:r>
              <a:rPr lang="en" sz="1200">
                <a:solidFill>
                  <a:srgbClr val="FFFFFF"/>
                </a:solidFill>
                <a:uFill>
                  <a:noFill/>
                </a:uFill>
                <a:hlinkClick r:id="rId4"/>
              </a:rPr>
              <a:t>https://www.mulesoft.com/resources/esb/what-esb</a:t>
            </a:r>
            <a:endParaRPr sz="1200">
              <a:solidFill>
                <a:srgbClr val="FFFFFF"/>
              </a:solidFill>
            </a:endParaRPr>
          </a:p>
          <a:p>
            <a:pPr indent="0" lvl="0" marL="0" rtl="0" algn="l">
              <a:spcBef>
                <a:spcPts val="1600"/>
              </a:spcBef>
              <a:spcAft>
                <a:spcPts val="0"/>
              </a:spcAft>
              <a:buNone/>
            </a:pPr>
            <a:r>
              <a:rPr lang="en" sz="1200">
                <a:solidFill>
                  <a:schemeClr val="lt1"/>
                </a:solidFill>
              </a:rPr>
              <a:t>Pearlman, S. (2016, October 3.). Enterprise service bus vs traditional soa. Retrieved from https://blogs.mulesoft.com/dev/connectivity-dev/esb-vs-soa/</a:t>
            </a:r>
            <a:endParaRPr sz="1200">
              <a:solidFill>
                <a:schemeClr val="lt1"/>
              </a:solidFill>
            </a:endParaRPr>
          </a:p>
          <a:p>
            <a:pPr indent="0" lvl="0" marL="0" rtl="0" algn="l">
              <a:spcBef>
                <a:spcPts val="1600"/>
              </a:spcBef>
              <a:spcAft>
                <a:spcPts val="0"/>
              </a:spcAft>
              <a:buNone/>
            </a:pPr>
            <a:r>
              <a:rPr lang="en" sz="1200">
                <a:solidFill>
                  <a:schemeClr val="lt1"/>
                </a:solidFill>
              </a:rPr>
              <a:t>What is soa? service-oriented architecture explained. (n.d.). Retrieved from https://www.bmc.com/blogs/service-oriented-architecture-overview/</a:t>
            </a:r>
            <a:endParaRPr sz="1200">
              <a:solidFill>
                <a:schemeClr val="lt1"/>
              </a:solidFill>
            </a:endParaRPr>
          </a:p>
          <a:p>
            <a:pPr indent="0" lvl="0" marL="0" rtl="0" algn="l">
              <a:spcBef>
                <a:spcPts val="1600"/>
              </a:spcBef>
              <a:spcAft>
                <a:spcPts val="0"/>
              </a:spcAft>
              <a:buNone/>
            </a:pPr>
            <a:r>
              <a:rPr lang="en" sz="1200">
                <a:solidFill>
                  <a:schemeClr val="lt1"/>
                </a:solidFill>
              </a:rPr>
              <a:t>Takale, Swati. (2019, April 9). Advantages and Disadvantages of Service-oriented Architecture. Retrieved from: </a:t>
            </a:r>
            <a:r>
              <a:rPr lang="en" sz="1200">
                <a:solidFill>
                  <a:srgbClr val="FFFFFF"/>
                </a:solidFill>
                <a:uFill>
                  <a:noFill/>
                </a:uFill>
                <a:hlinkClick r:id="rId5"/>
              </a:rPr>
              <a:t>https://techspirited.com/advantages-disadvantages-of-service-oriented-architecture-soa</a:t>
            </a:r>
            <a:endParaRPr sz="1200">
              <a:solidFill>
                <a:srgbClr val="FFFFFF"/>
              </a:solidFill>
            </a:endParaRPr>
          </a:p>
          <a:p>
            <a:pPr indent="0" lvl="0" marL="0" rtl="0" algn="l">
              <a:spcBef>
                <a:spcPts val="1600"/>
              </a:spcBef>
              <a:spcAft>
                <a:spcPts val="0"/>
              </a:spcAft>
              <a:buNone/>
            </a:pPr>
            <a:r>
              <a:rPr lang="en" sz="1200">
                <a:solidFill>
                  <a:schemeClr val="lt1"/>
                </a:solidFill>
              </a:rPr>
              <a:t>Udaya. (n.d.). What is the correct way of deploying soa composites in production environment?. Retrieved from https://udayarocks.wordpress.com/2011/11/12/what-is-the-correct-way-of-deploying-soa-conmposites-in-production-environment/</a:t>
            </a:r>
            <a:endParaRPr sz="1200">
              <a:solidFill>
                <a:schemeClr val="lt1"/>
              </a:solidFill>
            </a:endParaRPr>
          </a:p>
          <a:p>
            <a:pPr indent="0" lvl="0" marL="0" rtl="0" algn="l">
              <a:spcBef>
                <a:spcPts val="1600"/>
              </a:spcBef>
              <a:spcAft>
                <a:spcPts val="0"/>
              </a:spcAft>
              <a:buNone/>
            </a:pPr>
            <a:r>
              <a:t/>
            </a:r>
            <a:endParaRPr sz="1200">
              <a:solidFill>
                <a:schemeClr val="lt1"/>
              </a:solidFill>
            </a:endParaRPr>
          </a:p>
          <a:p>
            <a:pPr indent="0" lvl="0" marL="0" rtl="0" algn="l">
              <a:spcBef>
                <a:spcPts val="1600"/>
              </a:spcBef>
              <a:spcAft>
                <a:spcPts val="0"/>
              </a:spcAft>
              <a:buNone/>
            </a:pPr>
            <a:r>
              <a:t/>
            </a:r>
            <a:endParaRPr sz="1200">
              <a:solidFill>
                <a:schemeClr val="lt1"/>
              </a:solidFill>
            </a:endParaRPr>
          </a:p>
          <a:p>
            <a:pPr indent="0" lvl="0" marL="0" rtl="0" algn="l">
              <a:spcBef>
                <a:spcPts val="1600"/>
              </a:spcBef>
              <a:spcAft>
                <a:spcPts val="0"/>
              </a:spcAft>
              <a:buNone/>
            </a:pPr>
            <a:r>
              <a:t/>
            </a:r>
            <a:endParaRPr sz="1200">
              <a:solidFill>
                <a:schemeClr val="lt1"/>
              </a:solidFill>
            </a:endParaRPr>
          </a:p>
          <a:p>
            <a:pPr indent="0" lvl="0" marL="0" rtl="0" algn="l">
              <a:spcBef>
                <a:spcPts val="1600"/>
              </a:spcBef>
              <a:spcAft>
                <a:spcPts val="0"/>
              </a:spcAft>
              <a:buNone/>
            </a:pPr>
            <a:r>
              <a:t/>
            </a:r>
            <a:endParaRPr sz="1200">
              <a:solidFill>
                <a:schemeClr val="lt1"/>
              </a:solidFill>
            </a:endParaRPr>
          </a:p>
          <a:p>
            <a:pPr indent="0" lvl="0" marL="0" rtl="0" algn="l">
              <a:spcBef>
                <a:spcPts val="1600"/>
              </a:spcBef>
              <a:spcAft>
                <a:spcPts val="1600"/>
              </a:spcAft>
              <a:buNone/>
            </a:pPr>
            <a:r>
              <a:t/>
            </a:r>
            <a:endParaRPr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91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Service-Oriented A</a:t>
            </a:r>
            <a:r>
              <a:rPr lang="en"/>
              <a:t>rchitecture</a:t>
            </a:r>
            <a:r>
              <a:rPr lang="en"/>
              <a:t>? </a:t>
            </a:r>
            <a:endParaRPr/>
          </a:p>
        </p:txBody>
      </p:sp>
      <p:sp>
        <p:nvSpPr>
          <p:cNvPr id="66" name="Google Shape;66;p14"/>
          <p:cNvSpPr txBox="1"/>
          <p:nvPr>
            <p:ph idx="1" type="body"/>
          </p:nvPr>
        </p:nvSpPr>
        <p:spPr>
          <a:xfrm>
            <a:off x="24835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Think about SOA’s being a collection of services that communicate with one each other. </a:t>
            </a:r>
            <a:endParaRPr>
              <a:solidFill>
                <a:srgbClr val="000000"/>
              </a:solidFill>
            </a:endParaRPr>
          </a:p>
          <a:p>
            <a:pPr indent="0" lvl="0" marL="0" rtl="0" algn="l">
              <a:spcBef>
                <a:spcPts val="1600"/>
              </a:spcBef>
              <a:spcAft>
                <a:spcPts val="0"/>
              </a:spcAft>
              <a:buNone/>
            </a:pPr>
            <a:r>
              <a:rPr lang="en">
                <a:solidFill>
                  <a:srgbClr val="000000"/>
                </a:solidFill>
              </a:rPr>
              <a:t>The communication between these services could mean simple data passing between each other or could involve two or more services coordinating some activity between each other. </a:t>
            </a:r>
            <a:endParaRPr>
              <a:solidFill>
                <a:srgbClr val="000000"/>
              </a:solidFill>
            </a:endParaRPr>
          </a:p>
          <a:p>
            <a:pPr indent="0" lvl="0" marL="0" rtl="0" algn="l">
              <a:spcBef>
                <a:spcPts val="1600"/>
              </a:spcBef>
              <a:spcAft>
                <a:spcPts val="0"/>
              </a:spcAft>
              <a:buNone/>
            </a:pPr>
            <a:r>
              <a:rPr lang="en">
                <a:solidFill>
                  <a:srgbClr val="000000"/>
                </a:solidFill>
              </a:rPr>
              <a:t>Some of the first SOA’s included DCOM or ORBs. </a:t>
            </a:r>
            <a:endParaRPr>
              <a:solidFill>
                <a:srgbClr val="000000"/>
              </a:solidFill>
            </a:endParaRPr>
          </a:p>
          <a:p>
            <a:pPr indent="0" lvl="0" marL="0" rtl="0" algn="l">
              <a:spcBef>
                <a:spcPts val="1600"/>
              </a:spcBef>
              <a:spcAft>
                <a:spcPts val="1600"/>
              </a:spcAft>
              <a:buNone/>
            </a:pPr>
            <a:r>
              <a:rPr lang="en">
                <a:solidFill>
                  <a:srgbClr val="000000"/>
                </a:solidFill>
              </a:rPr>
              <a:t>An example would be</a:t>
            </a:r>
            <a:r>
              <a:rPr lang="en">
                <a:solidFill>
                  <a:srgbClr val="000000"/>
                </a:solidFill>
              </a:rPr>
              <a:t> a service consumer at the right sending a service request message to a service provider at the left. The service provider returns a response message to the service consumer. The request and subsequent response connections are defined in some way that is understandable to both the service consumer and service provider.</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Service-Oriented Architectures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311700" y="1676747"/>
            <a:ext cx="8520600" cy="17692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are Enterprise Service Buses?</a:t>
            </a:r>
            <a:endParaRPr>
              <a:solidFill>
                <a:schemeClr val="lt1"/>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 Enterprise Service Bus (ESB) is considered an architecture. It is a set of rules and principles for bringing together numerous applications over a bus-like foundation.</a:t>
            </a:r>
            <a:endParaRPr>
              <a:solidFill>
                <a:schemeClr val="lt1"/>
              </a:solidFill>
            </a:endParaRPr>
          </a:p>
          <a:p>
            <a:pPr indent="0" lvl="0" marL="0" rtl="0" algn="l">
              <a:spcBef>
                <a:spcPts val="1600"/>
              </a:spcBef>
              <a:spcAft>
                <a:spcPts val="1600"/>
              </a:spcAft>
              <a:buNone/>
            </a:pPr>
            <a:r>
              <a:rPr lang="en">
                <a:solidFill>
                  <a:schemeClr val="lt1"/>
                </a:solidFill>
              </a:rPr>
              <a:t>“The concept of ESB was born out of the need to move away from point-to-point integration, which becomes brittle and hard to manage over time. Point-to-point integration results in custom integration code being spread among applications with no central way to monitor or troubleshoot. This is often referred to as "spaghetti code" and does not scale because it creates tight dependencies between applications” ("What is an esb? | mulesoft," n.d.).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an ESB and SOA Architecture</a:t>
            </a:r>
            <a:endParaRPr/>
          </a:p>
        </p:txBody>
      </p:sp>
      <p:sp>
        <p:nvSpPr>
          <p:cNvPr id="85" name="Google Shape;85;p1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An ESB is a technical operation that helps in delivering a SOA.</a:t>
            </a:r>
            <a:endParaRPr>
              <a:solidFill>
                <a:srgbClr val="000000"/>
              </a:solidFill>
            </a:endParaRPr>
          </a:p>
          <a:p>
            <a:pPr indent="0" lvl="0" marL="0" rtl="0" algn="l">
              <a:spcBef>
                <a:spcPts val="1600"/>
              </a:spcBef>
              <a:spcAft>
                <a:spcPts val="0"/>
              </a:spcAft>
              <a:buNone/>
            </a:pPr>
            <a:r>
              <a:rPr lang="en">
                <a:solidFill>
                  <a:srgbClr val="000000"/>
                </a:solidFill>
              </a:rPr>
              <a:t>“ESBs can power the creation and orchestration of services without requiring an application server or other infrastructure component, eliminating the high upfront costs of implementing SOA” (Pearlman, 2016).</a:t>
            </a:r>
            <a:endParaRPr>
              <a:solidFill>
                <a:srgbClr val="000000"/>
              </a:solidFill>
            </a:endParaRPr>
          </a:p>
          <a:p>
            <a:pPr indent="0" lvl="0" marL="0" rtl="0" algn="l">
              <a:spcBef>
                <a:spcPts val="1600"/>
              </a:spcBef>
              <a:spcAft>
                <a:spcPts val="1600"/>
              </a:spcAft>
              <a:buNone/>
            </a:pPr>
            <a:r>
              <a:rPr lang="en">
                <a:solidFill>
                  <a:srgbClr val="000000"/>
                </a:solidFill>
              </a:rPr>
              <a:t>“An enterprise service bus allows companies to adopt SOA principles incrementally, without needing to rip and replace their entire infrastructure. And because standalone ESBs are typically built according to open standards, they give companies the flexibility to integrate a wide range of systems, cloud services, and applications. And unlike prior SOA initiatives, ESBs don’t impose vendor lock-in or architectural choices. In many ways, therefore, an enterprise service bus achieves what SOA initiatives promise” (Pearlman, 2016).</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214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How Data is Transmitted through a SOA Environment</a:t>
            </a:r>
            <a:endParaRPr>
              <a:solidFill>
                <a:schemeClr val="lt1"/>
              </a:solidFill>
            </a:endParaRPr>
          </a:p>
        </p:txBody>
      </p:sp>
      <p:sp>
        <p:nvSpPr>
          <p:cNvPr id="91" name="Google Shape;91;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is taken in and used by one service and then sent to another service for the task to be analyzed and completed. </a:t>
            </a:r>
            <a:endParaRPr>
              <a:solidFill>
                <a:schemeClr val="lt1"/>
              </a:solidFill>
            </a:endParaRPr>
          </a:p>
          <a:p>
            <a:pPr indent="0" lvl="0" marL="0" rtl="0" algn="l">
              <a:spcBef>
                <a:spcPts val="1600"/>
              </a:spcBef>
              <a:spcAft>
                <a:spcPts val="0"/>
              </a:spcAft>
              <a:buNone/>
            </a:pPr>
            <a:r>
              <a:rPr lang="en">
                <a:solidFill>
                  <a:schemeClr val="lt1"/>
                </a:solidFill>
              </a:rPr>
              <a:t>This is when ESB will come into play. ESB will allow the data to pass through to be </a:t>
            </a:r>
            <a:r>
              <a:rPr lang="en">
                <a:solidFill>
                  <a:schemeClr val="lt1"/>
                </a:solidFill>
              </a:rPr>
              <a:t>delivered</a:t>
            </a:r>
            <a:r>
              <a:rPr lang="en">
                <a:solidFill>
                  <a:schemeClr val="lt1"/>
                </a:solidFill>
              </a:rPr>
              <a:t> in the correct format in order for the services to understand it.  </a:t>
            </a:r>
            <a:endParaRPr>
              <a:solidFill>
                <a:schemeClr val="lt1"/>
              </a:solidFill>
            </a:endParaRPr>
          </a:p>
          <a:p>
            <a:pPr indent="0" lvl="0" marL="0" rtl="0" algn="l">
              <a:spcBef>
                <a:spcPts val="1600"/>
              </a:spcBef>
              <a:spcAft>
                <a:spcPts val="0"/>
              </a:spcAft>
              <a:buNone/>
            </a:pPr>
            <a:r>
              <a:rPr lang="en">
                <a:solidFill>
                  <a:schemeClr val="lt1"/>
                </a:solidFill>
              </a:rPr>
              <a:t>When the data is taken through ESB and </a:t>
            </a:r>
            <a:r>
              <a:rPr lang="en">
                <a:solidFill>
                  <a:schemeClr val="lt1"/>
                </a:solidFill>
              </a:rPr>
              <a:t>received</a:t>
            </a:r>
            <a:r>
              <a:rPr lang="en">
                <a:solidFill>
                  <a:schemeClr val="lt1"/>
                </a:solidFill>
              </a:rPr>
              <a:t> by the other service, then the other service will parse and process it. </a:t>
            </a:r>
            <a:endParaRPr>
              <a:solidFill>
                <a:schemeClr val="lt1"/>
              </a:solidFill>
            </a:endParaRPr>
          </a:p>
          <a:p>
            <a:pPr indent="0" lvl="0" marL="0" rtl="0" algn="l">
              <a:spcBef>
                <a:spcPts val="1600"/>
              </a:spcBef>
              <a:spcAft>
                <a:spcPts val="0"/>
              </a:spcAft>
              <a:buNone/>
            </a:pPr>
            <a:r>
              <a:rPr lang="en">
                <a:solidFill>
                  <a:schemeClr val="lt1"/>
                </a:solidFill>
              </a:rPr>
              <a:t>The service may also request data from the database in order to complete the process. </a:t>
            </a:r>
            <a:endParaRPr>
              <a:solidFill>
                <a:schemeClr val="lt1"/>
              </a:solidFill>
            </a:endParaRPr>
          </a:p>
          <a:p>
            <a:pPr indent="0" lvl="0" marL="0" rtl="0" algn="l">
              <a:spcBef>
                <a:spcPts val="1600"/>
              </a:spcBef>
              <a:spcAft>
                <a:spcPts val="1600"/>
              </a:spcAft>
              <a:buNone/>
            </a:pPr>
            <a:r>
              <a:rPr lang="en">
                <a:solidFill>
                  <a:schemeClr val="lt1"/>
                </a:solidFill>
              </a:rPr>
              <a:t>When the process is complete, the data will move on to the service that handles the UI for the user.</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The Advantages of a SOA </a:t>
            </a:r>
            <a:r>
              <a:rPr lang="en" sz="3000">
                <a:solidFill>
                  <a:srgbClr val="000000"/>
                </a:solidFill>
              </a:rPr>
              <a:t>Architecture</a:t>
            </a:r>
            <a:endParaRPr/>
          </a:p>
        </p:txBody>
      </p:sp>
      <p:sp>
        <p:nvSpPr>
          <p:cNvPr id="97" name="Google Shape;97;p19"/>
          <p:cNvSpPr txBox="1"/>
          <p:nvPr>
            <p:ph idx="1" type="body"/>
          </p:nvPr>
        </p:nvSpPr>
        <p:spPr>
          <a:xfrm>
            <a:off x="311700" y="1152475"/>
            <a:ext cx="8520600" cy="38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It </a:t>
            </a:r>
            <a:r>
              <a:rPr lang="en">
                <a:solidFill>
                  <a:srgbClr val="000000"/>
                </a:solidFill>
              </a:rPr>
              <a:t>promotes</a:t>
            </a:r>
            <a:r>
              <a:rPr lang="en">
                <a:solidFill>
                  <a:srgbClr val="000000"/>
                </a:solidFill>
              </a:rPr>
              <a:t> interaction. Communication between platforms will no longer be hindered in operation because of the languages they are built in. Once a standardized communication protocol has been put in place, the platform systems and the varying languages can remain independent of each other, while still being able to transmit data between clients and services. </a:t>
            </a:r>
            <a:endParaRPr>
              <a:solidFill>
                <a:srgbClr val="000000"/>
              </a:solidFill>
            </a:endParaRPr>
          </a:p>
          <a:p>
            <a:pPr indent="0" lvl="0" marL="0" rtl="0" algn="l">
              <a:spcBef>
                <a:spcPts val="1600"/>
              </a:spcBef>
              <a:spcAft>
                <a:spcPts val="0"/>
              </a:spcAft>
              <a:buNone/>
            </a:pPr>
            <a:r>
              <a:rPr lang="en">
                <a:solidFill>
                  <a:srgbClr val="000000"/>
                </a:solidFill>
              </a:rPr>
              <a:t>Allows for </a:t>
            </a:r>
            <a:r>
              <a:rPr lang="en">
                <a:solidFill>
                  <a:srgbClr val="000000"/>
                </a:solidFill>
              </a:rPr>
              <a:t>scalability</a:t>
            </a:r>
            <a:r>
              <a:rPr lang="en">
                <a:solidFill>
                  <a:srgbClr val="000000"/>
                </a:solidFill>
              </a:rPr>
              <a:t> for the needs of the client. </a:t>
            </a:r>
            <a:endParaRPr>
              <a:solidFill>
                <a:srgbClr val="000000"/>
              </a:solidFill>
            </a:endParaRPr>
          </a:p>
          <a:p>
            <a:pPr indent="0" lvl="0" marL="0" rtl="0" algn="l">
              <a:spcBef>
                <a:spcPts val="1600"/>
              </a:spcBef>
              <a:spcAft>
                <a:spcPts val="0"/>
              </a:spcAft>
              <a:buNone/>
            </a:pPr>
            <a:r>
              <a:rPr lang="en">
                <a:solidFill>
                  <a:srgbClr val="000000"/>
                </a:solidFill>
              </a:rPr>
              <a:t>Reduced costs. There is an increase in popularity with SOAs, which means reusable business functions are becoming commonplace for web services which drive costs lower.</a:t>
            </a:r>
            <a:endParaRPr>
              <a:solidFill>
                <a:srgbClr val="000000"/>
              </a:solidFill>
            </a:endParaRPr>
          </a:p>
          <a:p>
            <a:pPr indent="0" lvl="0" marL="0" rtl="0" algn="l">
              <a:spcBef>
                <a:spcPts val="1600"/>
              </a:spcBef>
              <a:spcAft>
                <a:spcPts val="1600"/>
              </a:spcAft>
              <a:buNone/>
            </a:pPr>
            <a:r>
              <a:rPr lang="en">
                <a:solidFill>
                  <a:srgbClr val="000000"/>
                </a:solidFill>
              </a:rPr>
              <a:t>Increased productivity.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43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Disadvantages of a SOA Architecture</a:t>
            </a:r>
            <a:endParaRPr>
              <a:solidFill>
                <a:schemeClr val="lt1"/>
              </a:solidFill>
            </a:endParaRPr>
          </a:p>
        </p:txBody>
      </p:sp>
      <p:sp>
        <p:nvSpPr>
          <p:cNvPr id="103" name="Google Shape;103;p20"/>
          <p:cNvSpPr txBox="1"/>
          <p:nvPr>
            <p:ph idx="1" type="body"/>
          </p:nvPr>
        </p:nvSpPr>
        <p:spPr>
          <a:xfrm>
            <a:off x="311700" y="863550"/>
            <a:ext cx="8520600" cy="41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Increased overhead because each time a service interacts with another service, a complete validation of every input takes place. This increases the response time as well as the machine load, which slows down</a:t>
            </a:r>
            <a:r>
              <a:rPr lang="en">
                <a:solidFill>
                  <a:schemeClr val="lt1"/>
                </a:solidFill>
              </a:rPr>
              <a:t> the overall performance.</a:t>
            </a:r>
            <a:endParaRPr>
              <a:solidFill>
                <a:schemeClr val="lt1"/>
              </a:solidFill>
            </a:endParaRPr>
          </a:p>
          <a:p>
            <a:pPr indent="0" lvl="0" marL="0" rtl="0" algn="l">
              <a:spcBef>
                <a:spcPts val="1600"/>
              </a:spcBef>
              <a:spcAft>
                <a:spcPts val="0"/>
              </a:spcAft>
              <a:buNone/>
            </a:pPr>
            <a:r>
              <a:rPr lang="en">
                <a:solidFill>
                  <a:schemeClr val="lt1"/>
                </a:solidFill>
              </a:rPr>
              <a:t>Complex service management. “The service needs to ensure that messages have been delivered in a timely manner. But as services keep exchanging messages to perform tasks, the number of these messages can go into millions even for a single application. This poses a big challenge to manage such a huge population of services” (Takale, 2019).</a:t>
            </a:r>
            <a:endParaRPr>
              <a:solidFill>
                <a:schemeClr val="lt1"/>
              </a:solidFill>
            </a:endParaRPr>
          </a:p>
          <a:p>
            <a:pPr indent="0" lvl="0" marL="0" rtl="0" algn="l">
              <a:spcBef>
                <a:spcPts val="1600"/>
              </a:spcBef>
              <a:spcAft>
                <a:spcPts val="0"/>
              </a:spcAft>
              <a:buNone/>
            </a:pPr>
            <a:r>
              <a:rPr lang="en">
                <a:solidFill>
                  <a:schemeClr val="lt1"/>
                </a:solidFill>
              </a:rPr>
              <a:t>High investment cost. “Implementation of SOA requires a large upfront investment by means of technology, development, and human resource” (Takale, 2019).</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4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Software in a SOA Architecture is Deployed and Managed in a Production Environment</a:t>
            </a:r>
            <a:endParaRPr/>
          </a:p>
        </p:txBody>
      </p:sp>
      <p:sp>
        <p:nvSpPr>
          <p:cNvPr id="109" name="Google Shape;109;p21"/>
          <p:cNvSpPr txBox="1"/>
          <p:nvPr>
            <p:ph idx="1" type="body"/>
          </p:nvPr>
        </p:nvSpPr>
        <p:spPr>
          <a:xfrm>
            <a:off x="311700" y="1456900"/>
            <a:ext cx="8520600" cy="31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Design your process.</a:t>
            </a:r>
            <a:endParaRPr>
              <a:solidFill>
                <a:srgbClr val="000000"/>
              </a:solidFill>
            </a:endParaRPr>
          </a:p>
          <a:p>
            <a:pPr indent="0" lvl="0" marL="0" rtl="0" algn="l">
              <a:spcBef>
                <a:spcPts val="1600"/>
              </a:spcBef>
              <a:spcAft>
                <a:spcPts val="0"/>
              </a:spcAft>
              <a:buNone/>
            </a:pPr>
            <a:r>
              <a:rPr lang="en">
                <a:solidFill>
                  <a:srgbClr val="000000"/>
                </a:solidFill>
              </a:rPr>
              <a:t>Deploy the process to SOA Server with a different version number (for example, use version 2.0 if the older default version is 1.0).</a:t>
            </a:r>
            <a:endParaRPr>
              <a:solidFill>
                <a:srgbClr val="000000"/>
              </a:solidFill>
            </a:endParaRPr>
          </a:p>
          <a:p>
            <a:pPr indent="0" lvl="0" marL="0" rtl="0" algn="l">
              <a:spcBef>
                <a:spcPts val="1600"/>
              </a:spcBef>
              <a:spcAft>
                <a:spcPts val="0"/>
              </a:spcAft>
              <a:buNone/>
            </a:pPr>
            <a:r>
              <a:rPr lang="en">
                <a:solidFill>
                  <a:srgbClr val="000000"/>
                </a:solidFill>
              </a:rPr>
              <a:t>Test version 2.0 of the process.</a:t>
            </a:r>
            <a:endParaRPr>
              <a:solidFill>
                <a:srgbClr val="000000"/>
              </a:solidFill>
            </a:endParaRPr>
          </a:p>
          <a:p>
            <a:pPr indent="0" lvl="0" marL="0" rtl="0" algn="l">
              <a:spcBef>
                <a:spcPts val="1600"/>
              </a:spcBef>
              <a:spcAft>
                <a:spcPts val="0"/>
              </a:spcAft>
              <a:buNone/>
            </a:pPr>
            <a:r>
              <a:rPr lang="en">
                <a:solidFill>
                  <a:srgbClr val="000000"/>
                </a:solidFill>
              </a:rPr>
              <a:t>Activate version 2.0 by marking it as the default process.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