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5c62293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5c62293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5c62293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5c62293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55c62293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55c62293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5c62293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5c62293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5c6229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5c6229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55c62293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5c62293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5c62293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5c62293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5c62293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5c62293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55c6229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5c6229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5c62293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5c62293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55c62293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5c62293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RESTFul API’s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500"/>
              <a:t>The differences between a URI and URL cont.</a:t>
            </a:r>
            <a:endParaRPr/>
          </a:p>
        </p:txBody>
      </p:sp>
      <p:sp>
        <p:nvSpPr>
          <p:cNvPr id="127" name="Google Shape;127;p22"/>
          <p:cNvSpPr txBox="1"/>
          <p:nvPr>
            <p:ph idx="1" type="body"/>
          </p:nvPr>
        </p:nvSpPr>
        <p:spPr>
          <a:xfrm>
            <a:off x="2400262" y="143640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URL defines where the resource can be obtained.</a:t>
            </a:r>
            <a:endParaRPr/>
          </a:p>
          <a:p>
            <a:pPr indent="0" lvl="0" marL="0" rtl="0" algn="l">
              <a:spcBef>
                <a:spcPts val="1600"/>
              </a:spcBef>
              <a:spcAft>
                <a:spcPts val="0"/>
              </a:spcAft>
              <a:buNone/>
            </a:pPr>
            <a:r>
              <a:rPr lang="en"/>
              <a:t>For example, a URL would correspond to a person’s street address.</a:t>
            </a:r>
            <a:endParaRPr/>
          </a:p>
          <a:p>
            <a:pPr indent="0" lvl="0" marL="0" rtl="0" algn="l">
              <a:spcBef>
                <a:spcPts val="1600"/>
              </a:spcBef>
              <a:spcAft>
                <a:spcPts val="0"/>
              </a:spcAft>
              <a:buNone/>
            </a:pPr>
            <a:r>
              <a:rPr lang="en"/>
              <a:t>URL always includes a network protocol e.g. HTTP, HTTPS, FTP etc to retrieve a resource from its location.</a:t>
            </a:r>
            <a:endParaRPr/>
          </a:p>
          <a:p>
            <a:pPr indent="0" lvl="0" marL="0" rtl="0" algn="l">
              <a:spcBef>
                <a:spcPts val="1600"/>
              </a:spcBef>
              <a:spcAft>
                <a:spcPts val="0"/>
              </a:spcAft>
              <a:buNone/>
            </a:pPr>
            <a:r>
              <a:rPr lang="en"/>
              <a:t>While URI, in case of URN just uniquely identifies the resource e.g. ISBN numbers which are a good example of URN is used to identify any book uniquely.</a:t>
            </a:r>
            <a:endParaRPr/>
          </a:p>
          <a:p>
            <a:pPr indent="0" lvl="0" marL="0" rtl="0" algn="l">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33" name="Google Shape;133;p23"/>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What is a restful api? | mulesoft. (n.d.). Retrieved from https://www.mulesoft.com/resources/api/restful-api</a:t>
            </a:r>
            <a:endParaRPr sz="1400">
              <a:solidFill>
                <a:schemeClr val="lt1"/>
              </a:solidFill>
            </a:endParaRPr>
          </a:p>
          <a:p>
            <a:pPr indent="0" lvl="0" marL="0" rtl="0" algn="l">
              <a:spcBef>
                <a:spcPts val="1600"/>
              </a:spcBef>
              <a:spcAft>
                <a:spcPts val="0"/>
              </a:spcAft>
              <a:buNone/>
            </a:pPr>
            <a:r>
              <a:rPr lang="en" sz="1400">
                <a:solidFill>
                  <a:schemeClr val="lt1"/>
                </a:solidFill>
              </a:rPr>
              <a:t>Understanding and using rest apis Smashing Magazine. (n.d.). Retrieved from https://www.smashingmagazine.com/2018/01/understanding-using-rest-api/</a:t>
            </a:r>
            <a:endParaRPr sz="1400">
              <a:solidFill>
                <a:schemeClr val="lt1"/>
              </a:solidFill>
            </a:endParaRPr>
          </a:p>
          <a:p>
            <a:pPr indent="0" lvl="0" marL="0" rtl="0" algn="l">
              <a:spcBef>
                <a:spcPts val="1600"/>
              </a:spcBef>
              <a:spcAft>
                <a:spcPts val="0"/>
              </a:spcAft>
              <a:buNone/>
            </a:pPr>
            <a:r>
              <a:rPr lang="en" sz="1400">
                <a:solidFill>
                  <a:schemeClr val="lt1"/>
                </a:solidFill>
              </a:rPr>
              <a:t>What is restful api? - definition from whatis.com. (n.d.). Retrieved from https://searchapparchitecture.techtarget.com/definition/RESTful-API</a:t>
            </a:r>
            <a:endParaRPr sz="1400">
              <a:solidFill>
                <a:schemeClr val="lt1"/>
              </a:solidFill>
            </a:endParaRPr>
          </a:p>
          <a:p>
            <a:pPr indent="0" lvl="0" marL="0" rtl="0" algn="l">
              <a:spcBef>
                <a:spcPts val="1600"/>
              </a:spcBef>
              <a:spcAft>
                <a:spcPts val="1600"/>
              </a:spcAft>
              <a:buNone/>
            </a:pPr>
            <a:r>
              <a:rPr lang="en" sz="1400">
                <a:solidFill>
                  <a:schemeClr val="lt1"/>
                </a:solidFill>
              </a:rPr>
              <a:t>Team, G. (n.d.). Advantages and disadvantages of restapi over soap | geekboots. Retrieved from https://www.geekboots.com/story/advantages-and-disadvantages-of-restapi-over-soap</a:t>
            </a:r>
            <a:endParaRPr sz="1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 cont.</a:t>
            </a:r>
            <a:endParaRPr>
              <a:solidFill>
                <a:schemeClr val="lt1"/>
              </a:solidFill>
            </a:endParaRPr>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History of rest apis - mobapi. (n.d.). Retrieved from https://www.mobapi.com/history-of-rest-apis/</a:t>
            </a:r>
            <a:endParaRPr>
              <a:solidFill>
                <a:srgbClr val="FFFFFF"/>
              </a:solidFill>
            </a:endParaRPr>
          </a:p>
          <a:p>
            <a:pPr indent="0" lvl="0" marL="0" rtl="0" algn="l">
              <a:spcBef>
                <a:spcPts val="1600"/>
              </a:spcBef>
              <a:spcAft>
                <a:spcPts val="0"/>
              </a:spcAft>
              <a:buNone/>
            </a:pPr>
            <a:r>
              <a:rPr lang="en">
                <a:solidFill>
                  <a:srgbClr val="FFFFFF"/>
                </a:solidFill>
              </a:rPr>
              <a:t>The history of rest apis. (n.d.). Retrieved from https://blog.readme.io/the-history-of-rest-apis/</a:t>
            </a:r>
            <a:endParaRPr>
              <a:solidFill>
                <a:srgbClr val="FFFFFF"/>
              </a:solidFill>
            </a:endParaRPr>
          </a:p>
          <a:p>
            <a:pPr indent="0" lvl="0" marL="0" rtl="0" algn="l">
              <a:spcBef>
                <a:spcPts val="1600"/>
              </a:spcBef>
              <a:spcAft>
                <a:spcPts val="1600"/>
              </a:spcAft>
              <a:buNone/>
            </a:pPr>
            <a:r>
              <a:rPr lang="en">
                <a:solidFill>
                  <a:srgbClr val="FFFFFF"/>
                </a:solidFill>
              </a:rPr>
              <a:t>Comparing uri vs url - keycdn support. (n.d.). Retrieved from https://www.keycdn.com/support/comparing-uri-vs-url</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RESTful APIs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RESTful API’s are an application program interface (API) that uses HTTP requests to GET, PUT, POST and DELETE data. </a:t>
            </a:r>
            <a:endParaRPr/>
          </a:p>
          <a:p>
            <a:pPr indent="0" lvl="0" marL="0" rtl="0" algn="l">
              <a:spcBef>
                <a:spcPts val="1600"/>
              </a:spcBef>
              <a:spcAft>
                <a:spcPts val="0"/>
              </a:spcAft>
              <a:buNone/>
            </a:pPr>
            <a:r>
              <a:rPr lang="en"/>
              <a:t>It is based on REST technology. Which is an architectural style and approach to communications often used in web services development.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RESTful API’s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2000, Roy Fielding and his colleagues had one objective: create a standard so that any server could talk to any other server in the world. </a:t>
            </a:r>
            <a:endParaRPr/>
          </a:p>
          <a:p>
            <a:pPr indent="0" lvl="0" marL="0" rtl="0" algn="l">
              <a:spcBef>
                <a:spcPts val="1600"/>
              </a:spcBef>
              <a:spcAft>
                <a:spcPts val="0"/>
              </a:spcAft>
              <a:buNone/>
            </a:pPr>
            <a:r>
              <a:rPr lang="en"/>
              <a:t>RESTful API design was defined by Dr. Roy Fielding in his 2000 doctorate dissertation. </a:t>
            </a:r>
            <a:endParaRPr/>
          </a:p>
          <a:p>
            <a:pPr indent="0" lvl="0" marL="0" rtl="0" algn="l">
              <a:spcBef>
                <a:spcPts val="1600"/>
              </a:spcBef>
              <a:spcAft>
                <a:spcPts val="0"/>
              </a:spcAft>
              <a:buNone/>
            </a:pPr>
            <a:r>
              <a:rPr lang="en"/>
              <a:t>The first ones to be interested in the phenomenon were the e-commerce giants, Ebay followed by Amazon.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History of RESTful API’s cont.</a:t>
            </a:r>
            <a:endParaRPr/>
          </a:p>
        </p:txBody>
      </p:sp>
      <p:sp>
        <p:nvSpPr>
          <p:cNvPr id="91" name="Google Shape;91;p16"/>
          <p:cNvSpPr txBox="1"/>
          <p:nvPr>
            <p:ph idx="1" type="body"/>
          </p:nvPr>
        </p:nvSpPr>
        <p:spPr>
          <a:xfrm>
            <a:off x="2400262" y="13784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RESTful API’s SOAP—Simple Object Access Protocol— was used to integrate APIs.</a:t>
            </a:r>
            <a:endParaRPr/>
          </a:p>
          <a:p>
            <a:pPr indent="0" lvl="0" marL="0" rtl="0" algn="l">
              <a:spcBef>
                <a:spcPts val="1600"/>
              </a:spcBef>
              <a:spcAft>
                <a:spcPts val="0"/>
              </a:spcAft>
              <a:buNone/>
            </a:pPr>
            <a:r>
              <a:rPr lang="en"/>
              <a:t>Flickr launched their own REST API in August of 2004. They quickly became an extremely popular platform for images, which bloggers were finally able to easily embed on their sites and social media feeds.</a:t>
            </a:r>
            <a:endParaRPr/>
          </a:p>
          <a:p>
            <a:pPr indent="0" lvl="0" marL="0" rtl="0" algn="l">
              <a:spcBef>
                <a:spcPts val="1600"/>
              </a:spcBef>
              <a:spcAft>
                <a:spcPts val="1600"/>
              </a:spcAft>
              <a:buClr>
                <a:schemeClr val="dk2"/>
              </a:buClr>
              <a:buSzPts val="1100"/>
              <a:buFont typeface="Arial"/>
              <a:buNone/>
            </a:pPr>
            <a:r>
              <a:rPr lang="en"/>
              <a:t>Since 2006, REST APIs has drastically improved and has become extremely popular for software developers.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RESTful API’s used?</a:t>
            </a:r>
            <a:endParaRPr/>
          </a:p>
        </p:txBody>
      </p:sp>
      <p:sp>
        <p:nvSpPr>
          <p:cNvPr id="97" name="Google Shape;97;p17"/>
          <p:cNvSpPr txBox="1"/>
          <p:nvPr>
            <p:ph idx="1" type="body"/>
          </p:nvPr>
        </p:nvSpPr>
        <p:spPr>
          <a:xfrm>
            <a:off x="2400262" y="12915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RESTful API’s are used with HTTP protocols and a client and a server. </a:t>
            </a:r>
            <a:endParaRPr/>
          </a:p>
          <a:p>
            <a:pPr indent="0" lvl="0" marL="0" rtl="0" algn="l">
              <a:spcBef>
                <a:spcPts val="1600"/>
              </a:spcBef>
              <a:spcAft>
                <a:spcPts val="0"/>
              </a:spcAft>
              <a:buNone/>
            </a:pPr>
            <a:r>
              <a:rPr lang="en"/>
              <a:t>A REST API works by the user searching for something and getting a list of results back from the service you’re requesting from. </a:t>
            </a:r>
            <a:endParaRPr/>
          </a:p>
          <a:p>
            <a:pPr indent="0" lvl="0" marL="0" rtl="0" algn="l">
              <a:spcBef>
                <a:spcPts val="1600"/>
              </a:spcBef>
              <a:spcAft>
                <a:spcPts val="1600"/>
              </a:spcAft>
              <a:buNone/>
            </a:pPr>
            <a:r>
              <a:rPr lang="en"/>
              <a:t>When you link to a specific URL, you can get a piece of data called a resource. Each URL is called a request while the data sent back to you is called a response.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communications</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relies on HTTP protocols. These protocols consist of GET, PUSH, DELETE, and POST. </a:t>
            </a:r>
            <a:endParaRPr/>
          </a:p>
          <a:p>
            <a:pPr indent="0" lvl="0" marL="0" rtl="0" algn="l">
              <a:spcBef>
                <a:spcPts val="1600"/>
              </a:spcBef>
              <a:spcAft>
                <a:spcPts val="0"/>
              </a:spcAft>
              <a:buNone/>
            </a:pPr>
            <a:r>
              <a:rPr lang="en"/>
              <a:t>What the user is trying to do will determine the HTTP protocol used. </a:t>
            </a:r>
            <a:endParaRPr/>
          </a:p>
          <a:p>
            <a:pPr indent="0" lvl="0" marL="0" rtl="0" algn="l">
              <a:spcBef>
                <a:spcPts val="1600"/>
              </a:spcBef>
              <a:spcAft>
                <a:spcPts val="1600"/>
              </a:spcAft>
              <a:buNone/>
            </a:pPr>
            <a:r>
              <a:rPr lang="en"/>
              <a:t>For example, when a user is trying to load a webpage, then a GET request is used. When a user is typing into a form of some sort a POST request is being used.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dvantages of RESTful APIs.</a:t>
            </a:r>
            <a:endParaRPr/>
          </a:p>
        </p:txBody>
      </p:sp>
      <p:sp>
        <p:nvSpPr>
          <p:cNvPr id="109" name="Google Shape;109;p19"/>
          <p:cNvSpPr txBox="1"/>
          <p:nvPr>
            <p:ph idx="1" type="body"/>
          </p:nvPr>
        </p:nvSpPr>
        <p:spPr>
          <a:xfrm>
            <a:off x="2400262" y="1306001"/>
            <a:ext cx="6321600" cy="3002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Flexibility</a:t>
            </a:r>
            <a:endParaRPr/>
          </a:p>
          <a:p>
            <a:pPr indent="-342900" lvl="0" marL="457200" rtl="0" algn="l">
              <a:lnSpc>
                <a:spcPct val="200000"/>
              </a:lnSpc>
              <a:spcBef>
                <a:spcPts val="0"/>
              </a:spcBef>
              <a:spcAft>
                <a:spcPts val="0"/>
              </a:spcAft>
              <a:buSzPts val="1800"/>
              <a:buChar char="●"/>
            </a:pPr>
            <a:r>
              <a:rPr lang="en"/>
              <a:t>Used by sites such as Google, Facebook, and Amazon</a:t>
            </a:r>
            <a:endParaRPr/>
          </a:p>
          <a:p>
            <a:pPr indent="-342900" lvl="0" marL="457200" rtl="0" algn="l">
              <a:lnSpc>
                <a:spcPct val="200000"/>
              </a:lnSpc>
              <a:spcBef>
                <a:spcPts val="0"/>
              </a:spcBef>
              <a:spcAft>
                <a:spcPts val="0"/>
              </a:spcAft>
              <a:buSzPts val="1800"/>
              <a:buChar char="●"/>
            </a:pPr>
            <a:r>
              <a:rPr lang="en"/>
              <a:t>Variety of data formats</a:t>
            </a:r>
            <a:endParaRPr/>
          </a:p>
          <a:p>
            <a:pPr indent="-342900" lvl="0" marL="457200" rtl="0" algn="l">
              <a:lnSpc>
                <a:spcPct val="200000"/>
              </a:lnSpc>
              <a:spcBef>
                <a:spcPts val="0"/>
              </a:spcBef>
              <a:spcAft>
                <a:spcPts val="0"/>
              </a:spcAft>
              <a:buSzPts val="1800"/>
              <a:buChar char="●"/>
            </a:pPr>
            <a:r>
              <a:rPr lang="en"/>
              <a:t>Separation</a:t>
            </a:r>
            <a:r>
              <a:rPr lang="en"/>
              <a:t> of client and server</a:t>
            </a:r>
            <a:endParaRPr/>
          </a:p>
          <a:p>
            <a:pPr indent="-342900" lvl="0" marL="457200" rtl="0" algn="l">
              <a:lnSpc>
                <a:spcPct val="200000"/>
              </a:lnSpc>
              <a:spcBef>
                <a:spcPts val="0"/>
              </a:spcBef>
              <a:spcAft>
                <a:spcPts val="0"/>
              </a:spcAft>
              <a:buSzPts val="1800"/>
              <a:buChar char="●"/>
            </a:pPr>
            <a:r>
              <a:rPr lang="en"/>
              <a:t>Stateless</a:t>
            </a:r>
            <a:endParaRPr/>
          </a:p>
          <a:p>
            <a:pPr indent="-342900" lvl="0" marL="457200" rtl="0" algn="l">
              <a:lnSpc>
                <a:spcPct val="200000"/>
              </a:lnSpc>
              <a:spcBef>
                <a:spcPts val="0"/>
              </a:spcBef>
              <a:spcAft>
                <a:spcPts val="0"/>
              </a:spcAft>
              <a:buSzPts val="1800"/>
              <a:buChar char="●"/>
            </a:pPr>
            <a:r>
              <a:rPr lang="en"/>
              <a:t>Easily testable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isadvantages of RESTful APIs.</a:t>
            </a:r>
            <a:endParaRPr/>
          </a:p>
        </p:txBody>
      </p:sp>
      <p:sp>
        <p:nvSpPr>
          <p:cNvPr id="115" name="Google Shape;115;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a:t>
            </a:r>
            <a:r>
              <a:rPr lang="en"/>
              <a:t>oor implementation</a:t>
            </a:r>
            <a:endParaRPr/>
          </a:p>
          <a:p>
            <a:pPr indent="-342900" lvl="0" marL="457200" rtl="0" algn="l">
              <a:lnSpc>
                <a:spcPct val="150000"/>
              </a:lnSpc>
              <a:spcBef>
                <a:spcPts val="0"/>
              </a:spcBef>
              <a:spcAft>
                <a:spcPts val="0"/>
              </a:spcAft>
              <a:buSzPts val="1800"/>
              <a:buChar char="●"/>
            </a:pPr>
            <a:r>
              <a:rPr lang="en"/>
              <a:t>Confusing to new developers</a:t>
            </a:r>
            <a:endParaRPr/>
          </a:p>
          <a:p>
            <a:pPr indent="-342900" lvl="0" marL="457200" rtl="0" algn="l">
              <a:lnSpc>
                <a:spcPct val="150000"/>
              </a:lnSpc>
              <a:spcBef>
                <a:spcPts val="0"/>
              </a:spcBef>
              <a:spcAft>
                <a:spcPts val="0"/>
              </a:spcAft>
              <a:buSzPts val="1800"/>
              <a:buChar char="●"/>
            </a:pPr>
            <a:r>
              <a:rPr lang="en"/>
              <a:t>Can be difficult to maintain</a:t>
            </a:r>
            <a:endParaRPr/>
          </a:p>
          <a:p>
            <a:pPr indent="-342900" lvl="0" marL="457200" rtl="0" algn="l">
              <a:lnSpc>
                <a:spcPct val="150000"/>
              </a:lnSpc>
              <a:spcBef>
                <a:spcPts val="0"/>
              </a:spcBef>
              <a:spcAft>
                <a:spcPts val="0"/>
              </a:spcAft>
              <a:buSzPts val="1800"/>
              <a:buChar char="●"/>
            </a:pPr>
            <a:r>
              <a:rPr lang="en"/>
              <a:t>Can be expensive</a:t>
            </a:r>
            <a:endParaRPr/>
          </a:p>
          <a:p>
            <a:pPr indent="-342900" lvl="0" marL="457200" rtl="0" algn="l">
              <a:lnSpc>
                <a:spcPct val="150000"/>
              </a:lnSpc>
              <a:spcBef>
                <a:spcPts val="0"/>
              </a:spcBef>
              <a:spcAft>
                <a:spcPts val="0"/>
              </a:spcAft>
              <a:buSzPts val="1800"/>
              <a:buChar char="●"/>
            </a:pPr>
            <a:r>
              <a:rPr lang="en"/>
              <a:t>Doesn’t have a built-in messaging system</a:t>
            </a:r>
            <a:endParaRPr/>
          </a:p>
          <a:p>
            <a:pPr indent="-342900" lvl="0" marL="457200" rtl="0" algn="l">
              <a:lnSpc>
                <a:spcPct val="150000"/>
              </a:lnSpc>
              <a:spcBef>
                <a:spcPts val="0"/>
              </a:spcBef>
              <a:spcAft>
                <a:spcPts val="0"/>
              </a:spcAft>
              <a:buSzPts val="1800"/>
              <a:buChar char="●"/>
            </a:pPr>
            <a:r>
              <a:rPr lang="en"/>
              <a:t>Not the best at confidential data being passed between the client and the server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differences between a URI and URL</a:t>
            </a:r>
            <a:endParaRPr sz="2500"/>
          </a:p>
        </p:txBody>
      </p:sp>
      <p:sp>
        <p:nvSpPr>
          <p:cNvPr id="121" name="Google Shape;121;p21"/>
          <p:cNvSpPr txBox="1"/>
          <p:nvPr>
            <p:ph idx="1" type="body"/>
          </p:nvPr>
        </p:nvSpPr>
        <p:spPr>
          <a:xfrm>
            <a:off x="2400262" y="1291526"/>
            <a:ext cx="63216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URI stands for Uniform Resource Identifier</a:t>
            </a:r>
            <a:endParaRPr/>
          </a:p>
          <a:p>
            <a:pPr indent="0" lvl="0" marL="0" rtl="0" algn="l">
              <a:lnSpc>
                <a:spcPct val="100000"/>
              </a:lnSpc>
              <a:spcBef>
                <a:spcPts val="1600"/>
              </a:spcBef>
              <a:spcAft>
                <a:spcPts val="0"/>
              </a:spcAft>
              <a:buNone/>
            </a:pPr>
            <a:r>
              <a:rPr lang="en"/>
              <a:t>A URL stands for Uniform Resource Locator</a:t>
            </a:r>
            <a:endParaRPr/>
          </a:p>
          <a:p>
            <a:pPr indent="0" lvl="0" marL="0" rtl="0" algn="l">
              <a:lnSpc>
                <a:spcPct val="100000"/>
              </a:lnSpc>
              <a:spcBef>
                <a:spcPts val="1600"/>
              </a:spcBef>
              <a:spcAft>
                <a:spcPts val="0"/>
              </a:spcAft>
              <a:buNone/>
            </a:pPr>
            <a:r>
              <a:rPr lang="en"/>
              <a:t>A URI can identify a web resource by location, name, or both. Examples of this include images, videos, a CSS file, etc. </a:t>
            </a:r>
            <a:endParaRPr/>
          </a:p>
          <a:p>
            <a:pPr indent="0" lvl="0" marL="0" rtl="0" algn="l">
              <a:lnSpc>
                <a:spcPct val="100000"/>
              </a:lnSpc>
              <a:spcBef>
                <a:spcPts val="1600"/>
              </a:spcBef>
              <a:spcAft>
                <a:spcPts val="0"/>
              </a:spcAft>
              <a:buNone/>
            </a:pPr>
            <a:r>
              <a:rPr lang="en"/>
              <a:t>For example, say you have this web address: https://foobar/path/to/image.jpg</a:t>
            </a:r>
            <a:endParaRPr/>
          </a:p>
          <a:p>
            <a:pPr indent="0" lvl="0" marL="0" rtl="0" algn="l">
              <a:lnSpc>
                <a:spcPct val="100000"/>
              </a:lnSpc>
              <a:spcBef>
                <a:spcPts val="1600"/>
              </a:spcBef>
              <a:spcAft>
                <a:spcPts val="0"/>
              </a:spcAft>
              <a:buNone/>
            </a:pPr>
            <a:r>
              <a:rPr lang="en"/>
              <a:t>The location of a URI means the ‘http://’ and the name refers to ‘</a:t>
            </a:r>
            <a:r>
              <a:rPr lang="en"/>
              <a:t>foobar/path/to/image.jpg’</a:t>
            </a:r>
            <a:endParaRPr/>
          </a:p>
          <a:p>
            <a:pPr indent="0" lvl="0" marL="0" rtl="0" algn="l">
              <a:lnSpc>
                <a:spcPct val="100000"/>
              </a:lnSpc>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