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6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81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10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6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40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61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7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38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1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3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6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</a:rPr>
              <a:t>文字の表示</a:t>
            </a:r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kumimoji="1" lang="en-US" altLang="ja-JP" sz="2000" dirty="0" smtClean="0">
                <a:latin typeface="メイリオ" pitchFamily="50" charset="-128"/>
                <a:ea typeface="メイリオ" pitchFamily="50" charset="-128"/>
              </a:rPr>
            </a:b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</a:rPr>
              <a:t>実行すると「こんにちは」を表示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226463" y="1628800"/>
            <a:ext cx="2376264" cy="905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226463" y="5116045"/>
            <a:ext cx="2376264" cy="905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414595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27984" y="43651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290359" y="3501008"/>
            <a:ext cx="436987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「こんにちは」と画面に表示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148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ja-JP" altLang="en-US" sz="2000" dirty="0"/>
              <a:t>条件分</a:t>
            </a:r>
            <a:r>
              <a:rPr lang="ja-JP" altLang="en-US" sz="2000" dirty="0" smtClean="0"/>
              <a:t>岐・繰り返し処理</a:t>
            </a:r>
            <a:r>
              <a:rPr lang="en-US" altLang="ja-JP" sz="2000" dirty="0"/>
              <a:t>3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1800" dirty="0"/>
              <a:t>1</a:t>
            </a:r>
            <a:r>
              <a:rPr lang="ja-JP" altLang="en-US" sz="1800" dirty="0"/>
              <a:t>から始まる数字が</a:t>
            </a:r>
            <a:r>
              <a:rPr lang="en-US" altLang="ja-JP" sz="1800" dirty="0"/>
              <a:t>1</a:t>
            </a:r>
            <a:r>
              <a:rPr lang="ja-JP" altLang="en-US" sz="1800" dirty="0"/>
              <a:t>足されてから表示される。これを「</a:t>
            </a:r>
            <a:r>
              <a:rPr lang="en-US" altLang="ja-JP" sz="1800" dirty="0"/>
              <a:t>7</a:t>
            </a:r>
            <a:r>
              <a:rPr lang="ja-JP" altLang="en-US" sz="1800" dirty="0"/>
              <a:t>」が表示されるまで繰り返す。また、その数字が偶数なら「この数字は偶数です」奇数なら「この数字は奇数です」と表示される。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91299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403648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106878" y="1813963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06878" y="5865073"/>
            <a:ext cx="4502" cy="372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111379" y="2420888"/>
            <a:ext cx="1130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6660232" y="3288022"/>
            <a:ext cx="2392508" cy="78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「この数字は偶数です」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と表示する</a:t>
            </a:r>
            <a:endParaRPr lang="en-US" altLang="ja-JP" dirty="0"/>
          </a:p>
        </p:txBody>
      </p:sp>
      <p:sp>
        <p:nvSpPr>
          <p:cNvPr id="23" name="フローチャート : 判断 22"/>
          <p:cNvSpPr/>
          <p:nvPr/>
        </p:nvSpPr>
        <p:spPr>
          <a:xfrm>
            <a:off x="4403287" y="1659566"/>
            <a:ext cx="3456384" cy="107348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で割った余りが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である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995575" y="1556792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231379" y="271600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7884368" y="2129301"/>
            <a:ext cx="32042" cy="1158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335515" y="356446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131479" y="2765177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884369" y="4093027"/>
            <a:ext cx="1" cy="23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319467" y="3021351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971600" y="4149081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改行文字を表示する</a:t>
            </a:r>
            <a:endParaRPr lang="en-US" altLang="ja-JP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243047" y="5313408"/>
            <a:ext cx="2469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片側の 2 つの角を切り取った四角形 46"/>
          <p:cNvSpPr/>
          <p:nvPr/>
        </p:nvSpPr>
        <p:spPr>
          <a:xfrm>
            <a:off x="1403648" y="2708921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≦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48" name="片側の 2 つの角を切り取った四角形 47"/>
          <p:cNvSpPr/>
          <p:nvPr/>
        </p:nvSpPr>
        <p:spPr>
          <a:xfrm rot="10800000">
            <a:off x="1287714" y="5517232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1403648" y="3429001"/>
            <a:ext cx="1944216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を表示する</a:t>
            </a:r>
            <a:endParaRPr lang="en-US" altLang="ja-JP" dirty="0" smtClean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3588586" y="4437112"/>
            <a:ext cx="177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018910" y="4869161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cxnSp>
        <p:nvCxnSpPr>
          <p:cNvPr id="52" name="直線矢印コネクタ 51"/>
          <p:cNvCxnSpPr/>
          <p:nvPr/>
        </p:nvCxnSpPr>
        <p:spPr>
          <a:xfrm flipH="1">
            <a:off x="2243048" y="4593328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3695555" y="1337715"/>
            <a:ext cx="2460621" cy="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1327991" y="2007109"/>
            <a:ext cx="157808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X=1</a:t>
            </a:r>
            <a:endParaRPr lang="en-US" altLang="ja-JP" dirty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6156176" y="1352967"/>
            <a:ext cx="0" cy="347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139952" y="3291058"/>
            <a:ext cx="2392508" cy="78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「この数字は奇数です」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と表示する</a:t>
            </a:r>
            <a:endParaRPr lang="en-US" altLang="ja-JP" dirty="0"/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5364088" y="4149080"/>
            <a:ext cx="1" cy="23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436096" y="4434059"/>
            <a:ext cx="2460621" cy="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695555" y="1352967"/>
            <a:ext cx="12349" cy="222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1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フローチャートで自動販売機のシステムを完成させなさい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ど</a:t>
            </a:r>
            <a:r>
              <a:rPr lang="ja-JP" altLang="en-US" sz="1800" dirty="0"/>
              <a:t>のような処理を盛り込んで完成させるかは自由です。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31640" y="908720"/>
            <a:ext cx="1236485" cy="4741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259632" y="6237312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975211" y="1412776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7580092" y="2924944"/>
            <a:ext cx="1528412" cy="421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を表示する</a:t>
            </a:r>
            <a:endParaRPr lang="en-US" altLang="ja-JP" dirty="0"/>
          </a:p>
        </p:txBody>
      </p:sp>
      <p:sp>
        <p:nvSpPr>
          <p:cNvPr id="23" name="フローチャート : 判断 22"/>
          <p:cNvSpPr/>
          <p:nvPr/>
        </p:nvSpPr>
        <p:spPr>
          <a:xfrm>
            <a:off x="116475" y="2852937"/>
            <a:ext cx="3735445" cy="8265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おつり返却ボタンが押してあるか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763688" y="3709952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131840" y="2773848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8388424" y="2060848"/>
            <a:ext cx="0" cy="83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851920" y="3348437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156176" y="2492896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1979712" y="5949280"/>
            <a:ext cx="2469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211960" y="1340768"/>
            <a:ext cx="19442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6156176" y="1352967"/>
            <a:ext cx="0" cy="347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137920" y="2924944"/>
            <a:ext cx="2026368" cy="754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買え</a:t>
            </a:r>
            <a:r>
              <a:rPr lang="ja-JP" altLang="en-US" dirty="0" smtClean="0"/>
              <a:t>る</a:t>
            </a:r>
            <a:r>
              <a:rPr lang="ja-JP" altLang="en-US" dirty="0"/>
              <a:t>商品</a:t>
            </a:r>
            <a:r>
              <a:rPr lang="ja-JP" altLang="en-US" dirty="0" smtClean="0"/>
              <a:t>の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光らせる</a:t>
            </a:r>
            <a:endParaRPr lang="en-US" altLang="ja-JP" dirty="0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4224309" y="1352967"/>
            <a:ext cx="12348" cy="200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手操作入力 32"/>
          <p:cNvSpPr/>
          <p:nvPr/>
        </p:nvSpPr>
        <p:spPr>
          <a:xfrm>
            <a:off x="810658" y="1628800"/>
            <a:ext cx="2393190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お金を入力する</a:t>
            </a:r>
            <a:endParaRPr lang="en-US" altLang="ja-JP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1979712" y="2060848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043608" y="2256994"/>
            <a:ext cx="2160240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金額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を表示する</a:t>
            </a:r>
            <a:endParaRPr lang="en-US" altLang="ja-JP" dirty="0" smtClean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1977462" y="3938056"/>
            <a:ext cx="2250" cy="1579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83568" y="5589240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残金</a:t>
            </a:r>
            <a:r>
              <a:rPr lang="en-US" altLang="ja-JP" dirty="0" smtClean="0"/>
              <a:t>(X-Y)</a:t>
            </a:r>
            <a:r>
              <a:rPr lang="ja-JP" altLang="en-US" dirty="0" smtClean="0"/>
              <a:t>を出力する</a:t>
            </a:r>
            <a:endParaRPr lang="en-US" altLang="ja-JP" dirty="0"/>
          </a:p>
        </p:txBody>
      </p:sp>
      <p:sp>
        <p:nvSpPr>
          <p:cNvPr id="57" name="フローチャート : 判断 56"/>
          <p:cNvSpPr/>
          <p:nvPr/>
        </p:nvSpPr>
        <p:spPr>
          <a:xfrm>
            <a:off x="4292939" y="1700808"/>
            <a:ext cx="3735445" cy="78214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購入する額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まで投入されたか</a:t>
            </a:r>
            <a:endParaRPr kumimoji="1" lang="ja-JP" altLang="en-US" dirty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8028384" y="206744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987463" y="2276872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355615" y="162880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フローチャート : 判断 60"/>
          <p:cNvSpPr/>
          <p:nvPr/>
        </p:nvSpPr>
        <p:spPr>
          <a:xfrm>
            <a:off x="4283381" y="3908691"/>
            <a:ext cx="3735445" cy="81895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おつり返却ボタンが押してあるか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6156176" y="3541512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6084168" y="4581128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7452320" y="3645024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8388424" y="4326047"/>
            <a:ext cx="0" cy="401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3384814" y="5750458"/>
            <a:ext cx="2699354" cy="3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8028384" y="43326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6156176" y="4727644"/>
            <a:ext cx="16833" cy="102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7580091" y="4715003"/>
            <a:ext cx="1579109" cy="524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ボタンを押す</a:t>
            </a:r>
            <a:endParaRPr lang="en-US" altLang="ja-JP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8404669" y="5229200"/>
            <a:ext cx="0" cy="401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7596336" y="5618156"/>
            <a:ext cx="1579109" cy="524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商品を出す</a:t>
            </a:r>
            <a:endParaRPr lang="en-US" altLang="ja-JP" dirty="0"/>
          </a:p>
        </p:txBody>
      </p:sp>
      <p:cxnSp>
        <p:nvCxnSpPr>
          <p:cNvPr id="72" name="直線矢印コネクタ 71"/>
          <p:cNvCxnSpPr>
            <a:stCxn id="71" idx="1"/>
          </p:cNvCxnSpPr>
          <p:nvPr/>
        </p:nvCxnSpPr>
        <p:spPr>
          <a:xfrm flipH="1">
            <a:off x="3384815" y="5880180"/>
            <a:ext cx="4211521" cy="60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4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バブルソートの処理を書きなさい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31640" y="908720"/>
            <a:ext cx="1236485" cy="4741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6127565" y="6260212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>
            <a:endCxn id="83" idx="1"/>
          </p:cNvCxnSpPr>
          <p:nvPr/>
        </p:nvCxnSpPr>
        <p:spPr>
          <a:xfrm>
            <a:off x="2572627" y="1155042"/>
            <a:ext cx="559213" cy="20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 : 判断 22"/>
          <p:cNvSpPr/>
          <p:nvPr/>
        </p:nvSpPr>
        <p:spPr>
          <a:xfrm>
            <a:off x="116475" y="3034518"/>
            <a:ext cx="3735445" cy="8265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右隣りの数値の方が大きいか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883007" y="3709952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131840" y="2955429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3851920" y="342900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endCxn id="5" idx="2"/>
          </p:cNvCxnSpPr>
          <p:nvPr/>
        </p:nvCxnSpPr>
        <p:spPr>
          <a:xfrm>
            <a:off x="2987824" y="6294805"/>
            <a:ext cx="3139741" cy="238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2010558" y="5715531"/>
            <a:ext cx="0" cy="347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4224309" y="1975094"/>
            <a:ext cx="12349" cy="1381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1979712" y="2801502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95536" y="2204864"/>
            <a:ext cx="3347380" cy="65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</a:t>
            </a:r>
            <a:r>
              <a:rPr lang="ja-JP" altLang="en-US" dirty="0" smtClean="0"/>
              <a:t>個の要素の中の</a:t>
            </a:r>
            <a:r>
              <a:rPr lang="en-US" altLang="ja-JP" dirty="0"/>
              <a:t>X</a:t>
            </a:r>
            <a:r>
              <a:rPr lang="ja-JP" altLang="en-US" dirty="0" smtClean="0"/>
              <a:t>番目</a:t>
            </a:r>
            <a:r>
              <a:rPr lang="ja-JP" altLang="en-US" dirty="0" smtClean="0"/>
              <a:t>の数値を選択する</a:t>
            </a:r>
            <a:endParaRPr lang="en-US" altLang="ja-JP" dirty="0" smtClean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1977462" y="3717032"/>
            <a:ext cx="14599" cy="394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702065" y="4166804"/>
            <a:ext cx="2616986" cy="558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X+1</a:t>
            </a:r>
            <a:r>
              <a:rPr lang="ja-JP" altLang="en-US" dirty="0" smtClean="0"/>
              <a:t>番目の</a:t>
            </a:r>
            <a:r>
              <a:rPr lang="ja-JP" altLang="en-US" dirty="0"/>
              <a:t>数値</a:t>
            </a:r>
            <a:r>
              <a:rPr lang="ja-JP" altLang="en-US" dirty="0" smtClean="0"/>
              <a:t>と位置を</a:t>
            </a:r>
            <a:r>
              <a:rPr lang="ja-JP" altLang="en-US" dirty="0"/>
              <a:t>入れ替える</a:t>
            </a:r>
            <a:endParaRPr lang="en-US" altLang="ja-JP" dirty="0"/>
          </a:p>
        </p:txBody>
      </p:sp>
      <p:cxnSp>
        <p:nvCxnSpPr>
          <p:cNvPr id="49" name="直線コネクタ 48"/>
          <p:cNvCxnSpPr/>
          <p:nvPr/>
        </p:nvCxnSpPr>
        <p:spPr>
          <a:xfrm>
            <a:off x="3347864" y="544522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4211960" y="2492896"/>
            <a:ext cx="24698" cy="294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1979712" y="4725144"/>
            <a:ext cx="14599" cy="394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30878" y="5157192"/>
            <a:ext cx="2616986" cy="558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sp>
        <p:nvSpPr>
          <p:cNvPr id="74" name="片側の 2 つの角を切り取った四角形 73"/>
          <p:cNvSpPr/>
          <p:nvPr/>
        </p:nvSpPr>
        <p:spPr>
          <a:xfrm>
            <a:off x="1049782" y="1700808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片側の 2 つの角を切り取った四角形 75"/>
          <p:cNvSpPr/>
          <p:nvPr/>
        </p:nvSpPr>
        <p:spPr>
          <a:xfrm rot="10800000">
            <a:off x="1115616" y="6093296"/>
            <a:ext cx="1800200" cy="476013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76"/>
          <p:cNvCxnSpPr/>
          <p:nvPr/>
        </p:nvCxnSpPr>
        <p:spPr>
          <a:xfrm flipH="1">
            <a:off x="2047218" y="1982522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110458" y="6063372"/>
            <a:ext cx="1800200" cy="46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>
                <a:solidFill>
                  <a:schemeClr val="tx1"/>
                </a:solidFill>
              </a:rPr>
              <a:t>≦</a:t>
            </a:r>
            <a:r>
              <a:rPr lang="en-US" altLang="ja-JP" dirty="0">
                <a:solidFill>
                  <a:schemeClr val="tx1"/>
                </a:solidFill>
              </a:rPr>
              <a:t>n(</a:t>
            </a:r>
            <a:r>
              <a:rPr lang="ja-JP" altLang="en-US" dirty="0">
                <a:solidFill>
                  <a:schemeClr val="tx1"/>
                </a:solidFill>
              </a:rPr>
              <a:t>要素数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2181136" y="2066801"/>
            <a:ext cx="2049347" cy="1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endCxn id="74" idx="0"/>
          </p:cNvCxnSpPr>
          <p:nvPr/>
        </p:nvCxnSpPr>
        <p:spPr>
          <a:xfrm flipH="1">
            <a:off x="2849982" y="1640999"/>
            <a:ext cx="28185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3131840" y="1082660"/>
            <a:ext cx="2616986" cy="558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X=1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173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フローチャートを用いて、リニアサーチの処理を書きなさい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31640" y="908720"/>
            <a:ext cx="1236485" cy="4741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6110740" y="511931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>
            <a:endCxn id="83" idx="1"/>
          </p:cNvCxnSpPr>
          <p:nvPr/>
        </p:nvCxnSpPr>
        <p:spPr>
          <a:xfrm>
            <a:off x="2572627" y="1155042"/>
            <a:ext cx="559213" cy="20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 : 判断 22"/>
          <p:cNvSpPr/>
          <p:nvPr/>
        </p:nvSpPr>
        <p:spPr>
          <a:xfrm>
            <a:off x="116475" y="3394558"/>
            <a:ext cx="3735445" cy="8265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番目の数値は一致するか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131840" y="3277904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979712" y="414200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910658" y="5391912"/>
            <a:ext cx="3139741" cy="3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1984214" y="2801502"/>
            <a:ext cx="10097" cy="49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95536" y="2204864"/>
            <a:ext cx="3347380" cy="65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</a:t>
            </a:r>
            <a:r>
              <a:rPr lang="ja-JP" altLang="en-US" dirty="0" smtClean="0"/>
              <a:t>個の要素の中の</a:t>
            </a:r>
            <a:r>
              <a:rPr lang="en-US" altLang="ja-JP" dirty="0"/>
              <a:t>X</a:t>
            </a:r>
            <a:r>
              <a:rPr lang="ja-JP" altLang="en-US" dirty="0" smtClean="0"/>
              <a:t>番目</a:t>
            </a:r>
            <a:r>
              <a:rPr lang="ja-JP" altLang="en-US" dirty="0" smtClean="0"/>
              <a:t>の数値を取り出す</a:t>
            </a:r>
            <a:endParaRPr lang="en-US" altLang="ja-JP" dirty="0" smtClean="0"/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3827380" y="3574741"/>
            <a:ext cx="1064675" cy="215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699430" y="2080247"/>
            <a:ext cx="0" cy="95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1979712" y="4365104"/>
            <a:ext cx="14599" cy="754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92055" y="3016402"/>
            <a:ext cx="1614750" cy="558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sp>
        <p:nvSpPr>
          <p:cNvPr id="74" name="片側の 2 つの角を切り取った四角形 73"/>
          <p:cNvSpPr/>
          <p:nvPr/>
        </p:nvSpPr>
        <p:spPr>
          <a:xfrm>
            <a:off x="1049782" y="1700808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片側の 2 つの角を切り取った四角形 75"/>
          <p:cNvSpPr/>
          <p:nvPr/>
        </p:nvSpPr>
        <p:spPr>
          <a:xfrm rot="10800000">
            <a:off x="1115616" y="5157192"/>
            <a:ext cx="1800200" cy="476013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76"/>
          <p:cNvCxnSpPr/>
          <p:nvPr/>
        </p:nvCxnSpPr>
        <p:spPr>
          <a:xfrm flipH="1">
            <a:off x="2047218" y="1982522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110458" y="5157192"/>
            <a:ext cx="1800200" cy="46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>
                <a:solidFill>
                  <a:schemeClr val="tx1"/>
                </a:solidFill>
              </a:rPr>
              <a:t>≦</a:t>
            </a:r>
            <a:r>
              <a:rPr lang="en-US" altLang="ja-JP" dirty="0">
                <a:solidFill>
                  <a:schemeClr val="tx1"/>
                </a:solidFill>
              </a:rPr>
              <a:t>n(</a:t>
            </a:r>
            <a:r>
              <a:rPr lang="ja-JP" altLang="en-US" dirty="0">
                <a:solidFill>
                  <a:schemeClr val="tx1"/>
                </a:solidFill>
              </a:rPr>
              <a:t>要素数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2181137" y="2080247"/>
            <a:ext cx="35182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endCxn id="74" idx="0"/>
          </p:cNvCxnSpPr>
          <p:nvPr/>
        </p:nvCxnSpPr>
        <p:spPr>
          <a:xfrm flipH="1">
            <a:off x="2849982" y="1640999"/>
            <a:ext cx="28185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3131840" y="1082660"/>
            <a:ext cx="2616986" cy="558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ランダム</a:t>
            </a:r>
            <a:r>
              <a:rPr lang="ja-JP" altLang="en-US" dirty="0" smtClean="0"/>
              <a:t>な値を</a:t>
            </a:r>
            <a:r>
              <a:rPr lang="en-US" altLang="ja-JP" dirty="0" smtClean="0"/>
              <a:t>Y</a:t>
            </a:r>
            <a:r>
              <a:rPr lang="ja-JP" altLang="en-US" dirty="0" smtClean="0"/>
              <a:t>と</a:t>
            </a:r>
            <a:r>
              <a:rPr lang="ja-JP" altLang="en-US" dirty="0"/>
              <a:t>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076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文字の追加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入</a:t>
            </a:r>
            <a:r>
              <a:rPr lang="ja-JP" altLang="en-US" sz="2000" dirty="0"/>
              <a:t>力された文字に「入力された文字は</a:t>
            </a:r>
            <a:r>
              <a:rPr lang="en-US" altLang="ja-JP" sz="2000" dirty="0"/>
              <a:t>:</a:t>
            </a:r>
            <a:r>
              <a:rPr lang="ja-JP" altLang="en-US" sz="2000" dirty="0"/>
              <a:t>」という文字を追加する処理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07904" y="1412776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759716" y="6124157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23483" y="1957979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63988" y="569725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290359" y="3717032"/>
            <a:ext cx="436987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「入力された文字は</a:t>
            </a:r>
            <a:r>
              <a:rPr lang="en-US" altLang="ja-JP" dirty="0" smtClean="0"/>
              <a:t>:</a:t>
            </a:r>
            <a:r>
              <a:rPr lang="ja-JP" altLang="en-US" dirty="0" smtClean="0"/>
              <a:t>」をプラス</a:t>
            </a:r>
            <a:endParaRPr kumimoji="1" lang="en-US" altLang="ja-JP" dirty="0" smtClean="0"/>
          </a:p>
        </p:txBody>
      </p:sp>
      <p:sp>
        <p:nvSpPr>
          <p:cNvPr id="12" name="フローチャート : 手操作入力 11"/>
          <p:cNvSpPr/>
          <p:nvPr/>
        </p:nvSpPr>
        <p:spPr>
          <a:xfrm>
            <a:off x="3347864" y="2348880"/>
            <a:ext cx="2232248" cy="82294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95491" y="3212976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499992" y="443711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339752" y="4869160"/>
            <a:ext cx="436987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を表示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831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条件分岐</a:t>
            </a:r>
            <a:r>
              <a:rPr lang="en-US" altLang="ja-JP" sz="2000" dirty="0" smtClean="0"/>
              <a:t>1</a:t>
            </a:r>
            <a:br>
              <a:rPr lang="en-US" altLang="ja-JP" sz="2000" dirty="0" smtClean="0"/>
            </a:br>
            <a:r>
              <a:rPr lang="ja-JP" altLang="en-US" sz="2000" dirty="0" smtClean="0"/>
              <a:t>入</a:t>
            </a:r>
            <a:r>
              <a:rPr lang="ja-JP" altLang="en-US" sz="2000" dirty="0"/>
              <a:t>力された数字が</a:t>
            </a:r>
            <a:r>
              <a:rPr lang="en-US" altLang="ja-JP" sz="2000" dirty="0"/>
              <a:t>5</a:t>
            </a:r>
            <a:r>
              <a:rPr lang="ja-JP" altLang="en-US" sz="2000" dirty="0"/>
              <a:t>以上なら「</a:t>
            </a:r>
            <a:r>
              <a:rPr lang="en-US" altLang="ja-JP" sz="2000" dirty="0"/>
              <a:t>true</a:t>
            </a:r>
            <a:r>
              <a:rPr lang="ja-JP" altLang="en-US" sz="2000" dirty="0"/>
              <a:t>」と、そうでないなら「</a:t>
            </a:r>
            <a:r>
              <a:rPr lang="en-US" altLang="ja-JP" sz="2000" dirty="0"/>
              <a:t>false</a:t>
            </a:r>
            <a:r>
              <a:rPr lang="ja-JP" altLang="en-US" sz="2000" dirty="0"/>
              <a:t>」と表示する処理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07904" y="1412776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759716" y="6124157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23483" y="1957979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52681" y="5181590"/>
            <a:ext cx="11307" cy="83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 : 手操作入力 11"/>
          <p:cNvSpPr/>
          <p:nvPr/>
        </p:nvSpPr>
        <p:spPr>
          <a:xfrm>
            <a:off x="3347864" y="2348881"/>
            <a:ext cx="2232248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に数字を入力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17812" y="2845856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417812" y="4005064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347864" y="4509120"/>
            <a:ext cx="220963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文字「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」を表示</a:t>
            </a:r>
            <a:endParaRPr kumimoji="1" lang="en-US" altLang="ja-JP" dirty="0" smtClean="0"/>
          </a:p>
        </p:txBody>
      </p:sp>
      <p:sp>
        <p:nvSpPr>
          <p:cNvPr id="3" name="フローチャート : 判断 2"/>
          <p:cNvSpPr/>
          <p:nvPr/>
        </p:nvSpPr>
        <p:spPr>
          <a:xfrm>
            <a:off x="2987824" y="3284984"/>
            <a:ext cx="2880320" cy="6480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以上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3" idx="3"/>
          </p:cNvCxnSpPr>
          <p:nvPr/>
        </p:nvCxnSpPr>
        <p:spPr>
          <a:xfrm>
            <a:off x="5868144" y="360902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524328" y="3609020"/>
            <a:ext cx="0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419511" y="4533518"/>
            <a:ext cx="220963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文字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true</a:t>
            </a:r>
            <a:r>
              <a:rPr lang="ja-JP" altLang="en-US" dirty="0" smtClean="0"/>
              <a:t>」</a:t>
            </a:r>
            <a:r>
              <a:rPr lang="ja-JP" altLang="en-US" dirty="0"/>
              <a:t>を表示</a:t>
            </a:r>
            <a:endParaRPr lang="en-US" altLang="ja-JP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7524328" y="5235672"/>
            <a:ext cx="0" cy="49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572777" y="5733256"/>
            <a:ext cx="2951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580112" y="3041306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211960" y="3911514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ja-JP" altLang="en-US" sz="2000" dirty="0" smtClean="0"/>
              <a:t>条件分岐</a:t>
            </a:r>
            <a:r>
              <a:rPr lang="en-US" altLang="ja-JP" sz="2000" dirty="0"/>
              <a:t>2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/>
              <a:t>入力されたパスワードが正解なら「ログイン成功」と、そうでないなら何も表示しない処理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07904" y="1412776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759716" y="6124157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23483" y="1957979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63988" y="4293096"/>
            <a:ext cx="1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 : 手操作入力 11"/>
          <p:cNvSpPr/>
          <p:nvPr/>
        </p:nvSpPr>
        <p:spPr>
          <a:xfrm>
            <a:off x="3347864" y="2348881"/>
            <a:ext cx="2232248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にパスワードを入力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17812" y="2845856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ローチャート : 判断 2"/>
          <p:cNvSpPr/>
          <p:nvPr/>
        </p:nvSpPr>
        <p:spPr>
          <a:xfrm>
            <a:off x="2627784" y="3284984"/>
            <a:ext cx="3600400" cy="88209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正解</a:t>
            </a:r>
            <a:r>
              <a:rPr lang="ja-JP" altLang="en-US" dirty="0" smtClean="0"/>
              <a:t>の</a:t>
            </a:r>
            <a:r>
              <a:rPr lang="ja-JP" altLang="en-US" dirty="0"/>
              <a:t>パスワー</a:t>
            </a:r>
            <a:r>
              <a:rPr lang="ja-JP" altLang="en-US" dirty="0" smtClean="0"/>
              <a:t>ドと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が一致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3" idx="3"/>
          </p:cNvCxnSpPr>
          <p:nvPr/>
        </p:nvCxnSpPr>
        <p:spPr>
          <a:xfrm>
            <a:off x="6228184" y="3726033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524328" y="3726033"/>
            <a:ext cx="0" cy="78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580112" y="4533518"/>
            <a:ext cx="3049033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文字</a:t>
            </a:r>
            <a:r>
              <a:rPr lang="ja-JP" altLang="en-US" dirty="0" smtClean="0"/>
              <a:t>「ログイン成功」</a:t>
            </a:r>
            <a:r>
              <a:rPr lang="ja-JP" altLang="en-US" dirty="0"/>
              <a:t>を表示</a:t>
            </a:r>
            <a:endParaRPr lang="en-US" altLang="ja-JP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7524328" y="5235672"/>
            <a:ext cx="0" cy="49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572777" y="5733256"/>
            <a:ext cx="2951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580112" y="3041306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211960" y="414200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915455" y="1412776"/>
            <a:ext cx="2977025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正解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パスワー</a:t>
            </a:r>
            <a:r>
              <a:rPr lang="ja-JP" altLang="en-US" dirty="0" smtClean="0">
                <a:solidFill>
                  <a:schemeClr val="tx1"/>
                </a:solidFill>
              </a:rPr>
              <a:t>ドは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別途用意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繰り返し処理</a:t>
            </a:r>
            <a:r>
              <a:rPr lang="en-US" altLang="ja-JP" sz="2000" dirty="0" smtClean="0"/>
              <a:t>1</a:t>
            </a:r>
            <a:br>
              <a:rPr lang="en-US" altLang="ja-JP" sz="2000" dirty="0" smtClean="0"/>
            </a:br>
            <a:r>
              <a:rPr lang="ja-JP" altLang="en-US" sz="2000" dirty="0"/>
              <a:t>初期値を</a:t>
            </a:r>
            <a:r>
              <a:rPr lang="en-US" altLang="ja-JP" sz="2000" dirty="0"/>
              <a:t>1</a:t>
            </a:r>
            <a:r>
              <a:rPr lang="ja-JP" altLang="en-US" sz="2000" dirty="0"/>
              <a:t>とし、</a:t>
            </a:r>
            <a:r>
              <a:rPr lang="en-US" altLang="ja-JP" sz="2000" dirty="0"/>
              <a:t>1,3,5,7,9</a:t>
            </a:r>
            <a:r>
              <a:rPr lang="ja-JP" altLang="en-US" sz="2000" dirty="0"/>
              <a:t>までが表示される処理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79912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860921" y="6021288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95491" y="1813963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4559651" y="5680868"/>
            <a:ext cx="12349" cy="26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4489820" y="2564904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551715" y="3284984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761798" y="4437112"/>
            <a:ext cx="1501086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572000" y="4941168"/>
            <a:ext cx="1" cy="40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4067945" y="2204864"/>
            <a:ext cx="888792" cy="35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X=1</a:t>
            </a:r>
            <a:endParaRPr lang="en-US" altLang="ja-JP" dirty="0"/>
          </a:p>
        </p:txBody>
      </p:sp>
      <p:sp>
        <p:nvSpPr>
          <p:cNvPr id="6" name="片側の 2 つの角を切り取った四角形 5"/>
          <p:cNvSpPr/>
          <p:nvPr/>
        </p:nvSpPr>
        <p:spPr>
          <a:xfrm>
            <a:off x="3635896" y="2996952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の値が</a:t>
            </a:r>
            <a:r>
              <a:rPr lang="en-US" altLang="ja-JP" dirty="0" smtClean="0"/>
              <a:t>9</a:t>
            </a:r>
            <a:r>
              <a:rPr lang="ja-JP" altLang="en-US" dirty="0" smtClean="0"/>
              <a:t>未満</a:t>
            </a:r>
            <a:endParaRPr kumimoji="1" lang="ja-JP" altLang="en-US" dirty="0"/>
          </a:p>
        </p:txBody>
      </p:sp>
      <p:sp>
        <p:nvSpPr>
          <p:cNvPr id="21" name="片側の 2 つの角を切り取った四角形 20"/>
          <p:cNvSpPr/>
          <p:nvPr/>
        </p:nvSpPr>
        <p:spPr>
          <a:xfrm rot="10800000">
            <a:off x="3591970" y="5373215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779912" y="3717032"/>
            <a:ext cx="1501086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の値を表示</a:t>
            </a:r>
            <a:endParaRPr lang="en-US" altLang="ja-JP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4547303" y="4149080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5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繰り返し処理</a:t>
            </a:r>
            <a:r>
              <a:rPr lang="en-US" altLang="ja-JP" sz="2000" dirty="0"/>
              <a:t>2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/>
              <a:t>「</a:t>
            </a:r>
            <a:r>
              <a:rPr lang="en-US" altLang="ja-JP" sz="2000" dirty="0"/>
              <a:t>Hello World!</a:t>
            </a:r>
            <a:r>
              <a:rPr lang="ja-JP" altLang="en-US" sz="2000" dirty="0"/>
              <a:t>」と</a:t>
            </a:r>
            <a:r>
              <a:rPr lang="en-US" altLang="ja-JP" sz="2000" dirty="0"/>
              <a:t>3</a:t>
            </a:r>
            <a:r>
              <a:rPr lang="ja-JP" altLang="en-US" sz="2000" dirty="0"/>
              <a:t>回表示させる処理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79912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860921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95491" y="1813963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360027" y="3165366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12160" y="4293096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改行文字を表示</a:t>
            </a:r>
            <a:endParaRPr lang="en-US" altLang="ja-JP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7283607" y="5457423"/>
            <a:ext cx="2469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片側の 2 つの角を切り取った四角形 5"/>
          <p:cNvSpPr/>
          <p:nvPr/>
        </p:nvSpPr>
        <p:spPr>
          <a:xfrm>
            <a:off x="6444208" y="2852936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i&lt;3</a:t>
            </a:r>
            <a:endParaRPr kumimoji="1" lang="ja-JP" altLang="en-US" dirty="0"/>
          </a:p>
        </p:txBody>
      </p:sp>
      <p:sp>
        <p:nvSpPr>
          <p:cNvPr id="21" name="片側の 2 つの角を切り取った四角形 20"/>
          <p:cNvSpPr/>
          <p:nvPr/>
        </p:nvSpPr>
        <p:spPr>
          <a:xfrm rot="10800000">
            <a:off x="6328274" y="5661247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012160" y="3573016"/>
            <a:ext cx="2808312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に入っている文字を表示</a:t>
            </a:r>
            <a:endParaRPr lang="en-US" altLang="ja-JP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7355615" y="4029462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535996" y="2589302"/>
            <a:ext cx="0" cy="23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 : 手操作入力 18"/>
          <p:cNvSpPr/>
          <p:nvPr/>
        </p:nvSpPr>
        <p:spPr>
          <a:xfrm>
            <a:off x="3131840" y="2171495"/>
            <a:ext cx="2952328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/>
              <a:t>に「</a:t>
            </a:r>
            <a:r>
              <a:rPr lang="en-US" altLang="ja-JP" dirty="0"/>
              <a:t>Hello World!</a:t>
            </a:r>
            <a:r>
              <a:rPr lang="ja-JP" altLang="en-US" dirty="0"/>
              <a:t>」と入力</a:t>
            </a:r>
            <a:endParaRPr lang="en-US" altLang="ja-JP" dirty="0"/>
          </a:p>
        </p:txBody>
      </p:sp>
      <p:sp>
        <p:nvSpPr>
          <p:cNvPr id="22" name="正方形/長方形 21"/>
          <p:cNvSpPr/>
          <p:nvPr/>
        </p:nvSpPr>
        <p:spPr>
          <a:xfrm>
            <a:off x="4115256" y="2852936"/>
            <a:ext cx="888792" cy="35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i=0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6059470" y="5013176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7283608" y="4737343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/>
          <p:nvPr/>
        </p:nvCxnSpPr>
        <p:spPr>
          <a:xfrm flipV="1">
            <a:off x="5076056" y="2996952"/>
            <a:ext cx="1252217" cy="720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/>
          <p:nvPr/>
        </p:nvCxnSpPr>
        <p:spPr>
          <a:xfrm rot="10800000" flipV="1">
            <a:off x="5292081" y="5835170"/>
            <a:ext cx="1025037" cy="5461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ja-JP" altLang="en-US" sz="2000" dirty="0" smtClean="0"/>
              <a:t>条件分岐・繰り返し処理</a:t>
            </a:r>
            <a:r>
              <a:rPr lang="en-US" altLang="ja-JP" sz="2000" dirty="0" smtClean="0"/>
              <a:t>1</a:t>
            </a:r>
            <a:br>
              <a:rPr lang="en-US" altLang="ja-JP" sz="2000" dirty="0" smtClean="0"/>
            </a:br>
            <a:r>
              <a:rPr lang="ja-JP" altLang="en-US" sz="2000" dirty="0"/>
              <a:t>パスワードの入力が正解になるまで入力を求め続ける処理</a:t>
            </a:r>
            <a:r>
              <a:rPr lang="ja-JP" altLang="en-US" sz="2000" dirty="0" smtClean="0"/>
              <a:t>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成</a:t>
            </a:r>
            <a:r>
              <a:rPr lang="ja-JP" altLang="en-US" sz="2000" dirty="0"/>
              <a:t>功すると「ログインしました」と表示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79912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860921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95491" y="1813963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499992" y="5773760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535996" y="2492896"/>
            <a:ext cx="11307" cy="52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 : 手操作入力 18"/>
          <p:cNvSpPr/>
          <p:nvPr/>
        </p:nvSpPr>
        <p:spPr>
          <a:xfrm>
            <a:off x="3258930" y="3017526"/>
            <a:ext cx="2393190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 smtClean="0"/>
              <a:t>にパスワードを入</a:t>
            </a:r>
            <a:r>
              <a:rPr lang="ja-JP" altLang="en-US" dirty="0"/>
              <a:t>力</a:t>
            </a:r>
            <a:endParaRPr lang="en-US" altLang="ja-JP" dirty="0"/>
          </a:p>
        </p:txBody>
      </p:sp>
      <p:sp>
        <p:nvSpPr>
          <p:cNvPr id="22" name="正方形/長方形 21"/>
          <p:cNvSpPr/>
          <p:nvPr/>
        </p:nvSpPr>
        <p:spPr>
          <a:xfrm>
            <a:off x="3338862" y="2114552"/>
            <a:ext cx="2313258" cy="35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A=</a:t>
            </a:r>
            <a:r>
              <a:rPr lang="ja-JP" altLang="en-US" dirty="0" smtClean="0"/>
              <a:t>パスワードの正解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3203848" y="5097383"/>
            <a:ext cx="2616986" cy="635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「ログインに成功しました」と表示する</a:t>
            </a:r>
            <a:endParaRPr lang="en-US" altLang="ja-JP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631716" y="2755212"/>
            <a:ext cx="2316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 : 判断 22"/>
          <p:cNvSpPr/>
          <p:nvPr/>
        </p:nvSpPr>
        <p:spPr>
          <a:xfrm>
            <a:off x="2771800" y="3898948"/>
            <a:ext cx="3456384" cy="6101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が一致する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547303" y="4286016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684416" y="364338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499992" y="3517114"/>
            <a:ext cx="1" cy="271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3" idx="3"/>
          </p:cNvCxnSpPr>
          <p:nvPr/>
        </p:nvCxnSpPr>
        <p:spPr>
          <a:xfrm>
            <a:off x="6228184" y="420403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499992" y="4621632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6948264" y="2755211"/>
            <a:ext cx="0" cy="14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2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ja-JP" altLang="en-US" sz="2000" dirty="0"/>
              <a:t>条件分岐</a:t>
            </a:r>
            <a:r>
              <a:rPr lang="en-US" altLang="ja-JP" sz="2000" dirty="0" smtClean="0"/>
              <a:t>3</a:t>
            </a:r>
            <a:br>
              <a:rPr lang="en-US" altLang="ja-JP" sz="2000" dirty="0" smtClean="0"/>
            </a:br>
            <a:r>
              <a:rPr lang="ja-JP" altLang="en-US" sz="2000" dirty="0"/>
              <a:t>入力された数字が</a:t>
            </a:r>
            <a:r>
              <a:rPr lang="en-US" altLang="ja-JP" sz="2000" dirty="0"/>
              <a:t>1</a:t>
            </a:r>
            <a:r>
              <a:rPr lang="ja-JP" altLang="en-US" sz="2000" dirty="0"/>
              <a:t>以上なら「入力された数字は</a:t>
            </a:r>
            <a:r>
              <a:rPr lang="en-US" altLang="ja-JP" sz="2000" dirty="0"/>
              <a:t>1</a:t>
            </a:r>
            <a:r>
              <a:rPr lang="ja-JP" altLang="en-US" sz="2000" dirty="0"/>
              <a:t>以上です」と表示</a:t>
            </a:r>
            <a:br>
              <a:rPr lang="ja-JP" altLang="en-US" sz="2000" dirty="0"/>
            </a:br>
            <a:r>
              <a:rPr lang="en-US" altLang="ja-JP" sz="2000" dirty="0"/>
              <a:t>0</a:t>
            </a:r>
            <a:r>
              <a:rPr lang="ja-JP" altLang="en-US" sz="2000" dirty="0"/>
              <a:t>なら「入力された数字は</a:t>
            </a:r>
            <a:r>
              <a:rPr lang="en-US" altLang="ja-JP" sz="2000" dirty="0"/>
              <a:t>0</a:t>
            </a:r>
            <a:r>
              <a:rPr lang="ja-JP" altLang="en-US" sz="2000" dirty="0"/>
              <a:t>です」と表示</a:t>
            </a:r>
            <a:br>
              <a:rPr lang="ja-JP" altLang="en-US" sz="2000" dirty="0"/>
            </a:br>
            <a:r>
              <a:rPr lang="en-US" altLang="ja-JP" sz="2000" dirty="0"/>
              <a:t>0</a:t>
            </a:r>
            <a:r>
              <a:rPr lang="ja-JP" altLang="en-US" sz="2000" dirty="0"/>
              <a:t>未満なら「入力された数字は</a:t>
            </a:r>
            <a:r>
              <a:rPr lang="en-US" altLang="ja-JP" sz="2000" dirty="0"/>
              <a:t>0</a:t>
            </a:r>
            <a:r>
              <a:rPr lang="ja-JP" altLang="en-US" sz="2000" dirty="0"/>
              <a:t>未満です」と表示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91299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403648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106878" y="1813963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06878" y="5865073"/>
            <a:ext cx="4502" cy="372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111379" y="2420888"/>
            <a:ext cx="1130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 : 手操作入力 18"/>
          <p:cNvSpPr/>
          <p:nvPr/>
        </p:nvSpPr>
        <p:spPr>
          <a:xfrm>
            <a:off x="942325" y="1988840"/>
            <a:ext cx="2393190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 smtClean="0"/>
              <a:t>に数値を入</a:t>
            </a:r>
            <a:r>
              <a:rPr lang="ja-JP" altLang="en-US" dirty="0"/>
              <a:t>力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467544" y="5229200"/>
            <a:ext cx="2616986" cy="635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「入力された数値は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です」と表示する</a:t>
            </a:r>
            <a:endParaRPr lang="en-US" altLang="ja-JP" dirty="0"/>
          </a:p>
        </p:txBody>
      </p:sp>
      <p:sp>
        <p:nvSpPr>
          <p:cNvPr id="23" name="フローチャート : 判断 22"/>
          <p:cNvSpPr/>
          <p:nvPr/>
        </p:nvSpPr>
        <p:spPr>
          <a:xfrm>
            <a:off x="395536" y="2804615"/>
            <a:ext cx="3456384" cy="6101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である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895355" y="3311986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335515" y="252536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2111381" y="3517114"/>
            <a:ext cx="27539" cy="171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851920" y="306896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563417" y="3068960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 : 判断 27"/>
          <p:cNvSpPr/>
          <p:nvPr/>
        </p:nvSpPr>
        <p:spPr>
          <a:xfrm>
            <a:off x="2831459" y="3573016"/>
            <a:ext cx="3456384" cy="6101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以上である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372200" y="38610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083697" y="3861048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251158" y="4761123"/>
            <a:ext cx="2616986" cy="635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「入力された数値は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以上です」と表示する</a:t>
            </a:r>
            <a:endParaRPr lang="en-US" altLang="ja-JP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547304" y="4237194"/>
            <a:ext cx="24696" cy="48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355976" y="407161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796136" y="3284984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059470" y="4305295"/>
            <a:ext cx="2616986" cy="635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「入力された数値は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未満です」と表示する</a:t>
            </a:r>
            <a:endParaRPr lang="en-US" altLang="ja-JP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7077712" y="4941168"/>
            <a:ext cx="0" cy="155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99992" y="5445224"/>
            <a:ext cx="0" cy="69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 flipV="1">
            <a:off x="2606434" y="6119174"/>
            <a:ext cx="1893558" cy="2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2834807" y="6493435"/>
            <a:ext cx="4333446" cy="2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3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ja-JP" altLang="en-US" sz="2000" dirty="0"/>
              <a:t>条件分</a:t>
            </a:r>
            <a:r>
              <a:rPr lang="ja-JP" altLang="en-US" sz="2000" dirty="0" smtClean="0"/>
              <a:t>岐・繰り返し処理</a:t>
            </a:r>
            <a:r>
              <a:rPr lang="en-US" altLang="ja-JP" sz="2000" dirty="0" smtClean="0"/>
              <a:t>2</a:t>
            </a:r>
            <a:br>
              <a:rPr lang="en-US" altLang="ja-JP" sz="2000" dirty="0" smtClean="0"/>
            </a:br>
            <a:r>
              <a:rPr lang="ja-JP" altLang="en-US" sz="2000" dirty="0"/>
              <a:t>「</a:t>
            </a:r>
            <a:r>
              <a:rPr lang="en-US" altLang="ja-JP" sz="2000" dirty="0"/>
              <a:t>top</a:t>
            </a:r>
            <a:r>
              <a:rPr lang="ja-JP" altLang="en-US" sz="2000" dirty="0"/>
              <a:t>」と入力されたら</a:t>
            </a:r>
            <a:r>
              <a:rPr lang="en-US" altLang="ja-JP" sz="2000" dirty="0"/>
              <a:t>20</a:t>
            </a:r>
            <a:r>
              <a:rPr lang="ja-JP" altLang="en-US" sz="2000" dirty="0"/>
              <a:t>回「記事</a:t>
            </a:r>
            <a:r>
              <a:rPr lang="en-US" altLang="ja-JP" sz="2000" dirty="0"/>
              <a:t>No.x</a:t>
            </a:r>
            <a:r>
              <a:rPr lang="ja-JP" altLang="en-US" sz="2000" dirty="0"/>
              <a:t>を表示」と表示。</a:t>
            </a:r>
            <a:r>
              <a:rPr lang="en-US" altLang="ja-JP" sz="2000" dirty="0"/>
              <a:t>x</a:t>
            </a:r>
            <a:r>
              <a:rPr lang="ja-JP" altLang="en-US" sz="2000" dirty="0"/>
              <a:t>は</a:t>
            </a:r>
            <a:r>
              <a:rPr lang="en-US" altLang="ja-JP" sz="2000" dirty="0"/>
              <a:t>1</a:t>
            </a:r>
            <a:r>
              <a:rPr lang="ja-JP" altLang="en-US" sz="2000" dirty="0"/>
              <a:t>から</a:t>
            </a:r>
            <a:r>
              <a:rPr lang="en-US" altLang="ja-JP" sz="2000" dirty="0"/>
              <a:t>1</a:t>
            </a:r>
            <a:r>
              <a:rPr lang="ja-JP" altLang="en-US" sz="2000" dirty="0"/>
              <a:t>ずつ増えていく。</a:t>
            </a:r>
            <a:br>
              <a:rPr lang="ja-JP" altLang="en-US" sz="2000" dirty="0"/>
            </a:br>
            <a:r>
              <a:rPr lang="ja-JP" altLang="en-US" sz="2000" dirty="0"/>
              <a:t>そうでないなら「</a:t>
            </a:r>
            <a:r>
              <a:rPr lang="en-US" altLang="ja-JP" sz="2000" dirty="0"/>
              <a:t>Log:</a:t>
            </a:r>
            <a:r>
              <a:rPr lang="ja-JP" altLang="en-US" sz="2000" dirty="0"/>
              <a:t>このページは</a:t>
            </a:r>
            <a:r>
              <a:rPr lang="en-US" altLang="ja-JP" sz="2000" dirty="0"/>
              <a:t>TOP</a:t>
            </a:r>
            <a:r>
              <a:rPr lang="ja-JP" altLang="en-US" sz="2000" dirty="0"/>
              <a:t>ページではありません」を表示。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91299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403648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106878" y="1813963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06878" y="5865073"/>
            <a:ext cx="4502" cy="372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111379" y="2420888"/>
            <a:ext cx="1130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 : 手操作入力 18"/>
          <p:cNvSpPr/>
          <p:nvPr/>
        </p:nvSpPr>
        <p:spPr>
          <a:xfrm>
            <a:off x="942325" y="1988840"/>
            <a:ext cx="2393190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</a:t>
            </a:r>
            <a:r>
              <a:rPr lang="ja-JP" altLang="en-US" dirty="0" smtClean="0"/>
              <a:t>に文字列を入</a:t>
            </a:r>
            <a:r>
              <a:rPr lang="ja-JP" altLang="en-US" dirty="0"/>
              <a:t>力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467544" y="5079060"/>
            <a:ext cx="2616986" cy="78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</a:t>
            </a:r>
            <a:r>
              <a:rPr lang="en-US" altLang="ja-JP" dirty="0"/>
              <a:t>Log:</a:t>
            </a:r>
            <a:r>
              <a:rPr lang="ja-JP" altLang="en-US" dirty="0"/>
              <a:t>このページは</a:t>
            </a:r>
            <a:r>
              <a:rPr lang="en-US" altLang="ja-JP" dirty="0"/>
              <a:t>TOP</a:t>
            </a:r>
            <a:r>
              <a:rPr lang="ja-JP" altLang="en-US" dirty="0"/>
              <a:t>ページではありません</a:t>
            </a:r>
            <a:r>
              <a:rPr lang="ja-JP" altLang="en-US" dirty="0" smtClean="0"/>
              <a:t>」と表示する</a:t>
            </a:r>
            <a:endParaRPr lang="en-US" altLang="ja-JP" dirty="0"/>
          </a:p>
        </p:txBody>
      </p:sp>
      <p:sp>
        <p:nvSpPr>
          <p:cNvPr id="23" name="フローチャート : 判断 22"/>
          <p:cNvSpPr/>
          <p:nvPr/>
        </p:nvSpPr>
        <p:spPr>
          <a:xfrm>
            <a:off x="395536" y="2804614"/>
            <a:ext cx="3456384" cy="107348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</a:t>
            </a:r>
            <a:r>
              <a:rPr lang="ja-JP" altLang="en-US" dirty="0" smtClean="0"/>
              <a:t>に入力された文字列が「</a:t>
            </a:r>
            <a:r>
              <a:rPr lang="en-US" altLang="ja-JP" dirty="0" smtClean="0"/>
              <a:t>top</a:t>
            </a:r>
            <a:r>
              <a:rPr lang="ja-JP" altLang="en-US" dirty="0" smtClean="0"/>
              <a:t>」である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987824" y="270184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223628" y="3861048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2074836" y="3920338"/>
            <a:ext cx="32042" cy="1158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923928" y="33254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7200292" y="1422419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164288" y="5717301"/>
            <a:ext cx="1" cy="77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2834807" y="6493435"/>
            <a:ext cx="4333446" cy="2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7288019" y="2877334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940152" y="4005064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改行文字を表示</a:t>
            </a:r>
            <a:endParaRPr lang="en-US" altLang="ja-JP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7211599" y="5169391"/>
            <a:ext cx="2469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片側の 2 つの角を切り取った四角形 46"/>
          <p:cNvSpPr/>
          <p:nvPr/>
        </p:nvSpPr>
        <p:spPr>
          <a:xfrm>
            <a:off x="6372200" y="2564904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x&lt;21</a:t>
            </a:r>
            <a:endParaRPr kumimoji="1" lang="ja-JP" altLang="en-US" dirty="0"/>
          </a:p>
        </p:txBody>
      </p:sp>
      <p:sp>
        <p:nvSpPr>
          <p:cNvPr id="48" name="片側の 2 つの角を切り取った四角形 47"/>
          <p:cNvSpPr/>
          <p:nvPr/>
        </p:nvSpPr>
        <p:spPr>
          <a:xfrm rot="10800000">
            <a:off x="6256266" y="5373215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5580112" y="3284984"/>
            <a:ext cx="3528392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「記事</a:t>
            </a:r>
            <a:r>
              <a:rPr lang="en-US" altLang="ja-JP" dirty="0" smtClean="0"/>
              <a:t>No.X</a:t>
            </a:r>
            <a:r>
              <a:rPr lang="ja-JP" altLang="en-US" dirty="0" smtClean="0"/>
              <a:t>を表示」を表示する</a:t>
            </a:r>
            <a:endParaRPr lang="en-US" altLang="ja-JP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283607" y="3741430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5987462" y="4725144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cxnSp>
        <p:nvCxnSpPr>
          <p:cNvPr id="52" name="直線矢印コネクタ 51"/>
          <p:cNvCxnSpPr/>
          <p:nvPr/>
        </p:nvCxnSpPr>
        <p:spPr>
          <a:xfrm flipH="1">
            <a:off x="7211600" y="4449311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644008" y="1422419"/>
            <a:ext cx="1488" cy="190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559651" y="1422419"/>
            <a:ext cx="2610234" cy="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6594318" y="1898135"/>
            <a:ext cx="157808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X=1</a:t>
            </a:r>
            <a:endParaRPr lang="en-US" altLang="ja-JP" dirty="0"/>
          </a:p>
        </p:txBody>
      </p:sp>
      <p:cxnSp>
        <p:nvCxnSpPr>
          <p:cNvPr id="56" name="直線矢印コネクタ 55"/>
          <p:cNvCxnSpPr/>
          <p:nvPr/>
        </p:nvCxnSpPr>
        <p:spPr>
          <a:xfrm flipH="1">
            <a:off x="7236296" y="2276872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866</Words>
  <Application>Microsoft Office PowerPoint</Application>
  <PresentationFormat>画面に合わせる (4:3)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文字の表示 実行すると「こんにちは」を表示</vt:lpstr>
      <vt:lpstr>文字の追加 入力された文字に「入力された文字は:」という文字を追加する処理</vt:lpstr>
      <vt:lpstr>条件分岐1 入力された数字が5以上なら「true」と、そうでないなら「false」と表示する処理</vt:lpstr>
      <vt:lpstr>条件分岐2 入力されたパスワードが正解なら「ログイン成功」と、そうでないなら何も表示しない処理</vt:lpstr>
      <vt:lpstr>繰り返し処理1 初期値を1とし、1,3,5,7,9までが表示される処理</vt:lpstr>
      <vt:lpstr>繰り返し処理2 「Hello World!」と3回表示させる処理</vt:lpstr>
      <vt:lpstr>条件分岐・繰り返し処理1 パスワードの入力が正解になるまで入力を求め続ける処理。 成功すると「ログインしました」と表示</vt:lpstr>
      <vt:lpstr>条件分岐3 入力された数字が1以上なら「入力された数字は1以上です」と表示 0なら「入力された数字は0です」と表示 0未満なら「入力された数字は0未満です」と表示</vt:lpstr>
      <vt:lpstr>条件分岐・繰り返し処理2 「top」と入力されたら20回「記事No.xを表示」と表示。xは1から1ずつ増えていく。 そうでないなら「Log:このページはTOPページではありません」を表示。</vt:lpstr>
      <vt:lpstr>条件分岐・繰り返し処理3 1から始まる数字が1足されてから表示される。これを「7」が表示されるまで繰り返す。また、その数字が偶数なら「この数字は偶数です」奇数なら「この数字は奇数です」と表示される。</vt:lpstr>
      <vt:lpstr>フローチャートで自動販売機のシステムを完成させなさい。 どのような処理を盛り込んで完成させるかは自由です。</vt:lpstr>
      <vt:lpstr>バブルソートの処理を書きなさい</vt:lpstr>
      <vt:lpstr>フローチャートを用いて、リニアサーチの処理を書きなさい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350</cp:revision>
  <dcterms:created xsi:type="dcterms:W3CDTF">2017-03-02T14:42:12Z</dcterms:created>
  <dcterms:modified xsi:type="dcterms:W3CDTF">2017-03-03T07:11:20Z</dcterms:modified>
</cp:coreProperties>
</file>