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FBED-F68A-4600-B49F-FB121240001F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2BC4-00DA-4DF7-97C4-6D9B885BD8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716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FBED-F68A-4600-B49F-FB121240001F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2BC4-00DA-4DF7-97C4-6D9B885BD8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81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FBED-F68A-4600-B49F-FB121240001F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2BC4-00DA-4DF7-97C4-6D9B885BD8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410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FBED-F68A-4600-B49F-FB121240001F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2BC4-00DA-4DF7-97C4-6D9B885BD8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1670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FBED-F68A-4600-B49F-FB121240001F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2BC4-00DA-4DF7-97C4-6D9B885BD8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40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FBED-F68A-4600-B49F-FB121240001F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2BC4-00DA-4DF7-97C4-6D9B885BD8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61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FBED-F68A-4600-B49F-FB121240001F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2BC4-00DA-4DF7-97C4-6D9B885BD8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7767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FBED-F68A-4600-B49F-FB121240001F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2BC4-00DA-4DF7-97C4-6D9B885BD8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38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FBED-F68A-4600-B49F-FB121240001F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2BC4-00DA-4DF7-97C4-6D9B885BD8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41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FBED-F68A-4600-B49F-FB121240001F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2BC4-00DA-4DF7-97C4-6D9B885BD8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8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FBED-F68A-4600-B49F-FB121240001F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2BC4-00DA-4DF7-97C4-6D9B885BD8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3134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5FBED-F68A-4600-B49F-FB121240001F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62BC4-00DA-4DF7-97C4-6D9B885BD8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462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dirty="0" smtClean="0">
                <a:latin typeface="メイリオ" pitchFamily="50" charset="-128"/>
                <a:ea typeface="メイリオ" pitchFamily="50" charset="-128"/>
              </a:rPr>
              <a:t>文字の表示</a:t>
            </a:r>
            <a:r>
              <a:rPr kumimoji="1" lang="en-US" altLang="ja-JP" sz="2000" dirty="0" smtClean="0">
                <a:latin typeface="メイリオ" pitchFamily="50" charset="-128"/>
                <a:ea typeface="メイリオ" pitchFamily="50" charset="-128"/>
              </a:rPr>
              <a:t/>
            </a:r>
            <a:br>
              <a:rPr kumimoji="1" lang="en-US" altLang="ja-JP" sz="2000" dirty="0" smtClean="0">
                <a:latin typeface="メイリオ" pitchFamily="50" charset="-128"/>
                <a:ea typeface="メイリオ" pitchFamily="50" charset="-128"/>
              </a:rPr>
            </a:br>
            <a:r>
              <a:rPr kumimoji="1" lang="ja-JP" altLang="en-US" sz="2000" dirty="0" smtClean="0">
                <a:latin typeface="メイリオ" pitchFamily="50" charset="-128"/>
                <a:ea typeface="メイリオ" pitchFamily="50" charset="-128"/>
              </a:rPr>
              <a:t>実行すると「こんにちは」を表示</a:t>
            </a:r>
            <a:endParaRPr kumimoji="1" lang="ja-JP" altLang="en-US" sz="2000" dirty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3226463" y="1628800"/>
            <a:ext cx="2376264" cy="9052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start</a:t>
            </a:r>
            <a:endParaRPr kumimoji="1" lang="ja-JP" altLang="en-US" sz="2800" dirty="0"/>
          </a:p>
        </p:txBody>
      </p:sp>
      <p:sp>
        <p:nvSpPr>
          <p:cNvPr id="5" name="円/楕円 4"/>
          <p:cNvSpPr/>
          <p:nvPr/>
        </p:nvSpPr>
        <p:spPr>
          <a:xfrm>
            <a:off x="3226463" y="5116045"/>
            <a:ext cx="2376264" cy="9052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/>
              <a:t>end</a:t>
            </a:r>
            <a:endParaRPr kumimoji="1" lang="en-US" altLang="ja-JP" sz="2800" dirty="0" smtClean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4414595" y="270892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4427984" y="4365104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2290359" y="3501008"/>
            <a:ext cx="4369874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「こんにちは」と画面に表示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81488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2630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ja-JP" altLang="en-US" sz="2000" dirty="0"/>
              <a:t>条件分</a:t>
            </a:r>
            <a:r>
              <a:rPr lang="ja-JP" altLang="en-US" sz="2000" dirty="0" smtClean="0"/>
              <a:t>岐・繰り返し処理</a:t>
            </a:r>
            <a:r>
              <a:rPr lang="en-US" altLang="ja-JP" sz="2000" dirty="0"/>
              <a:t>3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en-US" altLang="ja-JP" sz="1800" dirty="0"/>
              <a:t>1</a:t>
            </a:r>
            <a:r>
              <a:rPr lang="ja-JP" altLang="en-US" sz="1800" dirty="0"/>
              <a:t>から始まる数字が</a:t>
            </a:r>
            <a:r>
              <a:rPr lang="en-US" altLang="ja-JP" sz="1800" dirty="0"/>
              <a:t>1</a:t>
            </a:r>
            <a:r>
              <a:rPr lang="ja-JP" altLang="en-US" sz="1800" dirty="0"/>
              <a:t>足されてから表示される。これを「</a:t>
            </a:r>
            <a:r>
              <a:rPr lang="en-US" altLang="ja-JP" sz="1800" dirty="0"/>
              <a:t>7</a:t>
            </a:r>
            <a:r>
              <a:rPr lang="ja-JP" altLang="en-US" sz="1800" dirty="0"/>
              <a:t>」が表示されるまで繰り返す。また、その数字が偶数なら「この数字は偶数です」奇数なら「この数字は奇数です」と表示される。</a:t>
            </a:r>
            <a:endParaRPr kumimoji="1" lang="ja-JP" altLang="en-US" sz="2000" dirty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1391299" y="1268760"/>
            <a:ext cx="1431159" cy="5452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start</a:t>
            </a:r>
            <a:endParaRPr kumimoji="1" lang="ja-JP" altLang="en-US" sz="2800" dirty="0"/>
          </a:p>
        </p:txBody>
      </p:sp>
      <p:sp>
        <p:nvSpPr>
          <p:cNvPr id="5" name="円/楕円 4"/>
          <p:cNvSpPr/>
          <p:nvPr/>
        </p:nvSpPr>
        <p:spPr>
          <a:xfrm>
            <a:off x="1403648" y="6268173"/>
            <a:ext cx="1431159" cy="5452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/>
              <a:t>end</a:t>
            </a:r>
            <a:endParaRPr kumimoji="1" lang="en-US" altLang="ja-JP" sz="2800" dirty="0" smtClean="0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2106878" y="1813963"/>
            <a:ext cx="4502" cy="195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2106878" y="5865073"/>
            <a:ext cx="4502" cy="3722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2111379" y="2420888"/>
            <a:ext cx="11307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6660232" y="3288022"/>
            <a:ext cx="2392508" cy="786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「この数字は偶数です」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と</a:t>
            </a:r>
            <a:r>
              <a:rPr lang="ja-JP" altLang="en-US" dirty="0" smtClean="0"/>
              <a:t>表示する</a:t>
            </a:r>
            <a:endParaRPr lang="en-US" altLang="ja-JP" dirty="0"/>
          </a:p>
        </p:txBody>
      </p:sp>
      <p:sp>
        <p:nvSpPr>
          <p:cNvPr id="23" name="フローチャート : 判断 22"/>
          <p:cNvSpPr/>
          <p:nvPr/>
        </p:nvSpPr>
        <p:spPr>
          <a:xfrm>
            <a:off x="4403287" y="1659566"/>
            <a:ext cx="3456384" cy="1073487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X</a:t>
            </a:r>
            <a:r>
              <a:rPr lang="ja-JP" altLang="en-US" dirty="0" smtClean="0"/>
              <a:t>を</a:t>
            </a:r>
            <a:r>
              <a:rPr lang="en-US" altLang="ja-JP" dirty="0" smtClean="0"/>
              <a:t>2</a:t>
            </a:r>
            <a:r>
              <a:rPr lang="ja-JP" altLang="en-US" dirty="0" smtClean="0"/>
              <a:t>で割った余りが</a:t>
            </a:r>
            <a:r>
              <a:rPr lang="en-US" altLang="ja-JP" dirty="0" smtClean="0"/>
              <a:t>0</a:t>
            </a:r>
            <a:r>
              <a:rPr lang="ja-JP" altLang="en-US" dirty="0" smtClean="0"/>
              <a:t>である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6995575" y="1556792"/>
            <a:ext cx="1104817" cy="511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yes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5231379" y="2716000"/>
            <a:ext cx="1104817" cy="511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no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線矢印コネクタ 30"/>
          <p:cNvCxnSpPr/>
          <p:nvPr/>
        </p:nvCxnSpPr>
        <p:spPr>
          <a:xfrm>
            <a:off x="7884368" y="2129301"/>
            <a:ext cx="32042" cy="11587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3335515" y="3564461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6131479" y="2765177"/>
            <a:ext cx="0" cy="391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H="1">
            <a:off x="7884369" y="4093027"/>
            <a:ext cx="1" cy="236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2319467" y="3021351"/>
            <a:ext cx="0" cy="391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971600" y="4149081"/>
            <a:ext cx="2616986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改行文字を表示する</a:t>
            </a:r>
            <a:endParaRPr lang="en-US" altLang="ja-JP" dirty="0"/>
          </a:p>
        </p:txBody>
      </p:sp>
      <p:cxnSp>
        <p:nvCxnSpPr>
          <p:cNvPr id="46" name="直線矢印コネクタ 45"/>
          <p:cNvCxnSpPr/>
          <p:nvPr/>
        </p:nvCxnSpPr>
        <p:spPr>
          <a:xfrm>
            <a:off x="2243047" y="5313408"/>
            <a:ext cx="24698" cy="203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片側の 2 つの角を切り取った四角形 46"/>
          <p:cNvSpPr/>
          <p:nvPr/>
        </p:nvSpPr>
        <p:spPr>
          <a:xfrm>
            <a:off x="1403648" y="2708921"/>
            <a:ext cx="1800200" cy="288032"/>
          </a:xfrm>
          <a:prstGeom prst="snip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X</a:t>
            </a:r>
            <a:r>
              <a:rPr lang="ja-JP" altLang="en-US" dirty="0" smtClean="0"/>
              <a:t>≦</a:t>
            </a:r>
            <a:r>
              <a:rPr lang="en-US" altLang="ja-JP" dirty="0" smtClean="0"/>
              <a:t>7</a:t>
            </a:r>
            <a:endParaRPr kumimoji="1" lang="ja-JP" altLang="en-US" dirty="0"/>
          </a:p>
        </p:txBody>
      </p:sp>
      <p:sp>
        <p:nvSpPr>
          <p:cNvPr id="48" name="片側の 2 つの角を切り取った四角形 47"/>
          <p:cNvSpPr/>
          <p:nvPr/>
        </p:nvSpPr>
        <p:spPr>
          <a:xfrm rot="10800000">
            <a:off x="1287714" y="5517232"/>
            <a:ext cx="1800200" cy="288032"/>
          </a:xfrm>
          <a:prstGeom prst="snip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正方形/長方形 48"/>
          <p:cNvSpPr/>
          <p:nvPr/>
        </p:nvSpPr>
        <p:spPr>
          <a:xfrm>
            <a:off x="1403648" y="3429001"/>
            <a:ext cx="1944216" cy="4519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X</a:t>
            </a:r>
            <a:r>
              <a:rPr lang="ja-JP" altLang="en-US" dirty="0" smtClean="0"/>
              <a:t>を表示する</a:t>
            </a:r>
            <a:endParaRPr lang="en-US" altLang="ja-JP" dirty="0" smtClean="0"/>
          </a:p>
        </p:txBody>
      </p:sp>
      <p:cxnSp>
        <p:nvCxnSpPr>
          <p:cNvPr id="50" name="直線矢印コネクタ 49"/>
          <p:cNvCxnSpPr/>
          <p:nvPr/>
        </p:nvCxnSpPr>
        <p:spPr>
          <a:xfrm flipH="1">
            <a:off x="3588586" y="4437112"/>
            <a:ext cx="1778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018910" y="4869161"/>
            <a:ext cx="2616986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x</a:t>
            </a:r>
            <a:r>
              <a:rPr lang="ja-JP" altLang="en-US" dirty="0" smtClean="0"/>
              <a:t>に</a:t>
            </a:r>
            <a:r>
              <a:rPr lang="en-US" altLang="ja-JP" dirty="0" smtClean="0"/>
              <a:t>1</a:t>
            </a:r>
            <a:r>
              <a:rPr lang="ja-JP" altLang="en-US" dirty="0" smtClean="0"/>
              <a:t>を足す</a:t>
            </a:r>
            <a:endParaRPr lang="en-US" altLang="ja-JP" dirty="0"/>
          </a:p>
        </p:txBody>
      </p:sp>
      <p:cxnSp>
        <p:nvCxnSpPr>
          <p:cNvPr id="52" name="直線矢印コネクタ 51"/>
          <p:cNvCxnSpPr/>
          <p:nvPr/>
        </p:nvCxnSpPr>
        <p:spPr>
          <a:xfrm flipH="1">
            <a:off x="2243048" y="4593328"/>
            <a:ext cx="24696" cy="203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>
            <a:off x="3695555" y="1337715"/>
            <a:ext cx="2460621" cy="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/>
          <p:cNvSpPr/>
          <p:nvPr/>
        </p:nvSpPr>
        <p:spPr>
          <a:xfrm>
            <a:off x="1327991" y="2007109"/>
            <a:ext cx="157808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X=1</a:t>
            </a:r>
            <a:endParaRPr lang="en-US" altLang="ja-JP" dirty="0"/>
          </a:p>
        </p:txBody>
      </p:sp>
      <p:cxnSp>
        <p:nvCxnSpPr>
          <p:cNvPr id="56" name="直線矢印コネクタ 55"/>
          <p:cNvCxnSpPr/>
          <p:nvPr/>
        </p:nvCxnSpPr>
        <p:spPr>
          <a:xfrm>
            <a:off x="6156176" y="1352967"/>
            <a:ext cx="0" cy="3478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4139952" y="3291058"/>
            <a:ext cx="2392508" cy="786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「この数字は奇数です」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と</a:t>
            </a:r>
            <a:r>
              <a:rPr lang="ja-JP" altLang="en-US" dirty="0" smtClean="0"/>
              <a:t>表示する</a:t>
            </a:r>
            <a:endParaRPr lang="en-US" altLang="ja-JP" dirty="0"/>
          </a:p>
        </p:txBody>
      </p:sp>
      <p:cxnSp>
        <p:nvCxnSpPr>
          <p:cNvPr id="39" name="直線コネクタ 38"/>
          <p:cNvCxnSpPr/>
          <p:nvPr/>
        </p:nvCxnSpPr>
        <p:spPr>
          <a:xfrm flipH="1">
            <a:off x="5364088" y="4149080"/>
            <a:ext cx="1" cy="236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5436096" y="4434059"/>
            <a:ext cx="2460621" cy="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3695555" y="1352967"/>
            <a:ext cx="12349" cy="2220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712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2630"/>
            <a:ext cx="8229600" cy="706090"/>
          </a:xfrm>
        </p:spPr>
        <p:txBody>
          <a:bodyPr>
            <a:normAutofit/>
          </a:bodyPr>
          <a:lstStyle/>
          <a:p>
            <a:r>
              <a:rPr lang="ja-JP" altLang="en-US" sz="1800" dirty="0"/>
              <a:t>フローチャートで自動販売機のシステムを完成させなさい</a:t>
            </a:r>
            <a:r>
              <a:rPr lang="ja-JP" altLang="en-US" sz="1800" dirty="0" smtClean="0"/>
              <a:t>。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ja-JP" altLang="en-US" sz="1800" dirty="0" smtClean="0"/>
              <a:t>ど</a:t>
            </a:r>
            <a:r>
              <a:rPr lang="ja-JP" altLang="en-US" sz="1800" dirty="0"/>
              <a:t>のような処理を盛り込んで完成させるかは自由です。</a:t>
            </a:r>
            <a:endParaRPr kumimoji="1" lang="ja-JP" altLang="en-US" sz="2000" dirty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1331640" y="908720"/>
            <a:ext cx="1236485" cy="47415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start</a:t>
            </a:r>
            <a:endParaRPr kumimoji="1" lang="ja-JP" altLang="en-US" sz="2800" dirty="0"/>
          </a:p>
        </p:txBody>
      </p:sp>
      <p:sp>
        <p:nvSpPr>
          <p:cNvPr id="5" name="円/楕円 4"/>
          <p:cNvSpPr/>
          <p:nvPr/>
        </p:nvSpPr>
        <p:spPr>
          <a:xfrm>
            <a:off x="1259632" y="6237312"/>
            <a:ext cx="1431159" cy="5452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/>
              <a:t>end</a:t>
            </a:r>
            <a:endParaRPr kumimoji="1" lang="en-US" altLang="ja-JP" sz="2800" dirty="0" smtClean="0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1975211" y="1412776"/>
            <a:ext cx="4502" cy="195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7580092" y="2924944"/>
            <a:ext cx="1528412" cy="4219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X</a:t>
            </a:r>
            <a:r>
              <a:rPr lang="ja-JP" altLang="en-US" dirty="0" smtClean="0"/>
              <a:t>を表示する</a:t>
            </a:r>
            <a:endParaRPr lang="en-US" altLang="ja-JP" dirty="0"/>
          </a:p>
        </p:txBody>
      </p:sp>
      <p:sp>
        <p:nvSpPr>
          <p:cNvPr id="23" name="フローチャート : 判断 22"/>
          <p:cNvSpPr/>
          <p:nvPr/>
        </p:nvSpPr>
        <p:spPr>
          <a:xfrm>
            <a:off x="116475" y="2852937"/>
            <a:ext cx="3735445" cy="82653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おつり返却ボタンが押してあるか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1763688" y="3709952"/>
            <a:ext cx="1104817" cy="511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yes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3131840" y="2773848"/>
            <a:ext cx="1104817" cy="511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no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線矢印コネクタ 30"/>
          <p:cNvCxnSpPr/>
          <p:nvPr/>
        </p:nvCxnSpPr>
        <p:spPr>
          <a:xfrm>
            <a:off x="8388424" y="2060848"/>
            <a:ext cx="0" cy="831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3851920" y="3348437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6156176" y="2492896"/>
            <a:ext cx="0" cy="391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>
            <a:off x="1979712" y="5949280"/>
            <a:ext cx="24698" cy="203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>
            <a:off x="4211960" y="1340768"/>
            <a:ext cx="194421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>
            <a:off x="6156176" y="1352967"/>
            <a:ext cx="0" cy="3478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5137920" y="2924944"/>
            <a:ext cx="2026368" cy="7545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買え</a:t>
            </a:r>
            <a:r>
              <a:rPr lang="ja-JP" altLang="en-US" dirty="0" smtClean="0"/>
              <a:t>る</a:t>
            </a:r>
            <a:r>
              <a:rPr lang="ja-JP" altLang="en-US" dirty="0"/>
              <a:t>商品</a:t>
            </a:r>
            <a:r>
              <a:rPr lang="ja-JP" altLang="en-US" dirty="0" smtClean="0"/>
              <a:t>の</a:t>
            </a:r>
            <a:r>
              <a:rPr lang="ja-JP" altLang="en-US" dirty="0"/>
              <a:t>ボタン</a:t>
            </a:r>
            <a:r>
              <a:rPr lang="ja-JP" altLang="en-US" dirty="0" smtClean="0"/>
              <a:t>を</a:t>
            </a:r>
            <a:r>
              <a:rPr lang="ja-JP" altLang="en-US" dirty="0"/>
              <a:t>光らせる</a:t>
            </a:r>
            <a:endParaRPr lang="en-US" altLang="ja-JP" dirty="0"/>
          </a:p>
        </p:txBody>
      </p:sp>
      <p:cxnSp>
        <p:nvCxnSpPr>
          <p:cNvPr id="42" name="直線コネクタ 41"/>
          <p:cNvCxnSpPr/>
          <p:nvPr/>
        </p:nvCxnSpPr>
        <p:spPr>
          <a:xfrm flipH="1">
            <a:off x="4224309" y="1352967"/>
            <a:ext cx="12348" cy="2004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手操作入力 32"/>
          <p:cNvSpPr/>
          <p:nvPr/>
        </p:nvSpPr>
        <p:spPr>
          <a:xfrm>
            <a:off x="810658" y="1628800"/>
            <a:ext cx="2393190" cy="411474"/>
          </a:xfrm>
          <a:prstGeom prst="flowChartManualIn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お金を入力する</a:t>
            </a:r>
            <a:endParaRPr lang="en-US" altLang="ja-JP" dirty="0"/>
          </a:p>
        </p:txBody>
      </p:sp>
      <p:cxnSp>
        <p:nvCxnSpPr>
          <p:cNvPr id="34" name="直線矢印コネクタ 33"/>
          <p:cNvCxnSpPr/>
          <p:nvPr/>
        </p:nvCxnSpPr>
        <p:spPr>
          <a:xfrm flipH="1">
            <a:off x="1979712" y="2060848"/>
            <a:ext cx="4502" cy="195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1043608" y="2256994"/>
            <a:ext cx="2160240" cy="4519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金額</a:t>
            </a:r>
            <a:r>
              <a:rPr lang="en-US" altLang="ja-JP" dirty="0" smtClean="0"/>
              <a:t>(X)</a:t>
            </a:r>
            <a:r>
              <a:rPr lang="ja-JP" altLang="en-US" dirty="0" smtClean="0"/>
              <a:t>を表示する</a:t>
            </a:r>
            <a:endParaRPr lang="en-US" altLang="ja-JP" dirty="0" smtClean="0"/>
          </a:p>
        </p:txBody>
      </p:sp>
      <p:cxnSp>
        <p:nvCxnSpPr>
          <p:cNvPr id="45" name="直線矢印コネクタ 44"/>
          <p:cNvCxnSpPr/>
          <p:nvPr/>
        </p:nvCxnSpPr>
        <p:spPr>
          <a:xfrm>
            <a:off x="1977462" y="3938056"/>
            <a:ext cx="2250" cy="15791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683568" y="5589240"/>
            <a:ext cx="2616986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残金</a:t>
            </a:r>
            <a:r>
              <a:rPr lang="en-US" altLang="ja-JP" dirty="0" smtClean="0"/>
              <a:t>(X-Y)</a:t>
            </a:r>
            <a:r>
              <a:rPr lang="ja-JP" altLang="en-US" dirty="0" smtClean="0"/>
              <a:t>を出力する</a:t>
            </a:r>
            <a:endParaRPr lang="en-US" altLang="ja-JP" dirty="0"/>
          </a:p>
        </p:txBody>
      </p:sp>
      <p:sp>
        <p:nvSpPr>
          <p:cNvPr id="57" name="フローチャート : 判断 56"/>
          <p:cNvSpPr/>
          <p:nvPr/>
        </p:nvSpPr>
        <p:spPr>
          <a:xfrm>
            <a:off x="4292939" y="1700808"/>
            <a:ext cx="3735445" cy="782149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購入する額</a:t>
            </a:r>
            <a:r>
              <a:rPr kumimoji="1" lang="en-US" altLang="ja-JP" dirty="0" smtClean="0"/>
              <a:t>Y</a:t>
            </a:r>
            <a:r>
              <a:rPr kumimoji="1" lang="ja-JP" altLang="en-US" dirty="0" smtClean="0"/>
              <a:t>まで投入されたか</a:t>
            </a:r>
            <a:endParaRPr kumimoji="1" lang="ja-JP" altLang="en-US" dirty="0"/>
          </a:p>
        </p:txBody>
      </p:sp>
      <p:cxnSp>
        <p:nvCxnSpPr>
          <p:cNvPr id="58" name="直線コネクタ 57"/>
          <p:cNvCxnSpPr/>
          <p:nvPr/>
        </p:nvCxnSpPr>
        <p:spPr>
          <a:xfrm>
            <a:off x="8028384" y="2067441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5987463" y="2276872"/>
            <a:ext cx="1104817" cy="511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yes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7355615" y="1628800"/>
            <a:ext cx="1104817" cy="511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no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1" name="フローチャート : 判断 60"/>
          <p:cNvSpPr/>
          <p:nvPr/>
        </p:nvSpPr>
        <p:spPr>
          <a:xfrm>
            <a:off x="4283381" y="3908691"/>
            <a:ext cx="3735445" cy="818954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おつり返却ボタンが押してあるか</a:t>
            </a:r>
            <a:endParaRPr kumimoji="1" lang="ja-JP" altLang="en-US" dirty="0"/>
          </a:p>
        </p:txBody>
      </p:sp>
      <p:cxnSp>
        <p:nvCxnSpPr>
          <p:cNvPr id="62" name="直線矢印コネクタ 61"/>
          <p:cNvCxnSpPr/>
          <p:nvPr/>
        </p:nvCxnSpPr>
        <p:spPr>
          <a:xfrm>
            <a:off x="6156176" y="3541512"/>
            <a:ext cx="0" cy="391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6084168" y="4581128"/>
            <a:ext cx="1104817" cy="511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yes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7452320" y="3645024"/>
            <a:ext cx="1104817" cy="511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no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5" name="直線矢印コネクタ 64"/>
          <p:cNvCxnSpPr/>
          <p:nvPr/>
        </p:nvCxnSpPr>
        <p:spPr>
          <a:xfrm>
            <a:off x="8388424" y="4326047"/>
            <a:ext cx="0" cy="4015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 flipH="1">
            <a:off x="3384814" y="5750458"/>
            <a:ext cx="2699354" cy="37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>
            <a:off x="8028384" y="4332640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 flipH="1">
            <a:off x="6156176" y="4727644"/>
            <a:ext cx="16833" cy="1022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/>
          <p:cNvSpPr/>
          <p:nvPr/>
        </p:nvSpPr>
        <p:spPr>
          <a:xfrm>
            <a:off x="7580091" y="4715003"/>
            <a:ext cx="1579109" cy="524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ボタンを押す</a:t>
            </a:r>
            <a:endParaRPr lang="en-US" altLang="ja-JP" dirty="0"/>
          </a:p>
        </p:txBody>
      </p:sp>
      <p:cxnSp>
        <p:nvCxnSpPr>
          <p:cNvPr id="70" name="直線矢印コネクタ 69"/>
          <p:cNvCxnSpPr/>
          <p:nvPr/>
        </p:nvCxnSpPr>
        <p:spPr>
          <a:xfrm>
            <a:off x="8404669" y="5229200"/>
            <a:ext cx="0" cy="4015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>
          <a:xfrm>
            <a:off x="7596336" y="5618156"/>
            <a:ext cx="1579109" cy="524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商品を出す</a:t>
            </a:r>
            <a:endParaRPr lang="en-US" altLang="ja-JP" dirty="0"/>
          </a:p>
        </p:txBody>
      </p:sp>
      <p:cxnSp>
        <p:nvCxnSpPr>
          <p:cNvPr id="72" name="直線矢印コネクタ 71"/>
          <p:cNvCxnSpPr>
            <a:stCxn id="71" idx="1"/>
          </p:cNvCxnSpPr>
          <p:nvPr/>
        </p:nvCxnSpPr>
        <p:spPr>
          <a:xfrm flipH="1">
            <a:off x="3384815" y="5880180"/>
            <a:ext cx="4211521" cy="602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940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 smtClean="0"/>
              <a:t>文字の追加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入</a:t>
            </a:r>
            <a:r>
              <a:rPr lang="ja-JP" altLang="en-US" sz="2000" dirty="0"/>
              <a:t>力された文字に「入力された文字は</a:t>
            </a:r>
            <a:r>
              <a:rPr lang="en-US" altLang="ja-JP" sz="2000" dirty="0"/>
              <a:t>:</a:t>
            </a:r>
            <a:r>
              <a:rPr lang="ja-JP" altLang="en-US" sz="2000" dirty="0"/>
              <a:t>」という文字を追加する処理</a:t>
            </a:r>
            <a:endParaRPr kumimoji="1" lang="ja-JP" altLang="en-US" sz="2000" dirty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3707904" y="1412776"/>
            <a:ext cx="1431159" cy="5452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start</a:t>
            </a:r>
            <a:endParaRPr kumimoji="1" lang="ja-JP" altLang="en-US" sz="2800" dirty="0"/>
          </a:p>
        </p:txBody>
      </p:sp>
      <p:sp>
        <p:nvSpPr>
          <p:cNvPr id="5" name="円/楕円 4"/>
          <p:cNvSpPr/>
          <p:nvPr/>
        </p:nvSpPr>
        <p:spPr>
          <a:xfrm>
            <a:off x="3759716" y="6124157"/>
            <a:ext cx="1431159" cy="5452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/>
              <a:t>end</a:t>
            </a:r>
            <a:endParaRPr kumimoji="1" lang="en-US" altLang="ja-JP" sz="2800" dirty="0" smtClean="0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4423483" y="1957979"/>
            <a:ext cx="4501" cy="390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4463988" y="5697252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2290359" y="3717032"/>
            <a:ext cx="4369874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X</a:t>
            </a:r>
            <a:r>
              <a:rPr kumimoji="1" lang="ja-JP" altLang="en-US" dirty="0" smtClean="0"/>
              <a:t>に</a:t>
            </a:r>
            <a:r>
              <a:rPr lang="ja-JP" altLang="en-US" dirty="0" smtClean="0"/>
              <a:t>「入力された文字は</a:t>
            </a:r>
            <a:r>
              <a:rPr lang="en-US" altLang="ja-JP" dirty="0" smtClean="0"/>
              <a:t>:</a:t>
            </a:r>
            <a:r>
              <a:rPr lang="ja-JP" altLang="en-US" dirty="0" smtClean="0"/>
              <a:t>」をプラス</a:t>
            </a:r>
            <a:endParaRPr kumimoji="1" lang="en-US" altLang="ja-JP" dirty="0" smtClean="0"/>
          </a:p>
        </p:txBody>
      </p:sp>
      <p:sp>
        <p:nvSpPr>
          <p:cNvPr id="12" name="フローチャート : 手操作入力 11"/>
          <p:cNvSpPr/>
          <p:nvPr/>
        </p:nvSpPr>
        <p:spPr>
          <a:xfrm>
            <a:off x="3347864" y="2348880"/>
            <a:ext cx="2232248" cy="822949"/>
          </a:xfrm>
          <a:prstGeom prst="flowChartManualIn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X</a:t>
            </a:r>
            <a:r>
              <a:rPr kumimoji="1" lang="ja-JP" altLang="en-US" dirty="0" smtClean="0"/>
              <a:t>に文字を入力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/>
          <p:nvPr/>
        </p:nvCxnSpPr>
        <p:spPr>
          <a:xfrm flipH="1">
            <a:off x="4495491" y="3212976"/>
            <a:ext cx="4501" cy="390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4499992" y="4437112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2339752" y="4869160"/>
            <a:ext cx="4369874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X</a:t>
            </a:r>
            <a:r>
              <a:rPr kumimoji="1" lang="ja-JP" altLang="en-US" dirty="0" smtClean="0"/>
              <a:t>を表示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483157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 smtClean="0"/>
              <a:t>条件分岐</a:t>
            </a:r>
            <a:r>
              <a:rPr lang="en-US" altLang="ja-JP" sz="2000" dirty="0" smtClean="0"/>
              <a:t>1</a:t>
            </a:r>
            <a:br>
              <a:rPr lang="en-US" altLang="ja-JP" sz="2000" dirty="0" smtClean="0"/>
            </a:br>
            <a:r>
              <a:rPr lang="ja-JP" altLang="en-US" sz="2000" dirty="0" smtClean="0"/>
              <a:t>入</a:t>
            </a:r>
            <a:r>
              <a:rPr lang="ja-JP" altLang="en-US" sz="2000" dirty="0"/>
              <a:t>力された数字が</a:t>
            </a:r>
            <a:r>
              <a:rPr lang="en-US" altLang="ja-JP" sz="2000" dirty="0"/>
              <a:t>5</a:t>
            </a:r>
            <a:r>
              <a:rPr lang="ja-JP" altLang="en-US" sz="2000" dirty="0"/>
              <a:t>以上なら「</a:t>
            </a:r>
            <a:r>
              <a:rPr lang="en-US" altLang="ja-JP" sz="2000" dirty="0"/>
              <a:t>true</a:t>
            </a:r>
            <a:r>
              <a:rPr lang="ja-JP" altLang="en-US" sz="2000" dirty="0"/>
              <a:t>」と、そうでないなら「</a:t>
            </a:r>
            <a:r>
              <a:rPr lang="en-US" altLang="ja-JP" sz="2000" dirty="0"/>
              <a:t>false</a:t>
            </a:r>
            <a:r>
              <a:rPr lang="ja-JP" altLang="en-US" sz="2000" dirty="0"/>
              <a:t>」と表示する処理</a:t>
            </a:r>
            <a:endParaRPr kumimoji="1" lang="ja-JP" altLang="en-US" sz="2000" dirty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3707904" y="1412776"/>
            <a:ext cx="1431159" cy="5452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start</a:t>
            </a:r>
            <a:endParaRPr kumimoji="1" lang="ja-JP" altLang="en-US" sz="2800" dirty="0"/>
          </a:p>
        </p:txBody>
      </p:sp>
      <p:sp>
        <p:nvSpPr>
          <p:cNvPr id="5" name="円/楕円 4"/>
          <p:cNvSpPr/>
          <p:nvPr/>
        </p:nvSpPr>
        <p:spPr>
          <a:xfrm>
            <a:off x="3759716" y="6124157"/>
            <a:ext cx="1431159" cy="5452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/>
              <a:t>end</a:t>
            </a:r>
            <a:endParaRPr kumimoji="1" lang="en-US" altLang="ja-JP" sz="2800" dirty="0" smtClean="0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4423483" y="1957979"/>
            <a:ext cx="4501" cy="390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4452681" y="5181590"/>
            <a:ext cx="11307" cy="839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ローチャート : 手操作入力 11"/>
          <p:cNvSpPr/>
          <p:nvPr/>
        </p:nvSpPr>
        <p:spPr>
          <a:xfrm>
            <a:off x="3347864" y="2348881"/>
            <a:ext cx="2232248" cy="411474"/>
          </a:xfrm>
          <a:prstGeom prst="flowChartManualIn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X</a:t>
            </a:r>
            <a:r>
              <a:rPr kumimoji="1" lang="ja-JP" altLang="en-US" dirty="0" smtClean="0"/>
              <a:t>に数字を入力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/>
          <p:nvPr/>
        </p:nvCxnSpPr>
        <p:spPr>
          <a:xfrm flipH="1">
            <a:off x="4417812" y="2845856"/>
            <a:ext cx="4501" cy="390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4417812" y="4005064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3347864" y="4509120"/>
            <a:ext cx="2209634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文字「</a:t>
            </a:r>
            <a:r>
              <a:rPr kumimoji="1" lang="en-US" altLang="ja-JP" dirty="0" smtClean="0"/>
              <a:t>false</a:t>
            </a:r>
            <a:r>
              <a:rPr kumimoji="1" lang="ja-JP" altLang="en-US" dirty="0" smtClean="0"/>
              <a:t>」を表示</a:t>
            </a:r>
            <a:endParaRPr kumimoji="1" lang="en-US" altLang="ja-JP" dirty="0" smtClean="0"/>
          </a:p>
        </p:txBody>
      </p:sp>
      <p:sp>
        <p:nvSpPr>
          <p:cNvPr id="3" name="フローチャート : 判断 2"/>
          <p:cNvSpPr/>
          <p:nvPr/>
        </p:nvSpPr>
        <p:spPr>
          <a:xfrm>
            <a:off x="2987824" y="3284984"/>
            <a:ext cx="2880320" cy="64807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X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5</a:t>
            </a:r>
            <a:r>
              <a:rPr kumimoji="1" lang="ja-JP" altLang="en-US" dirty="0" smtClean="0"/>
              <a:t>以上</a:t>
            </a:r>
            <a:endParaRPr kumimoji="1" lang="ja-JP" altLang="en-US" dirty="0"/>
          </a:p>
        </p:txBody>
      </p:sp>
      <p:cxnSp>
        <p:nvCxnSpPr>
          <p:cNvPr id="25" name="直線コネクタ 24"/>
          <p:cNvCxnSpPr>
            <a:stCxn id="3" idx="3"/>
          </p:cNvCxnSpPr>
          <p:nvPr/>
        </p:nvCxnSpPr>
        <p:spPr>
          <a:xfrm>
            <a:off x="5868144" y="3609020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7524328" y="3609020"/>
            <a:ext cx="0" cy="9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6419511" y="4533518"/>
            <a:ext cx="2209634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文字</a:t>
            </a:r>
            <a:r>
              <a:rPr lang="ja-JP" altLang="en-US" dirty="0" smtClean="0"/>
              <a:t>「</a:t>
            </a:r>
            <a:r>
              <a:rPr lang="en-US" altLang="ja-JP" dirty="0" smtClean="0"/>
              <a:t>true</a:t>
            </a:r>
            <a:r>
              <a:rPr lang="ja-JP" altLang="en-US" dirty="0" smtClean="0"/>
              <a:t>」</a:t>
            </a:r>
            <a:r>
              <a:rPr lang="ja-JP" altLang="en-US" dirty="0"/>
              <a:t>を表示</a:t>
            </a:r>
            <a:endParaRPr lang="en-US" altLang="ja-JP" dirty="0"/>
          </a:p>
        </p:txBody>
      </p:sp>
      <p:cxnSp>
        <p:nvCxnSpPr>
          <p:cNvPr id="31" name="直線コネクタ 30"/>
          <p:cNvCxnSpPr/>
          <p:nvPr/>
        </p:nvCxnSpPr>
        <p:spPr>
          <a:xfrm>
            <a:off x="7524328" y="5235672"/>
            <a:ext cx="0" cy="497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H="1">
            <a:off x="4572777" y="5733256"/>
            <a:ext cx="29515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5580112" y="3041306"/>
            <a:ext cx="1104817" cy="511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yes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4211960" y="3911514"/>
            <a:ext cx="1104817" cy="511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no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518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 fontScale="90000"/>
          </a:bodyPr>
          <a:lstStyle/>
          <a:p>
            <a:r>
              <a:rPr lang="ja-JP" altLang="en-US" sz="2000" dirty="0" smtClean="0"/>
              <a:t>条件分</a:t>
            </a:r>
            <a:r>
              <a:rPr lang="ja-JP" altLang="en-US" sz="2000" dirty="0" smtClean="0"/>
              <a:t>岐</a:t>
            </a:r>
            <a:r>
              <a:rPr lang="en-US" altLang="ja-JP" sz="2000" dirty="0"/>
              <a:t>2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/>
              <a:t>入力されたパスワードが正解なら「ログイン成功」と、そうでないなら何も表示しない処理</a:t>
            </a:r>
            <a:endParaRPr kumimoji="1" lang="ja-JP" altLang="en-US" sz="2000" dirty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3707904" y="1412776"/>
            <a:ext cx="1431159" cy="5452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start</a:t>
            </a:r>
            <a:endParaRPr kumimoji="1" lang="ja-JP" altLang="en-US" sz="2800" dirty="0"/>
          </a:p>
        </p:txBody>
      </p:sp>
      <p:sp>
        <p:nvSpPr>
          <p:cNvPr id="5" name="円/楕円 4"/>
          <p:cNvSpPr/>
          <p:nvPr/>
        </p:nvSpPr>
        <p:spPr>
          <a:xfrm>
            <a:off x="3759716" y="6124157"/>
            <a:ext cx="1431159" cy="5452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/>
              <a:t>end</a:t>
            </a:r>
            <a:endParaRPr kumimoji="1" lang="en-US" altLang="ja-JP" sz="2800" dirty="0" smtClean="0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4423483" y="1957979"/>
            <a:ext cx="4501" cy="390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4463988" y="4293096"/>
            <a:ext cx="1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ローチャート : 手操作入力 11"/>
          <p:cNvSpPr/>
          <p:nvPr/>
        </p:nvSpPr>
        <p:spPr>
          <a:xfrm>
            <a:off x="3347864" y="2348881"/>
            <a:ext cx="2232248" cy="411474"/>
          </a:xfrm>
          <a:prstGeom prst="flowChartManualIn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X</a:t>
            </a:r>
            <a:r>
              <a:rPr kumimoji="1" lang="ja-JP" altLang="en-US" dirty="0" smtClean="0"/>
              <a:t>にパスワードを</a:t>
            </a:r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/>
          <p:nvPr/>
        </p:nvCxnSpPr>
        <p:spPr>
          <a:xfrm flipH="1">
            <a:off x="4417812" y="2845856"/>
            <a:ext cx="4501" cy="390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ローチャート : 判断 2"/>
          <p:cNvSpPr/>
          <p:nvPr/>
        </p:nvSpPr>
        <p:spPr>
          <a:xfrm>
            <a:off x="2627784" y="3284984"/>
            <a:ext cx="3600400" cy="88209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正解</a:t>
            </a:r>
            <a:r>
              <a:rPr lang="ja-JP" altLang="en-US" dirty="0" smtClean="0"/>
              <a:t>の</a:t>
            </a:r>
            <a:r>
              <a:rPr lang="ja-JP" altLang="en-US" dirty="0"/>
              <a:t>パスワー</a:t>
            </a:r>
            <a:r>
              <a:rPr lang="ja-JP" altLang="en-US" dirty="0" smtClean="0"/>
              <a:t>ドと</a:t>
            </a:r>
            <a:r>
              <a:rPr lang="en-US" altLang="ja-JP" dirty="0" smtClean="0"/>
              <a:t>X</a:t>
            </a:r>
            <a:r>
              <a:rPr lang="ja-JP" altLang="en-US" dirty="0" smtClean="0"/>
              <a:t>が一致</a:t>
            </a:r>
            <a:endParaRPr kumimoji="1" lang="ja-JP" altLang="en-US" dirty="0"/>
          </a:p>
        </p:txBody>
      </p:sp>
      <p:cxnSp>
        <p:nvCxnSpPr>
          <p:cNvPr id="25" name="直線コネクタ 24"/>
          <p:cNvCxnSpPr>
            <a:stCxn id="3" idx="3"/>
          </p:cNvCxnSpPr>
          <p:nvPr/>
        </p:nvCxnSpPr>
        <p:spPr>
          <a:xfrm>
            <a:off x="6228184" y="3726033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7524328" y="3726033"/>
            <a:ext cx="0" cy="783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5580112" y="4533518"/>
            <a:ext cx="3049033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文字</a:t>
            </a:r>
            <a:r>
              <a:rPr lang="ja-JP" altLang="en-US" dirty="0" smtClean="0"/>
              <a:t>「ログイン成功」</a:t>
            </a:r>
            <a:r>
              <a:rPr lang="ja-JP" altLang="en-US" dirty="0"/>
              <a:t>を表示</a:t>
            </a:r>
            <a:endParaRPr lang="en-US" altLang="ja-JP" dirty="0"/>
          </a:p>
        </p:txBody>
      </p:sp>
      <p:cxnSp>
        <p:nvCxnSpPr>
          <p:cNvPr id="31" name="直線コネクタ 30"/>
          <p:cNvCxnSpPr/>
          <p:nvPr/>
        </p:nvCxnSpPr>
        <p:spPr>
          <a:xfrm>
            <a:off x="7524328" y="5235672"/>
            <a:ext cx="0" cy="497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H="1">
            <a:off x="4572777" y="5733256"/>
            <a:ext cx="29515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5580112" y="3041306"/>
            <a:ext cx="1104817" cy="511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yes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4211960" y="4142000"/>
            <a:ext cx="1104817" cy="511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no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5915455" y="1412776"/>
            <a:ext cx="2977025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正解</a:t>
            </a:r>
            <a:r>
              <a:rPr lang="ja-JP" altLang="en-US" dirty="0" smtClean="0">
                <a:solidFill>
                  <a:schemeClr val="tx1"/>
                </a:solidFill>
              </a:rPr>
              <a:t>の</a:t>
            </a:r>
            <a:r>
              <a:rPr lang="ja-JP" altLang="en-US" dirty="0">
                <a:solidFill>
                  <a:schemeClr val="tx1"/>
                </a:solidFill>
              </a:rPr>
              <a:t>パスワー</a:t>
            </a:r>
            <a:r>
              <a:rPr lang="ja-JP" altLang="en-US" dirty="0" smtClean="0">
                <a:solidFill>
                  <a:schemeClr val="tx1"/>
                </a:solidFill>
              </a:rPr>
              <a:t>ドは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別途用意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065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ja-JP" altLang="en-US" sz="2000" dirty="0" smtClean="0"/>
              <a:t>繰り返し処理</a:t>
            </a:r>
            <a:r>
              <a:rPr lang="en-US" altLang="ja-JP" sz="2000" dirty="0" smtClean="0"/>
              <a:t>1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/>
              <a:t>初期値を</a:t>
            </a:r>
            <a:r>
              <a:rPr lang="en-US" altLang="ja-JP" sz="2000" dirty="0"/>
              <a:t>1</a:t>
            </a:r>
            <a:r>
              <a:rPr lang="ja-JP" altLang="en-US" sz="2000" dirty="0"/>
              <a:t>とし、</a:t>
            </a:r>
            <a:r>
              <a:rPr lang="en-US" altLang="ja-JP" sz="2000" dirty="0"/>
              <a:t>1,3,5,7,9</a:t>
            </a:r>
            <a:r>
              <a:rPr lang="ja-JP" altLang="en-US" sz="2000" dirty="0"/>
              <a:t>までが表示される処理</a:t>
            </a:r>
            <a:endParaRPr kumimoji="1" lang="ja-JP" altLang="en-US" sz="2000" dirty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3779912" y="1268760"/>
            <a:ext cx="1431159" cy="5452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start</a:t>
            </a:r>
            <a:endParaRPr kumimoji="1" lang="ja-JP" altLang="en-US" sz="2800" dirty="0"/>
          </a:p>
        </p:txBody>
      </p:sp>
      <p:sp>
        <p:nvSpPr>
          <p:cNvPr id="5" name="円/楕円 4"/>
          <p:cNvSpPr/>
          <p:nvPr/>
        </p:nvSpPr>
        <p:spPr>
          <a:xfrm>
            <a:off x="3860921" y="6021288"/>
            <a:ext cx="1431159" cy="5452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/>
              <a:t>end</a:t>
            </a:r>
            <a:endParaRPr kumimoji="1" lang="en-US" altLang="ja-JP" sz="2800" dirty="0" smtClean="0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4495491" y="1813963"/>
            <a:ext cx="4501" cy="390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H="1">
            <a:off x="4559651" y="5680868"/>
            <a:ext cx="12349" cy="268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H="1">
            <a:off x="4489820" y="2564904"/>
            <a:ext cx="4501" cy="390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4551715" y="3284984"/>
            <a:ext cx="0" cy="391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3761798" y="4437112"/>
            <a:ext cx="1501086" cy="4519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X</a:t>
            </a:r>
            <a:r>
              <a:rPr lang="ja-JP" altLang="en-US" dirty="0" smtClean="0"/>
              <a:t>に</a:t>
            </a:r>
            <a:r>
              <a:rPr lang="en-US" altLang="ja-JP" dirty="0" smtClean="0"/>
              <a:t>2</a:t>
            </a:r>
            <a:r>
              <a:rPr lang="ja-JP" altLang="en-US" dirty="0" smtClean="0"/>
              <a:t>を足す</a:t>
            </a:r>
            <a:endParaRPr lang="en-US" altLang="ja-JP" dirty="0"/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4572000" y="4941168"/>
            <a:ext cx="1" cy="407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4067945" y="2204864"/>
            <a:ext cx="888792" cy="352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X=1</a:t>
            </a:r>
            <a:endParaRPr lang="en-US" altLang="ja-JP" dirty="0"/>
          </a:p>
        </p:txBody>
      </p:sp>
      <p:sp>
        <p:nvSpPr>
          <p:cNvPr id="6" name="片側の 2 つの角を切り取った四角形 5"/>
          <p:cNvSpPr/>
          <p:nvPr/>
        </p:nvSpPr>
        <p:spPr>
          <a:xfrm>
            <a:off x="3635896" y="2996952"/>
            <a:ext cx="1800200" cy="288032"/>
          </a:xfrm>
          <a:prstGeom prst="snip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X</a:t>
            </a:r>
            <a:r>
              <a:rPr lang="ja-JP" altLang="en-US" dirty="0" smtClean="0"/>
              <a:t>の値が</a:t>
            </a:r>
            <a:r>
              <a:rPr lang="en-US" altLang="ja-JP" dirty="0" smtClean="0"/>
              <a:t>9</a:t>
            </a:r>
            <a:r>
              <a:rPr lang="ja-JP" altLang="en-US" dirty="0" smtClean="0"/>
              <a:t>未満</a:t>
            </a:r>
            <a:endParaRPr kumimoji="1" lang="ja-JP" altLang="en-US" dirty="0"/>
          </a:p>
        </p:txBody>
      </p:sp>
      <p:sp>
        <p:nvSpPr>
          <p:cNvPr id="21" name="片側の 2 つの角を切り取った四角形 20"/>
          <p:cNvSpPr/>
          <p:nvPr/>
        </p:nvSpPr>
        <p:spPr>
          <a:xfrm rot="10800000">
            <a:off x="3591970" y="5373215"/>
            <a:ext cx="1800200" cy="288032"/>
          </a:xfrm>
          <a:prstGeom prst="snip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3779912" y="3717032"/>
            <a:ext cx="1501086" cy="4519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X</a:t>
            </a:r>
            <a:r>
              <a:rPr lang="ja-JP" altLang="en-US" dirty="0" smtClean="0"/>
              <a:t>の値を表示</a:t>
            </a:r>
            <a:endParaRPr lang="en-US" altLang="ja-JP" dirty="0"/>
          </a:p>
        </p:txBody>
      </p:sp>
      <p:cxnSp>
        <p:nvCxnSpPr>
          <p:cNvPr id="34" name="直線矢印コネクタ 33"/>
          <p:cNvCxnSpPr/>
          <p:nvPr/>
        </p:nvCxnSpPr>
        <p:spPr>
          <a:xfrm flipH="1">
            <a:off x="4547303" y="4149080"/>
            <a:ext cx="24696" cy="203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753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ja-JP" altLang="en-US" sz="2000" dirty="0" smtClean="0"/>
              <a:t>繰り返し処理</a:t>
            </a:r>
            <a:r>
              <a:rPr lang="en-US" altLang="ja-JP" sz="2000" dirty="0"/>
              <a:t>2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/>
              <a:t>「</a:t>
            </a:r>
            <a:r>
              <a:rPr lang="en-US" altLang="ja-JP" sz="2000" dirty="0"/>
              <a:t>Hello World!</a:t>
            </a:r>
            <a:r>
              <a:rPr lang="ja-JP" altLang="en-US" sz="2000" dirty="0"/>
              <a:t>」と</a:t>
            </a:r>
            <a:r>
              <a:rPr lang="en-US" altLang="ja-JP" sz="2000" dirty="0"/>
              <a:t>3</a:t>
            </a:r>
            <a:r>
              <a:rPr lang="ja-JP" altLang="en-US" sz="2000" dirty="0"/>
              <a:t>回表示させる処理</a:t>
            </a:r>
            <a:endParaRPr kumimoji="1" lang="ja-JP" altLang="en-US" sz="2000" dirty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3779912" y="1268760"/>
            <a:ext cx="1431159" cy="5452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start</a:t>
            </a:r>
            <a:endParaRPr kumimoji="1" lang="ja-JP" altLang="en-US" sz="2800" dirty="0"/>
          </a:p>
        </p:txBody>
      </p:sp>
      <p:sp>
        <p:nvSpPr>
          <p:cNvPr id="5" name="円/楕円 4"/>
          <p:cNvSpPr/>
          <p:nvPr/>
        </p:nvSpPr>
        <p:spPr>
          <a:xfrm>
            <a:off x="3860921" y="6268173"/>
            <a:ext cx="1431159" cy="5452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/>
              <a:t>end</a:t>
            </a:r>
            <a:endParaRPr kumimoji="1" lang="en-US" altLang="ja-JP" sz="2800" dirty="0" smtClean="0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4495491" y="1813963"/>
            <a:ext cx="4501" cy="390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7360027" y="3165366"/>
            <a:ext cx="0" cy="391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6012160" y="4293096"/>
            <a:ext cx="2616986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改行文字を表示</a:t>
            </a:r>
            <a:endParaRPr lang="en-US" altLang="ja-JP" dirty="0"/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7283607" y="5457423"/>
            <a:ext cx="24698" cy="203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片側の 2 つの角を切り取った四角形 5"/>
          <p:cNvSpPr/>
          <p:nvPr/>
        </p:nvSpPr>
        <p:spPr>
          <a:xfrm>
            <a:off x="6444208" y="2852936"/>
            <a:ext cx="1800200" cy="288032"/>
          </a:xfrm>
          <a:prstGeom prst="snip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i&lt;3</a:t>
            </a:r>
            <a:endParaRPr kumimoji="1" lang="ja-JP" altLang="en-US" dirty="0"/>
          </a:p>
        </p:txBody>
      </p:sp>
      <p:sp>
        <p:nvSpPr>
          <p:cNvPr id="21" name="片側の 2 つの角を切り取った四角形 20"/>
          <p:cNvSpPr/>
          <p:nvPr/>
        </p:nvSpPr>
        <p:spPr>
          <a:xfrm rot="10800000">
            <a:off x="6328274" y="5661247"/>
            <a:ext cx="1800200" cy="288032"/>
          </a:xfrm>
          <a:prstGeom prst="snip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6012160" y="3573016"/>
            <a:ext cx="2808312" cy="4519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X</a:t>
            </a:r>
            <a:r>
              <a:rPr lang="ja-JP" altLang="en-US" dirty="0" smtClean="0"/>
              <a:t>に入っている文字</a:t>
            </a:r>
            <a:r>
              <a:rPr lang="ja-JP" altLang="en-US" dirty="0" smtClean="0"/>
              <a:t>を表示</a:t>
            </a:r>
            <a:endParaRPr lang="en-US" altLang="ja-JP" dirty="0"/>
          </a:p>
        </p:txBody>
      </p:sp>
      <p:cxnSp>
        <p:nvCxnSpPr>
          <p:cNvPr id="34" name="直線矢印コネクタ 33"/>
          <p:cNvCxnSpPr/>
          <p:nvPr/>
        </p:nvCxnSpPr>
        <p:spPr>
          <a:xfrm flipH="1">
            <a:off x="7355615" y="4029462"/>
            <a:ext cx="24696" cy="203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4535996" y="2589302"/>
            <a:ext cx="0" cy="231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フローチャート : 手操作入力 18"/>
          <p:cNvSpPr/>
          <p:nvPr/>
        </p:nvSpPr>
        <p:spPr>
          <a:xfrm>
            <a:off x="3131840" y="2171495"/>
            <a:ext cx="2952328" cy="411474"/>
          </a:xfrm>
          <a:prstGeom prst="flowChartManualIn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X</a:t>
            </a:r>
            <a:r>
              <a:rPr lang="ja-JP" altLang="en-US" dirty="0"/>
              <a:t>に「</a:t>
            </a:r>
            <a:r>
              <a:rPr lang="en-US" altLang="ja-JP" dirty="0"/>
              <a:t>Hello World!</a:t>
            </a:r>
            <a:r>
              <a:rPr lang="ja-JP" altLang="en-US" dirty="0"/>
              <a:t>」と入力</a:t>
            </a:r>
            <a:endParaRPr lang="en-US" altLang="ja-JP" dirty="0"/>
          </a:p>
        </p:txBody>
      </p:sp>
      <p:sp>
        <p:nvSpPr>
          <p:cNvPr id="22" name="正方形/長方形 21"/>
          <p:cNvSpPr/>
          <p:nvPr/>
        </p:nvSpPr>
        <p:spPr>
          <a:xfrm>
            <a:off x="4115256" y="2852936"/>
            <a:ext cx="888792" cy="352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i</a:t>
            </a:r>
            <a:r>
              <a:rPr lang="en-US" altLang="ja-JP" dirty="0" smtClean="0"/>
              <a:t>=0</a:t>
            </a:r>
            <a:endParaRPr lang="en-US" altLang="ja-JP" dirty="0"/>
          </a:p>
        </p:txBody>
      </p:sp>
      <p:sp>
        <p:nvSpPr>
          <p:cNvPr id="25" name="正方形/長方形 24"/>
          <p:cNvSpPr/>
          <p:nvPr/>
        </p:nvSpPr>
        <p:spPr>
          <a:xfrm>
            <a:off x="6059470" y="5013176"/>
            <a:ext cx="2616986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i</a:t>
            </a:r>
            <a:r>
              <a:rPr lang="ja-JP" altLang="en-US" dirty="0" smtClean="0"/>
              <a:t>に</a:t>
            </a:r>
            <a:r>
              <a:rPr lang="en-US" altLang="ja-JP" dirty="0" smtClean="0"/>
              <a:t>1</a:t>
            </a:r>
            <a:r>
              <a:rPr lang="ja-JP" altLang="en-US" dirty="0" smtClean="0"/>
              <a:t>を足す</a:t>
            </a:r>
            <a:endParaRPr lang="en-US" altLang="ja-JP" dirty="0"/>
          </a:p>
        </p:txBody>
      </p:sp>
      <p:cxnSp>
        <p:nvCxnSpPr>
          <p:cNvPr id="26" name="直線矢印コネクタ 25"/>
          <p:cNvCxnSpPr/>
          <p:nvPr/>
        </p:nvCxnSpPr>
        <p:spPr>
          <a:xfrm flipH="1">
            <a:off x="7283608" y="4737343"/>
            <a:ext cx="24696" cy="203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カギ線コネクタ 11"/>
          <p:cNvCxnSpPr/>
          <p:nvPr/>
        </p:nvCxnSpPr>
        <p:spPr>
          <a:xfrm flipV="1">
            <a:off x="5076056" y="2996952"/>
            <a:ext cx="1252217" cy="7200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9"/>
          <p:cNvCxnSpPr/>
          <p:nvPr/>
        </p:nvCxnSpPr>
        <p:spPr>
          <a:xfrm rot="10800000" flipV="1">
            <a:off x="5292081" y="5835170"/>
            <a:ext cx="1025037" cy="54615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46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2630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ja-JP" altLang="en-US" sz="2000" dirty="0" smtClean="0"/>
              <a:t>条件分岐・繰り返し処理</a:t>
            </a:r>
            <a:r>
              <a:rPr lang="en-US" altLang="ja-JP" sz="2000" dirty="0" smtClean="0"/>
              <a:t>1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/>
              <a:t>パスワードの入力が正解になるまで入力を求め続ける処理</a:t>
            </a:r>
            <a:r>
              <a:rPr lang="ja-JP" altLang="en-US" sz="2000" dirty="0" smtClean="0"/>
              <a:t>。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成</a:t>
            </a:r>
            <a:r>
              <a:rPr lang="ja-JP" altLang="en-US" sz="2000" dirty="0"/>
              <a:t>功すると「ログインしました」と表示</a:t>
            </a:r>
            <a:endParaRPr kumimoji="1" lang="ja-JP" altLang="en-US" sz="2000" dirty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3779912" y="1268760"/>
            <a:ext cx="1431159" cy="5452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start</a:t>
            </a:r>
            <a:endParaRPr kumimoji="1" lang="ja-JP" altLang="en-US" sz="2800" dirty="0"/>
          </a:p>
        </p:txBody>
      </p:sp>
      <p:sp>
        <p:nvSpPr>
          <p:cNvPr id="5" name="円/楕円 4"/>
          <p:cNvSpPr/>
          <p:nvPr/>
        </p:nvSpPr>
        <p:spPr>
          <a:xfrm>
            <a:off x="3860921" y="6268173"/>
            <a:ext cx="1431159" cy="5452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/>
              <a:t>end</a:t>
            </a:r>
            <a:endParaRPr kumimoji="1" lang="en-US" altLang="ja-JP" sz="2800" dirty="0" smtClean="0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4495491" y="1813963"/>
            <a:ext cx="4502" cy="195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4499992" y="5773760"/>
            <a:ext cx="0" cy="391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4535996" y="2492896"/>
            <a:ext cx="11307" cy="524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フローチャート : 手操作入力 18"/>
          <p:cNvSpPr/>
          <p:nvPr/>
        </p:nvSpPr>
        <p:spPr>
          <a:xfrm>
            <a:off x="3258930" y="3017526"/>
            <a:ext cx="2393190" cy="411474"/>
          </a:xfrm>
          <a:prstGeom prst="flowChartManualIn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X</a:t>
            </a:r>
            <a:r>
              <a:rPr lang="ja-JP" altLang="en-US" dirty="0" smtClean="0"/>
              <a:t>にパスワードを入</a:t>
            </a:r>
            <a:r>
              <a:rPr lang="ja-JP" altLang="en-US" dirty="0"/>
              <a:t>力</a:t>
            </a:r>
            <a:endParaRPr lang="en-US" altLang="ja-JP" dirty="0"/>
          </a:p>
        </p:txBody>
      </p:sp>
      <p:sp>
        <p:nvSpPr>
          <p:cNvPr id="22" name="正方形/長方形 21"/>
          <p:cNvSpPr/>
          <p:nvPr/>
        </p:nvSpPr>
        <p:spPr>
          <a:xfrm>
            <a:off x="3338862" y="2114552"/>
            <a:ext cx="2313258" cy="352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A=</a:t>
            </a:r>
            <a:r>
              <a:rPr lang="ja-JP" altLang="en-US" dirty="0" smtClean="0"/>
              <a:t>パスワードの正解</a:t>
            </a:r>
            <a:endParaRPr lang="en-US" altLang="ja-JP" dirty="0"/>
          </a:p>
        </p:txBody>
      </p:sp>
      <p:sp>
        <p:nvSpPr>
          <p:cNvPr id="25" name="正方形/長方形 24"/>
          <p:cNvSpPr/>
          <p:nvPr/>
        </p:nvSpPr>
        <p:spPr>
          <a:xfrm>
            <a:off x="3203848" y="5097383"/>
            <a:ext cx="2616986" cy="6358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「ログインに成功しました」と表示する</a:t>
            </a:r>
            <a:endParaRPr lang="en-US" altLang="ja-JP" dirty="0"/>
          </a:p>
        </p:txBody>
      </p:sp>
      <p:cxnSp>
        <p:nvCxnSpPr>
          <p:cNvPr id="26" name="直線矢印コネクタ 25"/>
          <p:cNvCxnSpPr/>
          <p:nvPr/>
        </p:nvCxnSpPr>
        <p:spPr>
          <a:xfrm flipH="1">
            <a:off x="4631716" y="2755212"/>
            <a:ext cx="23165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フローチャート : 判断 22"/>
          <p:cNvSpPr/>
          <p:nvPr/>
        </p:nvSpPr>
        <p:spPr>
          <a:xfrm>
            <a:off x="2771800" y="3898948"/>
            <a:ext cx="3456384" cy="61017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</a:t>
            </a:r>
            <a:r>
              <a:rPr lang="ja-JP" altLang="en-US" dirty="0" smtClean="0"/>
              <a:t>と</a:t>
            </a:r>
            <a:r>
              <a:rPr lang="en-US" altLang="ja-JP" dirty="0" smtClean="0"/>
              <a:t>X</a:t>
            </a:r>
            <a:r>
              <a:rPr lang="ja-JP" altLang="en-US" dirty="0" smtClean="0"/>
              <a:t>が一致する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4547303" y="4286016"/>
            <a:ext cx="1104817" cy="511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yes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5684416" y="3643380"/>
            <a:ext cx="1104817" cy="511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no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線矢印コネクタ 30"/>
          <p:cNvCxnSpPr/>
          <p:nvPr/>
        </p:nvCxnSpPr>
        <p:spPr>
          <a:xfrm flipH="1">
            <a:off x="4499992" y="3517114"/>
            <a:ext cx="1" cy="2719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23" idx="3"/>
          </p:cNvCxnSpPr>
          <p:nvPr/>
        </p:nvCxnSpPr>
        <p:spPr>
          <a:xfrm>
            <a:off x="6228184" y="4204034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4499992" y="4621632"/>
            <a:ext cx="0" cy="391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V="1">
            <a:off x="6948264" y="2755211"/>
            <a:ext cx="0" cy="1448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025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2630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ja-JP" altLang="en-US" sz="2000" dirty="0"/>
              <a:t>条件分岐</a:t>
            </a:r>
            <a:r>
              <a:rPr lang="en-US" altLang="ja-JP" sz="2000" dirty="0" smtClean="0"/>
              <a:t>3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/>
              <a:t>入力された数字が</a:t>
            </a:r>
            <a:r>
              <a:rPr lang="en-US" altLang="ja-JP" sz="2000" dirty="0"/>
              <a:t>1</a:t>
            </a:r>
            <a:r>
              <a:rPr lang="ja-JP" altLang="en-US" sz="2000" dirty="0"/>
              <a:t>以上なら「入力された数字は</a:t>
            </a:r>
            <a:r>
              <a:rPr lang="en-US" altLang="ja-JP" sz="2000" dirty="0"/>
              <a:t>1</a:t>
            </a:r>
            <a:r>
              <a:rPr lang="ja-JP" altLang="en-US" sz="2000" dirty="0"/>
              <a:t>以上です」と表示</a:t>
            </a:r>
            <a:br>
              <a:rPr lang="ja-JP" altLang="en-US" sz="2000" dirty="0"/>
            </a:br>
            <a:r>
              <a:rPr lang="en-US" altLang="ja-JP" sz="2000" dirty="0"/>
              <a:t>0</a:t>
            </a:r>
            <a:r>
              <a:rPr lang="ja-JP" altLang="en-US" sz="2000" dirty="0"/>
              <a:t>なら「入力された数字は</a:t>
            </a:r>
            <a:r>
              <a:rPr lang="en-US" altLang="ja-JP" sz="2000" dirty="0"/>
              <a:t>0</a:t>
            </a:r>
            <a:r>
              <a:rPr lang="ja-JP" altLang="en-US" sz="2000" dirty="0"/>
              <a:t>です」と表示</a:t>
            </a:r>
            <a:br>
              <a:rPr lang="ja-JP" altLang="en-US" sz="2000" dirty="0"/>
            </a:br>
            <a:r>
              <a:rPr lang="en-US" altLang="ja-JP" sz="2000" dirty="0"/>
              <a:t>0</a:t>
            </a:r>
            <a:r>
              <a:rPr lang="ja-JP" altLang="en-US" sz="2000" dirty="0"/>
              <a:t>未満なら「入力された数字は</a:t>
            </a:r>
            <a:r>
              <a:rPr lang="en-US" altLang="ja-JP" sz="2000" dirty="0"/>
              <a:t>0</a:t>
            </a:r>
            <a:r>
              <a:rPr lang="ja-JP" altLang="en-US" sz="2000" dirty="0"/>
              <a:t>未満です」と表示</a:t>
            </a:r>
            <a:endParaRPr kumimoji="1" lang="ja-JP" altLang="en-US" sz="2000" dirty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1391299" y="1268760"/>
            <a:ext cx="1431159" cy="5452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start</a:t>
            </a:r>
            <a:endParaRPr kumimoji="1" lang="ja-JP" altLang="en-US" sz="2800" dirty="0"/>
          </a:p>
        </p:txBody>
      </p:sp>
      <p:sp>
        <p:nvSpPr>
          <p:cNvPr id="5" name="円/楕円 4"/>
          <p:cNvSpPr/>
          <p:nvPr/>
        </p:nvSpPr>
        <p:spPr>
          <a:xfrm>
            <a:off x="1403648" y="6268173"/>
            <a:ext cx="1431159" cy="5452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/>
              <a:t>end</a:t>
            </a:r>
            <a:endParaRPr kumimoji="1" lang="en-US" altLang="ja-JP" sz="2800" dirty="0" smtClean="0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2106878" y="1813963"/>
            <a:ext cx="4502" cy="195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2106878" y="5865073"/>
            <a:ext cx="4502" cy="3722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2111379" y="2420888"/>
            <a:ext cx="11307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フローチャート : 手操作入力 18"/>
          <p:cNvSpPr/>
          <p:nvPr/>
        </p:nvSpPr>
        <p:spPr>
          <a:xfrm>
            <a:off x="942325" y="1988840"/>
            <a:ext cx="2393190" cy="411474"/>
          </a:xfrm>
          <a:prstGeom prst="flowChartManualIn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X</a:t>
            </a:r>
            <a:r>
              <a:rPr lang="ja-JP" altLang="en-US" dirty="0" smtClean="0"/>
              <a:t>に数値を入</a:t>
            </a:r>
            <a:r>
              <a:rPr lang="ja-JP" altLang="en-US" dirty="0"/>
              <a:t>力</a:t>
            </a:r>
            <a:endParaRPr lang="en-US" altLang="ja-JP" dirty="0"/>
          </a:p>
        </p:txBody>
      </p:sp>
      <p:sp>
        <p:nvSpPr>
          <p:cNvPr id="25" name="正方形/長方形 24"/>
          <p:cNvSpPr/>
          <p:nvPr/>
        </p:nvSpPr>
        <p:spPr>
          <a:xfrm>
            <a:off x="467544" y="5229200"/>
            <a:ext cx="2616986" cy="6358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「入力された数値は</a:t>
            </a:r>
            <a:r>
              <a:rPr lang="en-US" altLang="ja-JP" dirty="0" smtClean="0"/>
              <a:t>0</a:t>
            </a:r>
            <a:r>
              <a:rPr lang="ja-JP" altLang="en-US" dirty="0" smtClean="0"/>
              <a:t>です」と表示する</a:t>
            </a:r>
            <a:endParaRPr lang="en-US" altLang="ja-JP" dirty="0"/>
          </a:p>
        </p:txBody>
      </p:sp>
      <p:sp>
        <p:nvSpPr>
          <p:cNvPr id="23" name="フローチャート : 判断 22"/>
          <p:cNvSpPr/>
          <p:nvPr/>
        </p:nvSpPr>
        <p:spPr>
          <a:xfrm>
            <a:off x="395536" y="2804615"/>
            <a:ext cx="3456384" cy="61017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X</a:t>
            </a:r>
            <a:r>
              <a:rPr lang="ja-JP" altLang="en-US" dirty="0" smtClean="0"/>
              <a:t>が</a:t>
            </a:r>
            <a:r>
              <a:rPr lang="en-US" altLang="ja-JP" dirty="0" smtClean="0"/>
              <a:t>0</a:t>
            </a:r>
            <a:r>
              <a:rPr lang="ja-JP" altLang="en-US" dirty="0" smtClean="0"/>
              <a:t>である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1895355" y="3311986"/>
            <a:ext cx="1104817" cy="511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yes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3335515" y="2525360"/>
            <a:ext cx="1104817" cy="511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no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線矢印コネクタ 30"/>
          <p:cNvCxnSpPr/>
          <p:nvPr/>
        </p:nvCxnSpPr>
        <p:spPr>
          <a:xfrm>
            <a:off x="2111381" y="3517114"/>
            <a:ext cx="27539" cy="17132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3851920" y="3068960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4563417" y="3068960"/>
            <a:ext cx="0" cy="391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フローチャート : 判断 27"/>
          <p:cNvSpPr/>
          <p:nvPr/>
        </p:nvSpPr>
        <p:spPr>
          <a:xfrm>
            <a:off x="2831459" y="3573016"/>
            <a:ext cx="3456384" cy="61017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X</a:t>
            </a:r>
            <a:r>
              <a:rPr lang="ja-JP" altLang="en-US" dirty="0" smtClean="0"/>
              <a:t>が</a:t>
            </a:r>
            <a:r>
              <a:rPr lang="en-US" altLang="ja-JP" dirty="0" smtClean="0"/>
              <a:t>1</a:t>
            </a:r>
            <a:r>
              <a:rPr lang="ja-JP" altLang="en-US" dirty="0" smtClean="0"/>
              <a:t>以上である</a:t>
            </a:r>
            <a:endParaRPr kumimoji="1" lang="ja-JP" altLang="en-US" dirty="0"/>
          </a:p>
        </p:txBody>
      </p:sp>
      <p:cxnSp>
        <p:nvCxnSpPr>
          <p:cNvPr id="30" name="直線コネクタ 29"/>
          <p:cNvCxnSpPr/>
          <p:nvPr/>
        </p:nvCxnSpPr>
        <p:spPr>
          <a:xfrm>
            <a:off x="6372200" y="3861048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7083697" y="3861048"/>
            <a:ext cx="0" cy="391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3251158" y="4761123"/>
            <a:ext cx="2616986" cy="6358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「入力された数値は</a:t>
            </a:r>
            <a:r>
              <a:rPr lang="en-US" altLang="ja-JP" dirty="0" smtClean="0"/>
              <a:t>1</a:t>
            </a:r>
            <a:r>
              <a:rPr lang="ja-JP" altLang="en-US" dirty="0" smtClean="0"/>
              <a:t>以上です」と表示する</a:t>
            </a:r>
            <a:endParaRPr lang="en-US" altLang="ja-JP" dirty="0"/>
          </a:p>
        </p:txBody>
      </p:sp>
      <p:cxnSp>
        <p:nvCxnSpPr>
          <p:cNvPr id="34" name="直線矢印コネクタ 33"/>
          <p:cNvCxnSpPr/>
          <p:nvPr/>
        </p:nvCxnSpPr>
        <p:spPr>
          <a:xfrm>
            <a:off x="4547304" y="4237194"/>
            <a:ext cx="24696" cy="487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4355976" y="4071610"/>
            <a:ext cx="1104817" cy="511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yes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796136" y="3284984"/>
            <a:ext cx="1104817" cy="511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no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6059470" y="4305295"/>
            <a:ext cx="2616986" cy="6358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「入力された数値は</a:t>
            </a:r>
            <a:r>
              <a:rPr lang="en-US" altLang="ja-JP" dirty="0" smtClean="0"/>
              <a:t>0</a:t>
            </a:r>
            <a:r>
              <a:rPr lang="ja-JP" altLang="en-US" dirty="0" smtClean="0"/>
              <a:t>未満です」と表示する</a:t>
            </a:r>
            <a:endParaRPr lang="en-US" altLang="ja-JP" dirty="0"/>
          </a:p>
        </p:txBody>
      </p:sp>
      <p:cxnSp>
        <p:nvCxnSpPr>
          <p:cNvPr id="40" name="直線コネクタ 39"/>
          <p:cNvCxnSpPr/>
          <p:nvPr/>
        </p:nvCxnSpPr>
        <p:spPr>
          <a:xfrm>
            <a:off x="7077712" y="4941168"/>
            <a:ext cx="0" cy="1552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4499992" y="5445224"/>
            <a:ext cx="0" cy="694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H="1" flipV="1">
            <a:off x="2606434" y="6119174"/>
            <a:ext cx="1893558" cy="202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 flipH="1" flipV="1">
            <a:off x="2834807" y="6493435"/>
            <a:ext cx="4333446" cy="202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636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2630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ja-JP" altLang="en-US" sz="2000" dirty="0"/>
              <a:t>条件分</a:t>
            </a:r>
            <a:r>
              <a:rPr lang="ja-JP" altLang="en-US" sz="2000" dirty="0" smtClean="0"/>
              <a:t>岐・繰り返し処理</a:t>
            </a:r>
            <a:r>
              <a:rPr lang="en-US" altLang="ja-JP" sz="2000" dirty="0" smtClean="0"/>
              <a:t>2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/>
              <a:t>「</a:t>
            </a:r>
            <a:r>
              <a:rPr lang="en-US" altLang="ja-JP" sz="2000" dirty="0"/>
              <a:t>top</a:t>
            </a:r>
            <a:r>
              <a:rPr lang="ja-JP" altLang="en-US" sz="2000" dirty="0"/>
              <a:t>」と入力されたら</a:t>
            </a:r>
            <a:r>
              <a:rPr lang="en-US" altLang="ja-JP" sz="2000" dirty="0"/>
              <a:t>20</a:t>
            </a:r>
            <a:r>
              <a:rPr lang="ja-JP" altLang="en-US" sz="2000" dirty="0"/>
              <a:t>回「記事</a:t>
            </a:r>
            <a:r>
              <a:rPr lang="en-US" altLang="ja-JP" sz="2000" dirty="0"/>
              <a:t>No.x</a:t>
            </a:r>
            <a:r>
              <a:rPr lang="ja-JP" altLang="en-US" sz="2000" dirty="0"/>
              <a:t>を表示」と表示。</a:t>
            </a:r>
            <a:r>
              <a:rPr lang="en-US" altLang="ja-JP" sz="2000" dirty="0"/>
              <a:t>x</a:t>
            </a:r>
            <a:r>
              <a:rPr lang="ja-JP" altLang="en-US" sz="2000" dirty="0"/>
              <a:t>は</a:t>
            </a:r>
            <a:r>
              <a:rPr lang="en-US" altLang="ja-JP" sz="2000" dirty="0"/>
              <a:t>1</a:t>
            </a:r>
            <a:r>
              <a:rPr lang="ja-JP" altLang="en-US" sz="2000" dirty="0"/>
              <a:t>から</a:t>
            </a:r>
            <a:r>
              <a:rPr lang="en-US" altLang="ja-JP" sz="2000" dirty="0"/>
              <a:t>1</a:t>
            </a:r>
            <a:r>
              <a:rPr lang="ja-JP" altLang="en-US" sz="2000" dirty="0"/>
              <a:t>ずつ増えていく。</a:t>
            </a:r>
            <a:br>
              <a:rPr lang="ja-JP" altLang="en-US" sz="2000" dirty="0"/>
            </a:br>
            <a:r>
              <a:rPr lang="ja-JP" altLang="en-US" sz="2000" dirty="0"/>
              <a:t>そうでないなら「</a:t>
            </a:r>
            <a:r>
              <a:rPr lang="en-US" altLang="ja-JP" sz="2000" dirty="0"/>
              <a:t>Log:</a:t>
            </a:r>
            <a:r>
              <a:rPr lang="ja-JP" altLang="en-US" sz="2000" dirty="0"/>
              <a:t>このページは</a:t>
            </a:r>
            <a:r>
              <a:rPr lang="en-US" altLang="ja-JP" sz="2000" dirty="0"/>
              <a:t>TOP</a:t>
            </a:r>
            <a:r>
              <a:rPr lang="ja-JP" altLang="en-US" sz="2000" dirty="0"/>
              <a:t>ページではありません」を表示。</a:t>
            </a:r>
            <a:endParaRPr kumimoji="1" lang="ja-JP" altLang="en-US" sz="2000" dirty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1391299" y="1268760"/>
            <a:ext cx="1431159" cy="5452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start</a:t>
            </a:r>
            <a:endParaRPr kumimoji="1" lang="ja-JP" altLang="en-US" sz="2800" dirty="0"/>
          </a:p>
        </p:txBody>
      </p:sp>
      <p:sp>
        <p:nvSpPr>
          <p:cNvPr id="5" name="円/楕円 4"/>
          <p:cNvSpPr/>
          <p:nvPr/>
        </p:nvSpPr>
        <p:spPr>
          <a:xfrm>
            <a:off x="1403648" y="6268173"/>
            <a:ext cx="1431159" cy="5452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/>
              <a:t>end</a:t>
            </a:r>
            <a:endParaRPr kumimoji="1" lang="en-US" altLang="ja-JP" sz="2800" dirty="0" smtClean="0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2106878" y="1813963"/>
            <a:ext cx="4502" cy="195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2106878" y="5865073"/>
            <a:ext cx="4502" cy="3722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2111379" y="2420888"/>
            <a:ext cx="11307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フローチャート : 手操作入力 18"/>
          <p:cNvSpPr/>
          <p:nvPr/>
        </p:nvSpPr>
        <p:spPr>
          <a:xfrm>
            <a:off x="942325" y="1988840"/>
            <a:ext cx="2393190" cy="411474"/>
          </a:xfrm>
          <a:prstGeom prst="flowChartManualIn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Y</a:t>
            </a:r>
            <a:r>
              <a:rPr lang="ja-JP" altLang="en-US" dirty="0" smtClean="0"/>
              <a:t>に文字列を入</a:t>
            </a:r>
            <a:r>
              <a:rPr lang="ja-JP" altLang="en-US" dirty="0"/>
              <a:t>力</a:t>
            </a:r>
            <a:endParaRPr lang="en-US" altLang="ja-JP" dirty="0"/>
          </a:p>
        </p:txBody>
      </p:sp>
      <p:sp>
        <p:nvSpPr>
          <p:cNvPr id="25" name="正方形/長方形 24"/>
          <p:cNvSpPr/>
          <p:nvPr/>
        </p:nvSpPr>
        <p:spPr>
          <a:xfrm>
            <a:off x="467544" y="5079060"/>
            <a:ext cx="2616986" cy="786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「</a:t>
            </a:r>
            <a:r>
              <a:rPr lang="en-US" altLang="ja-JP" dirty="0"/>
              <a:t>Log:</a:t>
            </a:r>
            <a:r>
              <a:rPr lang="ja-JP" altLang="en-US" dirty="0"/>
              <a:t>このページは</a:t>
            </a:r>
            <a:r>
              <a:rPr lang="en-US" altLang="ja-JP" dirty="0"/>
              <a:t>TOP</a:t>
            </a:r>
            <a:r>
              <a:rPr lang="ja-JP" altLang="en-US" dirty="0"/>
              <a:t>ページではありません</a:t>
            </a:r>
            <a:r>
              <a:rPr lang="ja-JP" altLang="en-US" dirty="0" smtClean="0"/>
              <a:t>」と</a:t>
            </a:r>
            <a:r>
              <a:rPr lang="ja-JP" altLang="en-US" dirty="0" smtClean="0"/>
              <a:t>表示する</a:t>
            </a:r>
            <a:endParaRPr lang="en-US" altLang="ja-JP" dirty="0"/>
          </a:p>
        </p:txBody>
      </p:sp>
      <p:sp>
        <p:nvSpPr>
          <p:cNvPr id="23" name="フローチャート : 判断 22"/>
          <p:cNvSpPr/>
          <p:nvPr/>
        </p:nvSpPr>
        <p:spPr>
          <a:xfrm>
            <a:off x="395536" y="2804614"/>
            <a:ext cx="3456384" cy="1073487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Y</a:t>
            </a:r>
            <a:r>
              <a:rPr lang="ja-JP" altLang="en-US" dirty="0" smtClean="0"/>
              <a:t>に入力された文字列が「</a:t>
            </a:r>
            <a:r>
              <a:rPr lang="en-US" altLang="ja-JP" dirty="0" smtClean="0"/>
              <a:t>top</a:t>
            </a:r>
            <a:r>
              <a:rPr lang="ja-JP" altLang="en-US" dirty="0" smtClean="0"/>
              <a:t>」である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2987824" y="2701840"/>
            <a:ext cx="1104817" cy="511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yes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1223628" y="3861048"/>
            <a:ext cx="1104817" cy="511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no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線矢印コネクタ 30"/>
          <p:cNvCxnSpPr/>
          <p:nvPr/>
        </p:nvCxnSpPr>
        <p:spPr>
          <a:xfrm>
            <a:off x="2074836" y="3920338"/>
            <a:ext cx="32042" cy="11587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3923928" y="3325488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7200292" y="1422419"/>
            <a:ext cx="0" cy="391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H="1">
            <a:off x="7164288" y="5717301"/>
            <a:ext cx="1" cy="776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 flipH="1" flipV="1">
            <a:off x="2834807" y="6493435"/>
            <a:ext cx="4333446" cy="202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7288019" y="2877334"/>
            <a:ext cx="0" cy="391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5940152" y="4005064"/>
            <a:ext cx="2616986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改行文字を表示</a:t>
            </a:r>
            <a:endParaRPr lang="en-US" altLang="ja-JP" dirty="0"/>
          </a:p>
        </p:txBody>
      </p:sp>
      <p:cxnSp>
        <p:nvCxnSpPr>
          <p:cNvPr id="46" name="直線矢印コネクタ 45"/>
          <p:cNvCxnSpPr/>
          <p:nvPr/>
        </p:nvCxnSpPr>
        <p:spPr>
          <a:xfrm>
            <a:off x="7211599" y="5169391"/>
            <a:ext cx="24698" cy="203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片側の 2 つの角を切り取った四角形 46"/>
          <p:cNvSpPr/>
          <p:nvPr/>
        </p:nvSpPr>
        <p:spPr>
          <a:xfrm>
            <a:off x="6372200" y="2564904"/>
            <a:ext cx="1800200" cy="288032"/>
          </a:xfrm>
          <a:prstGeom prst="snip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x&lt;21</a:t>
            </a:r>
            <a:endParaRPr kumimoji="1" lang="ja-JP" altLang="en-US" dirty="0"/>
          </a:p>
        </p:txBody>
      </p:sp>
      <p:sp>
        <p:nvSpPr>
          <p:cNvPr id="48" name="片側の 2 つの角を切り取った四角形 47"/>
          <p:cNvSpPr/>
          <p:nvPr/>
        </p:nvSpPr>
        <p:spPr>
          <a:xfrm rot="10800000">
            <a:off x="6256266" y="5373215"/>
            <a:ext cx="1800200" cy="288032"/>
          </a:xfrm>
          <a:prstGeom prst="snip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正方形/長方形 48"/>
          <p:cNvSpPr/>
          <p:nvPr/>
        </p:nvSpPr>
        <p:spPr>
          <a:xfrm>
            <a:off x="5580112" y="3284984"/>
            <a:ext cx="3528392" cy="4519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「記事</a:t>
            </a:r>
            <a:r>
              <a:rPr lang="en-US" altLang="ja-JP" dirty="0" smtClean="0"/>
              <a:t>No.X</a:t>
            </a:r>
            <a:r>
              <a:rPr lang="ja-JP" altLang="en-US" dirty="0" smtClean="0"/>
              <a:t>を表示」</a:t>
            </a:r>
            <a:r>
              <a:rPr lang="ja-JP" altLang="en-US" dirty="0" smtClean="0"/>
              <a:t>を表示する</a:t>
            </a:r>
            <a:endParaRPr lang="en-US" altLang="ja-JP" dirty="0"/>
          </a:p>
        </p:txBody>
      </p:sp>
      <p:cxnSp>
        <p:nvCxnSpPr>
          <p:cNvPr id="50" name="直線矢印コネクタ 49"/>
          <p:cNvCxnSpPr/>
          <p:nvPr/>
        </p:nvCxnSpPr>
        <p:spPr>
          <a:xfrm flipH="1">
            <a:off x="7283607" y="3741430"/>
            <a:ext cx="24696" cy="203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5987462" y="4725144"/>
            <a:ext cx="2616986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x</a:t>
            </a:r>
            <a:r>
              <a:rPr lang="ja-JP" altLang="en-US" dirty="0" smtClean="0"/>
              <a:t>に</a:t>
            </a:r>
            <a:r>
              <a:rPr lang="en-US" altLang="ja-JP" dirty="0" smtClean="0"/>
              <a:t>1</a:t>
            </a:r>
            <a:r>
              <a:rPr lang="ja-JP" altLang="en-US" dirty="0" smtClean="0"/>
              <a:t>を足す</a:t>
            </a:r>
            <a:endParaRPr lang="en-US" altLang="ja-JP" dirty="0"/>
          </a:p>
        </p:txBody>
      </p:sp>
      <p:cxnSp>
        <p:nvCxnSpPr>
          <p:cNvPr id="52" name="直線矢印コネクタ 51"/>
          <p:cNvCxnSpPr/>
          <p:nvPr/>
        </p:nvCxnSpPr>
        <p:spPr>
          <a:xfrm flipH="1">
            <a:off x="7211600" y="4449311"/>
            <a:ext cx="24696" cy="203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>
            <a:off x="4644008" y="1422419"/>
            <a:ext cx="1488" cy="1903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>
            <a:off x="4559651" y="1422419"/>
            <a:ext cx="2610234" cy="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/>
          <p:cNvSpPr/>
          <p:nvPr/>
        </p:nvSpPr>
        <p:spPr>
          <a:xfrm>
            <a:off x="6594318" y="1898135"/>
            <a:ext cx="157808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X=1</a:t>
            </a:r>
            <a:endParaRPr lang="en-US" altLang="ja-JP" dirty="0"/>
          </a:p>
        </p:txBody>
      </p:sp>
      <p:cxnSp>
        <p:nvCxnSpPr>
          <p:cNvPr id="56" name="直線矢印コネクタ 55"/>
          <p:cNvCxnSpPr/>
          <p:nvPr/>
        </p:nvCxnSpPr>
        <p:spPr>
          <a:xfrm flipH="1">
            <a:off x="7236296" y="2276872"/>
            <a:ext cx="24696" cy="203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413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696</Words>
  <Application>Microsoft Office PowerPoint</Application>
  <PresentationFormat>画面に合わせる (4:3)</PresentationFormat>
  <Paragraphs>114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Office ​​テーマ</vt:lpstr>
      <vt:lpstr>文字の表示 実行すると「こんにちは」を表示</vt:lpstr>
      <vt:lpstr>文字の追加 入力された文字に「入力された文字は:」という文字を追加する処理</vt:lpstr>
      <vt:lpstr>条件分岐1 入力された数字が5以上なら「true」と、そうでないなら「false」と表示する処理</vt:lpstr>
      <vt:lpstr>条件分岐2 入力されたパスワードが正解なら「ログイン成功」と、そうでないなら何も表示しない処理</vt:lpstr>
      <vt:lpstr>繰り返し処理1 初期値を1とし、1,3,5,7,9までが表示される処理</vt:lpstr>
      <vt:lpstr>繰り返し処理2 「Hello World!」と3回表示させる処理</vt:lpstr>
      <vt:lpstr>条件分岐・繰り返し処理1 パスワードの入力が正解になるまで入力を求め続ける処理。 成功すると「ログインしました」と表示</vt:lpstr>
      <vt:lpstr>条件分岐3 入力された数字が1以上なら「入力された数字は1以上です」と表示 0なら「入力された数字は0です」と表示 0未満なら「入力された数字は0未満です」と表示</vt:lpstr>
      <vt:lpstr>条件分岐・繰り返し処理2 「top」と入力されたら20回「記事No.xを表示」と表示。xは1から1ずつ増えていく。 そうでないなら「Log:このページはTOPページではありません」を表示。</vt:lpstr>
      <vt:lpstr>条件分岐・繰り返し処理3 1から始まる数字が1足されてから表示される。これを「7」が表示されるまで繰り返す。また、その数字が偶数なら「この数字は偶数です」奇数なら「この数字は奇数です」と表示される。</vt:lpstr>
      <vt:lpstr>フローチャートで自動販売機のシステムを完成させなさい。 どのような処理を盛り込んで完成させるかは自由です。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User</dc:creator>
  <cp:lastModifiedBy>Windows User</cp:lastModifiedBy>
  <cp:revision>269</cp:revision>
  <dcterms:created xsi:type="dcterms:W3CDTF">2017-03-02T14:42:12Z</dcterms:created>
  <dcterms:modified xsi:type="dcterms:W3CDTF">2017-03-03T04:59:51Z</dcterms:modified>
</cp:coreProperties>
</file>