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era\Documents\Life\Analytics\sales_volume_new_releasesv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Life\Analytics\highest_growe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Life\Analytics\sales_by_typ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Life\Analytics\highest_growers_by_fuel_typ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Life\Analytics\highest_growers_by_emission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Volume Growth vs New Releases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ubbleChart>
        <c:varyColors val="1"/>
        <c:ser>
          <c:idx val="0"/>
          <c:order val="0"/>
          <c:tx>
            <c:v>Sales Volume Growth vs New Releases</c:v>
          </c:tx>
          <c:invertIfNegative val="0"/>
          <c:dPt>
            <c:idx val="0"/>
            <c:invertIfNegative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alpha val="75000"/>
                  </a:schemeClr>
                </a:solidFill>
              </a:ln>
              <a:effectLst>
                <a:innerShdw blurRad="114300">
                  <a:schemeClr val="accent1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081-4DB2-B5F2-05D55A46CC85}"/>
              </c:ext>
            </c:extLst>
          </c:dPt>
          <c:dPt>
            <c:idx val="1"/>
            <c:invertIfNegative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alpha val="75000"/>
                  </a:schemeClr>
                </a:solidFill>
              </a:ln>
              <a:effectLst>
                <a:innerShdw blurRad="114300">
                  <a:schemeClr val="accent2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8081-4DB2-B5F2-05D55A46CC85}"/>
              </c:ext>
            </c:extLst>
          </c:dPt>
          <c:dPt>
            <c:idx val="2"/>
            <c:invertIfNegative val="0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alpha val="75000"/>
                  </a:schemeClr>
                </a:solidFill>
              </a:ln>
              <a:effectLst>
                <a:innerShdw blurRad="114300">
                  <a:schemeClr val="accent3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8081-4DB2-B5F2-05D55A46CC85}"/>
              </c:ext>
            </c:extLst>
          </c:dPt>
          <c:dPt>
            <c:idx val="3"/>
            <c:invertIfNegative val="0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alpha val="75000"/>
                  </a:schemeClr>
                </a:solidFill>
              </a:ln>
              <a:effectLst>
                <a:innerShdw blurRad="114300">
                  <a:schemeClr val="accent4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8081-4DB2-B5F2-05D55A46CC85}"/>
              </c:ext>
            </c:extLst>
          </c:dPt>
          <c:dPt>
            <c:idx val="4"/>
            <c:invertIfNegative val="0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alpha val="75000"/>
                  </a:schemeClr>
                </a:solidFill>
              </a:ln>
              <a:effectLst>
                <a:innerShdw blurRad="114300">
                  <a:schemeClr val="accent5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8081-4DB2-B5F2-05D55A46CC85}"/>
              </c:ext>
            </c:extLst>
          </c:dPt>
          <c:dPt>
            <c:idx val="5"/>
            <c:invertIfNegative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alpha val="75000"/>
                  </a:schemeClr>
                </a:solidFill>
              </a:ln>
              <a:effectLst>
                <a:innerShdw blurRad="114300">
                  <a:schemeClr val="accent6"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8081-4DB2-B5F2-05D55A46CC85}"/>
              </c:ext>
            </c:extLst>
          </c:dPt>
          <c:dPt>
            <c:idx val="6"/>
            <c:invertIfNegative val="0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8081-4DB2-B5F2-05D55A46CC85}"/>
              </c:ext>
            </c:extLst>
          </c:dPt>
          <c:dPt>
            <c:idx val="7"/>
            <c:invertIfNegative val="0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8081-4DB2-B5F2-05D55A46CC85}"/>
              </c:ext>
            </c:extLst>
          </c:dPt>
          <c:dPt>
            <c:idx val="8"/>
            <c:invertIfNegative val="0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8081-4DB2-B5F2-05D55A46CC85}"/>
              </c:ext>
            </c:extLst>
          </c:dPt>
          <c:dPt>
            <c:idx val="9"/>
            <c:invertIfNegative val="0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3-8081-4DB2-B5F2-05D55A46CC85}"/>
              </c:ext>
            </c:extLst>
          </c:dPt>
          <c:dPt>
            <c:idx val="10"/>
            <c:invertIfNegative val="0"/>
            <c:bubble3D val="0"/>
            <c:spPr>
              <a:pattFill prst="ltUpDiag">
                <a:fgClr>
                  <a:schemeClr val="accent5">
                    <a:lumMod val="60000"/>
                  </a:schemeClr>
                </a:fgClr>
                <a:bgClr>
                  <a:schemeClr val="accent5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5-8081-4DB2-B5F2-05D55A46CC85}"/>
              </c:ext>
            </c:extLst>
          </c:dPt>
          <c:dPt>
            <c:idx val="11"/>
            <c:invertIfNegative val="0"/>
            <c:bubble3D val="0"/>
            <c:spPr>
              <a:pattFill prst="ltUpDiag">
                <a:fgClr>
                  <a:schemeClr val="accent6">
                    <a:lumMod val="60000"/>
                  </a:schemeClr>
                </a:fgClr>
                <a:bgClr>
                  <a:schemeClr val="accent6">
                    <a:lumMod val="6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6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6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7-8081-4DB2-B5F2-05D55A46CC85}"/>
              </c:ext>
            </c:extLst>
          </c:dPt>
          <c:dPt>
            <c:idx val="12"/>
            <c:invertIfNegative val="0"/>
            <c:bubble3D val="0"/>
            <c:spPr>
              <a:pattFill prst="ltUpDiag">
                <a:fgClr>
                  <a:schemeClr val="accent1">
                    <a:lumMod val="80000"/>
                    <a:lumOff val="20000"/>
                  </a:schemeClr>
                </a:fgClr>
                <a:bgClr>
                  <a:schemeClr val="accent1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9-8081-4DB2-B5F2-05D55A46CC85}"/>
              </c:ext>
            </c:extLst>
          </c:dPt>
          <c:dPt>
            <c:idx val="13"/>
            <c:invertIfNegative val="0"/>
            <c:bubble3D val="0"/>
            <c:spPr>
              <a:pattFill prst="ltUpDiag">
                <a:fgClr>
                  <a:schemeClr val="accent2">
                    <a:lumMod val="80000"/>
                    <a:lumOff val="20000"/>
                  </a:schemeClr>
                </a:fgClr>
                <a:bgClr>
                  <a:schemeClr val="accent2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B-8081-4DB2-B5F2-05D55A46CC85}"/>
              </c:ext>
            </c:extLst>
          </c:dPt>
          <c:dPt>
            <c:idx val="14"/>
            <c:invertIfNegative val="0"/>
            <c:bubble3D val="0"/>
            <c:spPr>
              <a:pattFill prst="ltUpDiag">
                <a:fgClr>
                  <a:schemeClr val="accent3">
                    <a:lumMod val="80000"/>
                    <a:lumOff val="20000"/>
                  </a:schemeClr>
                </a:fgClr>
                <a:bgClr>
                  <a:schemeClr val="accent3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D-8081-4DB2-B5F2-05D55A46CC85}"/>
              </c:ext>
            </c:extLst>
          </c:dPt>
          <c:dPt>
            <c:idx val="15"/>
            <c:invertIfNegative val="0"/>
            <c:bubble3D val="0"/>
            <c:spPr>
              <a:pattFill prst="ltUpDiag">
                <a:fgClr>
                  <a:schemeClr val="accent4">
                    <a:lumMod val="80000"/>
                    <a:lumOff val="20000"/>
                  </a:schemeClr>
                </a:fgClr>
                <a:bgClr>
                  <a:schemeClr val="accent4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F-8081-4DB2-B5F2-05D55A46CC85}"/>
              </c:ext>
            </c:extLst>
          </c:dPt>
          <c:dPt>
            <c:idx val="16"/>
            <c:invertIfNegative val="0"/>
            <c:bubble3D val="0"/>
            <c:spPr>
              <a:pattFill prst="ltUpDiag">
                <a:fgClr>
                  <a:schemeClr val="accent5">
                    <a:lumMod val="80000"/>
                    <a:lumOff val="20000"/>
                  </a:schemeClr>
                </a:fgClr>
                <a:bgClr>
                  <a:schemeClr val="accent5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1-8081-4DB2-B5F2-05D55A46CC85}"/>
              </c:ext>
            </c:extLst>
          </c:dPt>
          <c:dPt>
            <c:idx val="17"/>
            <c:invertIfNegative val="0"/>
            <c:bubble3D val="0"/>
            <c:spPr>
              <a:pattFill prst="ltUpDiag">
                <a:fgClr>
                  <a:schemeClr val="accent6">
                    <a:lumMod val="80000"/>
                    <a:lumOff val="20000"/>
                  </a:schemeClr>
                </a:fgClr>
                <a:bgClr>
                  <a:schemeClr val="accent6">
                    <a:lumMod val="80000"/>
                    <a:lumOff val="2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80000"/>
                    <a:lumOff val="2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80000"/>
                    <a:lumOff val="2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3-8081-4DB2-B5F2-05D55A46CC85}"/>
              </c:ext>
            </c:extLst>
          </c:dPt>
          <c:dPt>
            <c:idx val="18"/>
            <c:invertIfNegative val="0"/>
            <c:bubble3D val="0"/>
            <c:spPr>
              <a:pattFill prst="ltUpDiag">
                <a:fgClr>
                  <a:schemeClr val="accent1">
                    <a:lumMod val="80000"/>
                  </a:schemeClr>
                </a:fgClr>
                <a:bgClr>
                  <a:schemeClr val="accent1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5-8081-4DB2-B5F2-05D55A46CC85}"/>
              </c:ext>
            </c:extLst>
          </c:dPt>
          <c:dPt>
            <c:idx val="19"/>
            <c:invertIfNegative val="0"/>
            <c:bubble3D val="0"/>
            <c:spPr>
              <a:pattFill prst="ltUpDiag">
                <a:fgClr>
                  <a:schemeClr val="accent2">
                    <a:lumMod val="80000"/>
                  </a:schemeClr>
                </a:fgClr>
                <a:bgClr>
                  <a:schemeClr val="accent2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7-8081-4DB2-B5F2-05D55A46CC85}"/>
              </c:ext>
            </c:extLst>
          </c:dPt>
          <c:dPt>
            <c:idx val="20"/>
            <c:invertIfNegative val="0"/>
            <c:bubble3D val="0"/>
            <c:spPr>
              <a:pattFill prst="ltUpDiag">
                <a:fgClr>
                  <a:schemeClr val="accent3">
                    <a:lumMod val="80000"/>
                  </a:schemeClr>
                </a:fgClr>
                <a:bgClr>
                  <a:schemeClr val="accent3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9-8081-4DB2-B5F2-05D55A46CC85}"/>
              </c:ext>
            </c:extLst>
          </c:dPt>
          <c:dPt>
            <c:idx val="21"/>
            <c:invertIfNegative val="0"/>
            <c:bubble3D val="0"/>
            <c:spPr>
              <a:pattFill prst="ltUpDiag">
                <a:fgClr>
                  <a:schemeClr val="accent4">
                    <a:lumMod val="80000"/>
                  </a:schemeClr>
                </a:fgClr>
                <a:bgClr>
                  <a:schemeClr val="accent4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B-8081-4DB2-B5F2-05D55A46CC85}"/>
              </c:ext>
            </c:extLst>
          </c:dPt>
          <c:dPt>
            <c:idx val="22"/>
            <c:invertIfNegative val="0"/>
            <c:bubble3D val="0"/>
            <c:spPr>
              <a:pattFill prst="ltUpDiag">
                <a:fgClr>
                  <a:schemeClr val="accent5">
                    <a:lumMod val="80000"/>
                  </a:schemeClr>
                </a:fgClr>
                <a:bgClr>
                  <a:schemeClr val="accent5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D-8081-4DB2-B5F2-05D55A46CC85}"/>
              </c:ext>
            </c:extLst>
          </c:dPt>
          <c:dPt>
            <c:idx val="23"/>
            <c:invertIfNegative val="0"/>
            <c:bubble3D val="0"/>
            <c:spPr>
              <a:pattFill prst="ltUpDiag">
                <a:fgClr>
                  <a:schemeClr val="accent6">
                    <a:lumMod val="80000"/>
                  </a:schemeClr>
                </a:fgClr>
                <a:bgClr>
                  <a:schemeClr val="accent6">
                    <a:lumMod val="8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8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8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2F-8081-4DB2-B5F2-05D55A46CC85}"/>
              </c:ext>
            </c:extLst>
          </c:dPt>
          <c:dPt>
            <c:idx val="24"/>
            <c:invertIfNegative val="0"/>
            <c:bubble3D val="0"/>
            <c:spPr>
              <a:pattFill prst="lt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1-8081-4DB2-B5F2-05D55A46CC85}"/>
              </c:ext>
            </c:extLst>
          </c:dPt>
          <c:dPt>
            <c:idx val="25"/>
            <c:invertIfNegative val="0"/>
            <c:bubble3D val="0"/>
            <c:spPr>
              <a:pattFill prst="lt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3-8081-4DB2-B5F2-05D55A46CC85}"/>
              </c:ext>
            </c:extLst>
          </c:dPt>
          <c:dPt>
            <c:idx val="26"/>
            <c:invertIfNegative val="0"/>
            <c:bubble3D val="0"/>
            <c:spPr>
              <a:pattFill prst="ltUpDiag">
                <a:fgClr>
                  <a:schemeClr val="accent3">
                    <a:lumMod val="60000"/>
                    <a:lumOff val="40000"/>
                  </a:schemeClr>
                </a:fgClr>
                <a:bgClr>
                  <a:schemeClr val="accent3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5-8081-4DB2-B5F2-05D55A46CC85}"/>
              </c:ext>
            </c:extLst>
          </c:dPt>
          <c:dPt>
            <c:idx val="27"/>
            <c:invertIfNegative val="0"/>
            <c:bubble3D val="0"/>
            <c:spPr>
              <a:pattFill prst="ltUpDiag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accent4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7-8081-4DB2-B5F2-05D55A46CC85}"/>
              </c:ext>
            </c:extLst>
          </c:dPt>
          <c:dPt>
            <c:idx val="28"/>
            <c:invertIfNegative val="0"/>
            <c:bubble3D val="0"/>
            <c:spPr>
              <a:pattFill prst="ltUp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accent5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9-8081-4DB2-B5F2-05D55A46CC85}"/>
              </c:ext>
            </c:extLst>
          </c:dPt>
          <c:dPt>
            <c:idx val="29"/>
            <c:invertIfNegative val="0"/>
            <c:bubble3D val="0"/>
            <c:spPr>
              <a:pattFill prst="ltUpDiag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>
                    <a:lumMod val="60000"/>
                    <a:lumOff val="4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60000"/>
                    <a:lumOff val="4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60000"/>
                    <a:lumOff val="4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B-8081-4DB2-B5F2-05D55A46CC85}"/>
              </c:ext>
            </c:extLst>
          </c:dPt>
          <c:dPt>
            <c:idx val="30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D-8081-4DB2-B5F2-05D55A46CC85}"/>
              </c:ext>
            </c:extLst>
          </c:dPt>
          <c:dPt>
            <c:idx val="31"/>
            <c:invertIfNegative val="0"/>
            <c:bubble3D val="0"/>
            <c:spPr>
              <a:pattFill prst="ltUp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3F-8081-4DB2-B5F2-05D55A46CC85}"/>
              </c:ext>
            </c:extLst>
          </c:dPt>
          <c:dPt>
            <c:idx val="32"/>
            <c:invertIfNegative val="0"/>
            <c:bubble3D val="0"/>
            <c:spPr>
              <a:pattFill prst="ltUp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1-8081-4DB2-B5F2-05D55A46CC85}"/>
              </c:ext>
            </c:extLst>
          </c:dPt>
          <c:dPt>
            <c:idx val="33"/>
            <c:invertIfNegative val="0"/>
            <c:bubble3D val="0"/>
            <c:spPr>
              <a:pattFill prst="ltUp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3-8081-4DB2-B5F2-05D55A46CC85}"/>
              </c:ext>
            </c:extLst>
          </c:dPt>
          <c:dPt>
            <c:idx val="34"/>
            <c:invertIfNegative val="0"/>
            <c:bubble3D val="0"/>
            <c:spPr>
              <a:pattFill prst="ltUpDiag">
                <a:fgClr>
                  <a:schemeClr val="accent5">
                    <a:lumMod val="50000"/>
                  </a:schemeClr>
                </a:fgClr>
                <a:bgClr>
                  <a:schemeClr val="accent5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5-8081-4DB2-B5F2-05D55A46CC85}"/>
              </c:ext>
            </c:extLst>
          </c:dPt>
          <c:dPt>
            <c:idx val="35"/>
            <c:invertIfNegative val="0"/>
            <c:bubble3D val="0"/>
            <c:spPr>
              <a:pattFill prst="ltUpDiag">
                <a:fgClr>
                  <a:schemeClr val="accent6">
                    <a:lumMod val="50000"/>
                  </a:schemeClr>
                </a:fgClr>
                <a:bgClr>
                  <a:schemeClr val="accent6">
                    <a:lumMod val="5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5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5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7-8081-4DB2-B5F2-05D55A46CC85}"/>
              </c:ext>
            </c:extLst>
          </c:dPt>
          <c:dPt>
            <c:idx val="36"/>
            <c:invertIfNegative val="0"/>
            <c:bubble3D val="0"/>
            <c:spPr>
              <a:pattFill prst="ltUpDiag">
                <a:fgClr>
                  <a:schemeClr val="accent1">
                    <a:lumMod val="70000"/>
                    <a:lumOff val="30000"/>
                  </a:schemeClr>
                </a:fgClr>
                <a:bgClr>
                  <a:schemeClr val="accent1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9-8081-4DB2-B5F2-05D55A46CC85}"/>
              </c:ext>
            </c:extLst>
          </c:dPt>
          <c:dPt>
            <c:idx val="37"/>
            <c:invertIfNegative val="0"/>
            <c:bubble3D val="0"/>
            <c:spPr>
              <a:pattFill prst="ltUpDiag">
                <a:fgClr>
                  <a:schemeClr val="accent2">
                    <a:lumMod val="70000"/>
                    <a:lumOff val="30000"/>
                  </a:schemeClr>
                </a:fgClr>
                <a:bgClr>
                  <a:schemeClr val="accent2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2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2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B-8081-4DB2-B5F2-05D55A46CC85}"/>
              </c:ext>
            </c:extLst>
          </c:dPt>
          <c:dPt>
            <c:idx val="38"/>
            <c:invertIfNegative val="0"/>
            <c:bubble3D val="0"/>
            <c:spPr>
              <a:pattFill prst="ltUpDiag">
                <a:fgClr>
                  <a:schemeClr val="accent3">
                    <a:lumMod val="70000"/>
                    <a:lumOff val="30000"/>
                  </a:schemeClr>
                </a:fgClr>
                <a:bgClr>
                  <a:schemeClr val="accent3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3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3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D-8081-4DB2-B5F2-05D55A46CC85}"/>
              </c:ext>
            </c:extLst>
          </c:dPt>
          <c:dPt>
            <c:idx val="39"/>
            <c:invertIfNegative val="0"/>
            <c:bubble3D val="0"/>
            <c:spPr>
              <a:pattFill prst="ltUpDiag">
                <a:fgClr>
                  <a:schemeClr val="accent4">
                    <a:lumMod val="70000"/>
                    <a:lumOff val="30000"/>
                  </a:schemeClr>
                </a:fgClr>
                <a:bgClr>
                  <a:schemeClr val="accent4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4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4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4F-8081-4DB2-B5F2-05D55A46CC85}"/>
              </c:ext>
            </c:extLst>
          </c:dPt>
          <c:dPt>
            <c:idx val="40"/>
            <c:invertIfNegative val="0"/>
            <c:bubble3D val="0"/>
            <c:spPr>
              <a:pattFill prst="ltUpDiag">
                <a:fgClr>
                  <a:schemeClr val="accent5">
                    <a:lumMod val="70000"/>
                    <a:lumOff val="30000"/>
                  </a:schemeClr>
                </a:fgClr>
                <a:bgClr>
                  <a:schemeClr val="accent5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5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5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51-8081-4DB2-B5F2-05D55A46CC85}"/>
              </c:ext>
            </c:extLst>
          </c:dPt>
          <c:dPt>
            <c:idx val="41"/>
            <c:invertIfNegative val="0"/>
            <c:bubble3D val="0"/>
            <c:spPr>
              <a:pattFill prst="ltUpDiag">
                <a:fgClr>
                  <a:schemeClr val="accent6">
                    <a:lumMod val="70000"/>
                    <a:lumOff val="30000"/>
                  </a:schemeClr>
                </a:fgClr>
                <a:bgClr>
                  <a:schemeClr val="accent6">
                    <a:lumMod val="70000"/>
                    <a:lumOff val="3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6">
                    <a:lumMod val="70000"/>
                    <a:lumOff val="30000"/>
                    <a:alpha val="75000"/>
                  </a:schemeClr>
                </a:solidFill>
              </a:ln>
              <a:effectLst>
                <a:innerShdw blurRad="114300">
                  <a:schemeClr val="accent6">
                    <a:lumMod val="70000"/>
                    <a:lumOff val="3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53-8081-4DB2-B5F2-05D55A46CC85}"/>
              </c:ext>
            </c:extLst>
          </c:dPt>
          <c:dPt>
            <c:idx val="42"/>
            <c:invertIfNegative val="0"/>
            <c:bubble3D val="0"/>
            <c:spPr>
              <a:pattFill prst="ltUpDiag">
                <a:fgClr>
                  <a:schemeClr val="accent1">
                    <a:lumMod val="70000"/>
                  </a:schemeClr>
                </a:fgClr>
                <a:bgClr>
                  <a:schemeClr val="accent1">
                    <a:lumMod val="70000"/>
                    <a:lumMod val="20000"/>
                    <a:lumOff val="80000"/>
                  </a:schemeClr>
                </a:bgClr>
              </a:pattFill>
              <a:ln w="9525" cap="flat" cmpd="sng" algn="ctr">
                <a:solidFill>
                  <a:schemeClr val="accent1">
                    <a:lumMod val="70000"/>
                    <a:alpha val="75000"/>
                  </a:schemeClr>
                </a:solidFill>
              </a:ln>
              <a:effectLst>
                <a:innerShdw blurRad="114300">
                  <a:schemeClr val="accent1">
                    <a:lumMod val="70000"/>
                    <a:alpha val="7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55-8081-4DB2-B5F2-05D55A46CC85}"/>
              </c:ext>
            </c:extLst>
          </c:dPt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sales_volume_new_releasesv2!$G$2:$G$44</c:f>
              <c:numCache>
                <c:formatCode>0.00%</c:formatCode>
                <c:ptCount val="43"/>
                <c:pt idx="0">
                  <c:v>0.25790000000000002</c:v>
                </c:pt>
                <c:pt idx="1">
                  <c:v>8.5999999999999993E-2</c:v>
                </c:pt>
                <c:pt idx="2">
                  <c:v>0.13400000000000001</c:v>
                </c:pt>
                <c:pt idx="3">
                  <c:v>1.8700000000000001E-2</c:v>
                </c:pt>
                <c:pt idx="4">
                  <c:v>-0.17180000000000001</c:v>
                </c:pt>
                <c:pt idx="5">
                  <c:v>-0.13320000000000001</c:v>
                </c:pt>
                <c:pt idx="6">
                  <c:v>-7.17E-2</c:v>
                </c:pt>
                <c:pt idx="7">
                  <c:v>2.4799999999999999E-2</c:v>
                </c:pt>
                <c:pt idx="8">
                  <c:v>-0.27450000000000002</c:v>
                </c:pt>
                <c:pt idx="9">
                  <c:v>-0.14000000000000001</c:v>
                </c:pt>
                <c:pt idx="10">
                  <c:v>4.7899999999999998E-2</c:v>
                </c:pt>
                <c:pt idx="11">
                  <c:v>1.6199999999999999E-2</c:v>
                </c:pt>
                <c:pt idx="12">
                  <c:v>-6.6699999999999995E-2</c:v>
                </c:pt>
                <c:pt idx="13">
                  <c:v>0.29149999999999998</c:v>
                </c:pt>
                <c:pt idx="14">
                  <c:v>-1.47E-2</c:v>
                </c:pt>
                <c:pt idx="15">
                  <c:v>0.27200000000000002</c:v>
                </c:pt>
                <c:pt idx="16">
                  <c:v>6.9800000000000001E-2</c:v>
                </c:pt>
                <c:pt idx="17">
                  <c:v>3.0000000000000001E-3</c:v>
                </c:pt>
                <c:pt idx="18">
                  <c:v>0.15110000000000001</c:v>
                </c:pt>
                <c:pt idx="19">
                  <c:v>-0.1399</c:v>
                </c:pt>
                <c:pt idx="20">
                  <c:v>-0.35980000000000001</c:v>
                </c:pt>
                <c:pt idx="21">
                  <c:v>-0.1822</c:v>
                </c:pt>
                <c:pt idx="22">
                  <c:v>-0.58589999999999998</c:v>
                </c:pt>
                <c:pt idx="23">
                  <c:v>-0.45040000000000002</c:v>
                </c:pt>
                <c:pt idx="24">
                  <c:v>9.0899999999999995E-2</c:v>
                </c:pt>
                <c:pt idx="25">
                  <c:v>-0.1012</c:v>
                </c:pt>
                <c:pt idx="26">
                  <c:v>1.9556</c:v>
                </c:pt>
                <c:pt idx="27">
                  <c:v>8.6499999999999994E-2</c:v>
                </c:pt>
                <c:pt idx="28">
                  <c:v>0.34339999999999998</c:v>
                </c:pt>
                <c:pt idx="29">
                  <c:v>7.1800000000000003E-2</c:v>
                </c:pt>
                <c:pt idx="30">
                  <c:v>-0.30890000000000001</c:v>
                </c:pt>
                <c:pt idx="31">
                  <c:v>6.2700000000000006E-2</c:v>
                </c:pt>
                <c:pt idx="32">
                  <c:v>0.63819999999999999</c:v>
                </c:pt>
                <c:pt idx="33">
                  <c:v>1.8913</c:v>
                </c:pt>
                <c:pt idx="34">
                  <c:v>1.1900000000000001E-2</c:v>
                </c:pt>
                <c:pt idx="35">
                  <c:v>0.2606</c:v>
                </c:pt>
                <c:pt idx="36">
                  <c:v>-0.55589999999999995</c:v>
                </c:pt>
                <c:pt idx="37">
                  <c:v>-3.4799999999999998E-2</c:v>
                </c:pt>
                <c:pt idx="38">
                  <c:v>0.17910000000000001</c:v>
                </c:pt>
                <c:pt idx="39">
                  <c:v>4.3E-3</c:v>
                </c:pt>
                <c:pt idx="40">
                  <c:v>-0.91490000000000005</c:v>
                </c:pt>
                <c:pt idx="41">
                  <c:v>-0.15909999999999999</c:v>
                </c:pt>
                <c:pt idx="42">
                  <c:v>-0.29370000000000002</c:v>
                </c:pt>
              </c:numCache>
            </c:numRef>
          </c:xVal>
          <c:yVal>
            <c:numRef>
              <c:f>sales_volume_new_releasesv2!$B:$B</c:f>
              <c:numCache>
                <c:formatCode>General</c:formatCode>
                <c:ptCount val="104857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yVal>
          <c:bubbleSize>
            <c:numRef>
              <c:f>sales_volume_new_releasesv2!$F:$F</c:f>
              <c:numCache>
                <c:formatCode>General</c:formatCode>
                <c:ptCount val="1048576"/>
                <c:pt idx="0">
                  <c:v>0</c:v>
                </c:pt>
                <c:pt idx="1">
                  <c:v>1322</c:v>
                </c:pt>
                <c:pt idx="2">
                  <c:v>268621</c:v>
                </c:pt>
                <c:pt idx="3">
                  <c:v>1523</c:v>
                </c:pt>
                <c:pt idx="4">
                  <c:v>577425</c:v>
                </c:pt>
                <c:pt idx="5">
                  <c:v>497341</c:v>
                </c:pt>
                <c:pt idx="6">
                  <c:v>724383</c:v>
                </c:pt>
                <c:pt idx="7">
                  <c:v>242865</c:v>
                </c:pt>
                <c:pt idx="8">
                  <c:v>101862</c:v>
                </c:pt>
                <c:pt idx="9">
                  <c:v>11181</c:v>
                </c:pt>
                <c:pt idx="10">
                  <c:v>418892</c:v>
                </c:pt>
                <c:pt idx="11">
                  <c:v>473439</c:v>
                </c:pt>
                <c:pt idx="12">
                  <c:v>140801</c:v>
                </c:pt>
                <c:pt idx="13">
                  <c:v>219554</c:v>
                </c:pt>
                <c:pt idx="14">
                  <c:v>176199</c:v>
                </c:pt>
                <c:pt idx="15">
                  <c:v>211906</c:v>
                </c:pt>
                <c:pt idx="16">
                  <c:v>143705</c:v>
                </c:pt>
                <c:pt idx="17">
                  <c:v>49972</c:v>
                </c:pt>
                <c:pt idx="18">
                  <c:v>225280</c:v>
                </c:pt>
                <c:pt idx="19">
                  <c:v>36028</c:v>
                </c:pt>
                <c:pt idx="20">
                  <c:v>176230</c:v>
                </c:pt>
                <c:pt idx="21">
                  <c:v>320118</c:v>
                </c:pt>
                <c:pt idx="22">
                  <c:v>12035</c:v>
                </c:pt>
                <c:pt idx="23">
                  <c:v>20155</c:v>
                </c:pt>
                <c:pt idx="24">
                  <c:v>7660</c:v>
                </c:pt>
                <c:pt idx="25">
                  <c:v>8274</c:v>
                </c:pt>
                <c:pt idx="26">
                  <c:v>106831</c:v>
                </c:pt>
                <c:pt idx="27">
                  <c:v>20151</c:v>
                </c:pt>
                <c:pt idx="28">
                  <c:v>287125</c:v>
                </c:pt>
                <c:pt idx="29">
                  <c:v>36459</c:v>
                </c:pt>
                <c:pt idx="30">
                  <c:v>563</c:v>
                </c:pt>
                <c:pt idx="31">
                  <c:v>3261</c:v>
                </c:pt>
                <c:pt idx="32">
                  <c:v>112445</c:v>
                </c:pt>
                <c:pt idx="33">
                  <c:v>670</c:v>
                </c:pt>
                <c:pt idx="34">
                  <c:v>24714</c:v>
                </c:pt>
                <c:pt idx="35">
                  <c:v>188371</c:v>
                </c:pt>
                <c:pt idx="36">
                  <c:v>75950</c:v>
                </c:pt>
                <c:pt idx="37">
                  <c:v>16404</c:v>
                </c:pt>
                <c:pt idx="38">
                  <c:v>3816</c:v>
                </c:pt>
                <c:pt idx="39">
                  <c:v>3595</c:v>
                </c:pt>
                <c:pt idx="40">
                  <c:v>17031</c:v>
                </c:pt>
                <c:pt idx="41">
                  <c:v>4264</c:v>
                </c:pt>
                <c:pt idx="42">
                  <c:v>139288</c:v>
                </c:pt>
                <c:pt idx="43">
                  <c:v>102949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57-8081-4DB2-B5F2-05D55A46CC8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087949183"/>
        <c:axId val="1087949663"/>
      </c:bubbleChart>
      <c:valAx>
        <c:axId val="1087949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 Volume Growth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949663"/>
        <c:crosses val="autoZero"/>
        <c:crossBetween val="midCat"/>
      </c:valAx>
      <c:valAx>
        <c:axId val="1087949663"/>
        <c:scaling>
          <c:orientation val="minMax"/>
          <c:max val="4.0999999999999996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 New Releases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949183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Price for New vs Existing Releases - 2017-2019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average_prices!$A$2</c:f>
              <c:strCache>
                <c:ptCount val="1"/>
                <c:pt idx="0">
                  <c:v>New Releases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average_prices!$B$1</c:f>
              <c:strCache>
                <c:ptCount val="1"/>
                <c:pt idx="0">
                  <c:v>Average_Price</c:v>
                </c:pt>
              </c:strCache>
            </c:strRef>
          </c:cat>
          <c:val>
            <c:numRef>
              <c:f>average_prices!$B$2</c:f>
              <c:numCache>
                <c:formatCode>General</c:formatCode>
                <c:ptCount val="1"/>
                <c:pt idx="0">
                  <c:v>30597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83C-BFD3-1D732B42BBA8}"/>
            </c:ext>
          </c:extLst>
        </c:ser>
        <c:ser>
          <c:idx val="1"/>
          <c:order val="1"/>
          <c:tx>
            <c:strRef>
              <c:f>average_prices!$A$3</c:f>
              <c:strCache>
                <c:ptCount val="1"/>
                <c:pt idx="0">
                  <c:v>Existing Releases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average_prices!$B$1</c:f>
              <c:strCache>
                <c:ptCount val="1"/>
                <c:pt idx="0">
                  <c:v>Average_Price</c:v>
                </c:pt>
              </c:strCache>
            </c:strRef>
          </c:cat>
          <c:val>
            <c:numRef>
              <c:f>average_prices!$B$3</c:f>
              <c:numCache>
                <c:formatCode>General</c:formatCode>
                <c:ptCount val="1"/>
                <c:pt idx="0">
                  <c:v>37086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0-483C-BFD3-1D732B42BB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901867024"/>
        <c:axId val="901876624"/>
      </c:barChart>
      <c:catAx>
        <c:axId val="90186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76624"/>
        <c:crosses val="autoZero"/>
        <c:auto val="1"/>
        <c:lblAlgn val="ctr"/>
        <c:lblOffset val="100"/>
        <c:noMultiLvlLbl val="0"/>
      </c:catAx>
      <c:valAx>
        <c:axId val="90187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6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10 Growing Maufacturers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highest_growers!$B$1</c:f>
              <c:strCache>
                <c:ptCount val="1"/>
                <c:pt idx="0">
                  <c:v>Vol_Gro%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highest_growers!$A$2:$A$11</c:f>
              <c:strCache>
                <c:ptCount val="10"/>
                <c:pt idx="0">
                  <c:v>DODGE</c:v>
                </c:pt>
                <c:pt idx="1">
                  <c:v>TESLA</c:v>
                </c:pt>
                <c:pt idx="2">
                  <c:v>MG</c:v>
                </c:pt>
                <c:pt idx="3">
                  <c:v>LAMBORGHINI</c:v>
                </c:pt>
                <c:pt idx="4">
                  <c:v>LEXUS</c:v>
                </c:pt>
                <c:pt idx="5">
                  <c:v>SEAT</c:v>
                </c:pt>
                <c:pt idx="6">
                  <c:v>VOLVO</c:v>
                </c:pt>
                <c:pt idx="7">
                  <c:v>DACIA</c:v>
                </c:pt>
                <c:pt idx="8">
                  <c:v>MCLAREN</c:v>
                </c:pt>
                <c:pt idx="9">
                  <c:v>MORGAN</c:v>
                </c:pt>
              </c:strCache>
            </c:strRef>
          </c:cat>
          <c:val>
            <c:numRef>
              <c:f>highest_growers!$B$2:$B$11</c:f>
              <c:numCache>
                <c:formatCode>General</c:formatCode>
                <c:ptCount val="10"/>
                <c:pt idx="0">
                  <c:v>300</c:v>
                </c:pt>
                <c:pt idx="1">
                  <c:v>195.56</c:v>
                </c:pt>
                <c:pt idx="2">
                  <c:v>189.13</c:v>
                </c:pt>
                <c:pt idx="3">
                  <c:v>63.82</c:v>
                </c:pt>
                <c:pt idx="4">
                  <c:v>34.340000000000003</c:v>
                </c:pt>
                <c:pt idx="5">
                  <c:v>29.15</c:v>
                </c:pt>
                <c:pt idx="6">
                  <c:v>27.2</c:v>
                </c:pt>
                <c:pt idx="7">
                  <c:v>26.06</c:v>
                </c:pt>
                <c:pt idx="8">
                  <c:v>25.79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3-4D97-B1AA-F48C486A1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71628160"/>
        <c:axId val="1171636320"/>
      </c:barChart>
      <c:catAx>
        <c:axId val="11716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636320"/>
        <c:crosses val="autoZero"/>
        <c:auto val="1"/>
        <c:lblAlgn val="ctr"/>
        <c:lblOffset val="100"/>
        <c:noMultiLvlLbl val="0"/>
      </c:catAx>
      <c:valAx>
        <c:axId val="1171636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Volume Growth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62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10 Selling Manufacturers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highest_selling_average!$B$1</c:f>
              <c:strCache>
                <c:ptCount val="1"/>
                <c:pt idx="0">
                  <c:v>2019_Sales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highest_selling_average!$A$2:$A$11</c:f>
              <c:strCache>
                <c:ptCount val="10"/>
                <c:pt idx="0">
                  <c:v>FORD</c:v>
                </c:pt>
                <c:pt idx="1">
                  <c:v>VOLKSWAGEN</c:v>
                </c:pt>
                <c:pt idx="2">
                  <c:v>VAUXHALL</c:v>
                </c:pt>
                <c:pt idx="3">
                  <c:v>BMW</c:v>
                </c:pt>
                <c:pt idx="4">
                  <c:v>MERCEDES</c:v>
                </c:pt>
                <c:pt idx="5">
                  <c:v>AUDI</c:v>
                </c:pt>
                <c:pt idx="6">
                  <c:v>NISSAN</c:v>
                </c:pt>
                <c:pt idx="7">
                  <c:v>TOYOTA</c:v>
                </c:pt>
                <c:pt idx="8">
                  <c:v>KIA</c:v>
                </c:pt>
                <c:pt idx="9">
                  <c:v>HYUNDAI</c:v>
                </c:pt>
              </c:strCache>
            </c:strRef>
          </c:cat>
          <c:val>
            <c:numRef>
              <c:f>highest_selling_average!$B$2:$B$11</c:f>
              <c:numCache>
                <c:formatCode>General</c:formatCode>
                <c:ptCount val="10"/>
                <c:pt idx="0">
                  <c:v>225680</c:v>
                </c:pt>
                <c:pt idx="1">
                  <c:v>194121</c:v>
                </c:pt>
                <c:pt idx="2">
                  <c:v>149626</c:v>
                </c:pt>
                <c:pt idx="3">
                  <c:v>160464</c:v>
                </c:pt>
                <c:pt idx="4">
                  <c:v>155746</c:v>
                </c:pt>
                <c:pt idx="5">
                  <c:v>132132</c:v>
                </c:pt>
                <c:pt idx="6">
                  <c:v>87330</c:v>
                </c:pt>
                <c:pt idx="7">
                  <c:v>99904</c:v>
                </c:pt>
                <c:pt idx="8">
                  <c:v>92616</c:v>
                </c:pt>
                <c:pt idx="9">
                  <c:v>76941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6-42A5-905A-220B82121CAF}"/>
            </c:ext>
          </c:extLst>
        </c:ser>
        <c:ser>
          <c:idx val="1"/>
          <c:order val="1"/>
          <c:tx>
            <c:strRef>
              <c:f>highest_selling_average!$C$1</c:f>
              <c:strCache>
                <c:ptCount val="1"/>
                <c:pt idx="0">
                  <c:v>2018_Sales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highest_selling_average!$A$2:$A$11</c:f>
              <c:strCache>
                <c:ptCount val="10"/>
                <c:pt idx="0">
                  <c:v>FORD</c:v>
                </c:pt>
                <c:pt idx="1">
                  <c:v>VOLKSWAGEN</c:v>
                </c:pt>
                <c:pt idx="2">
                  <c:v>VAUXHALL</c:v>
                </c:pt>
                <c:pt idx="3">
                  <c:v>BMW</c:v>
                </c:pt>
                <c:pt idx="4">
                  <c:v>MERCEDES</c:v>
                </c:pt>
                <c:pt idx="5">
                  <c:v>AUDI</c:v>
                </c:pt>
                <c:pt idx="6">
                  <c:v>NISSAN</c:v>
                </c:pt>
                <c:pt idx="7">
                  <c:v>TOYOTA</c:v>
                </c:pt>
                <c:pt idx="8">
                  <c:v>KIA</c:v>
                </c:pt>
                <c:pt idx="9">
                  <c:v>HYUNDAI</c:v>
                </c:pt>
              </c:strCache>
            </c:strRef>
          </c:cat>
          <c:val>
            <c:numRef>
              <c:f>highest_selling_average!$C$2:$C$11</c:f>
              <c:numCache>
                <c:formatCode>General</c:formatCode>
                <c:ptCount val="10"/>
                <c:pt idx="0">
                  <c:v>238331</c:v>
                </c:pt>
                <c:pt idx="1">
                  <c:v>192750</c:v>
                </c:pt>
                <c:pt idx="2">
                  <c:v>167048</c:v>
                </c:pt>
                <c:pt idx="3">
                  <c:v>159848</c:v>
                </c:pt>
                <c:pt idx="4">
                  <c:v>156411</c:v>
                </c:pt>
                <c:pt idx="5">
                  <c:v>133113</c:v>
                </c:pt>
                <c:pt idx="6">
                  <c:v>96381</c:v>
                </c:pt>
                <c:pt idx="7">
                  <c:v>95267</c:v>
                </c:pt>
                <c:pt idx="8">
                  <c:v>90721</c:v>
                </c:pt>
                <c:pt idx="9">
                  <c:v>83037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6-42A5-905A-220B82121CAF}"/>
            </c:ext>
          </c:extLst>
        </c:ser>
        <c:ser>
          <c:idx val="2"/>
          <c:order val="2"/>
          <c:tx>
            <c:strRef>
              <c:f>highest_selling_average!$D$1</c:f>
              <c:strCache>
                <c:ptCount val="1"/>
                <c:pt idx="0">
                  <c:v>2017_Sales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highest_selling_average!$A$2:$A$11</c:f>
              <c:strCache>
                <c:ptCount val="10"/>
                <c:pt idx="0">
                  <c:v>FORD</c:v>
                </c:pt>
                <c:pt idx="1">
                  <c:v>VOLKSWAGEN</c:v>
                </c:pt>
                <c:pt idx="2">
                  <c:v>VAUXHALL</c:v>
                </c:pt>
                <c:pt idx="3">
                  <c:v>BMW</c:v>
                </c:pt>
                <c:pt idx="4">
                  <c:v>MERCEDES</c:v>
                </c:pt>
                <c:pt idx="5">
                  <c:v>AUDI</c:v>
                </c:pt>
                <c:pt idx="6">
                  <c:v>NISSAN</c:v>
                </c:pt>
                <c:pt idx="7">
                  <c:v>TOYOTA</c:v>
                </c:pt>
                <c:pt idx="8">
                  <c:v>KIA</c:v>
                </c:pt>
                <c:pt idx="9">
                  <c:v>HYUNDAI</c:v>
                </c:pt>
              </c:strCache>
            </c:strRef>
          </c:cat>
          <c:val>
            <c:numRef>
              <c:f>highest_selling_average!$D$2:$D$11</c:f>
              <c:numCache>
                <c:formatCode>General</c:formatCode>
                <c:ptCount val="10"/>
                <c:pt idx="0">
                  <c:v>260372</c:v>
                </c:pt>
                <c:pt idx="1">
                  <c:v>190554</c:v>
                </c:pt>
                <c:pt idx="2">
                  <c:v>180667</c:v>
                </c:pt>
                <c:pt idx="3">
                  <c:v>153127</c:v>
                </c:pt>
                <c:pt idx="4">
                  <c:v>157050</c:v>
                </c:pt>
                <c:pt idx="5">
                  <c:v>153647</c:v>
                </c:pt>
                <c:pt idx="6">
                  <c:v>136407</c:v>
                </c:pt>
                <c:pt idx="7">
                  <c:v>91954</c:v>
                </c:pt>
                <c:pt idx="8">
                  <c:v>85284</c:v>
                </c:pt>
                <c:pt idx="9">
                  <c:v>82887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46-42A5-905A-220B82121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8902367"/>
        <c:axId val="1373586624"/>
      </c:barChart>
      <c:scatterChart>
        <c:scatterStyle val="lineMarker"/>
        <c:varyColors val="0"/>
        <c:ser>
          <c:idx val="3"/>
          <c:order val="3"/>
          <c:tx>
            <c:strRef>
              <c:f>highest_selling_average!$F$1</c:f>
              <c:strCache>
                <c:ptCount val="1"/>
                <c:pt idx="0">
                  <c:v>Average_price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>
                <a:noFill/>
              </a:ln>
              <a:effectLst/>
            </c:spPr>
          </c:marker>
          <c:xVal>
            <c:strRef>
              <c:f>highest_selling_average!$A$2:$A$11</c:f>
              <c:strCache>
                <c:ptCount val="10"/>
                <c:pt idx="0">
                  <c:v>FORD</c:v>
                </c:pt>
                <c:pt idx="1">
                  <c:v>VOLKSWAGEN</c:v>
                </c:pt>
                <c:pt idx="2">
                  <c:v>VAUXHALL</c:v>
                </c:pt>
                <c:pt idx="3">
                  <c:v>BMW</c:v>
                </c:pt>
                <c:pt idx="4">
                  <c:v>MERCEDES</c:v>
                </c:pt>
                <c:pt idx="5">
                  <c:v>AUDI</c:v>
                </c:pt>
                <c:pt idx="6">
                  <c:v>NISSAN</c:v>
                </c:pt>
                <c:pt idx="7">
                  <c:v>TOYOTA</c:v>
                </c:pt>
                <c:pt idx="8">
                  <c:v>KIA</c:v>
                </c:pt>
                <c:pt idx="9">
                  <c:v>HYUNDAI</c:v>
                </c:pt>
              </c:strCache>
            </c:strRef>
          </c:xVal>
          <c:yVal>
            <c:numRef>
              <c:f>highest_selling_average!$F$2:$F$11</c:f>
              <c:numCache>
                <c:formatCode>General</c:formatCode>
                <c:ptCount val="10"/>
                <c:pt idx="0">
                  <c:v>19726</c:v>
                </c:pt>
                <c:pt idx="1">
                  <c:v>23448</c:v>
                </c:pt>
                <c:pt idx="2">
                  <c:v>19393</c:v>
                </c:pt>
                <c:pt idx="3">
                  <c:v>46943</c:v>
                </c:pt>
                <c:pt idx="4">
                  <c:v>46944</c:v>
                </c:pt>
                <c:pt idx="5">
                  <c:v>38936</c:v>
                </c:pt>
                <c:pt idx="6">
                  <c:v>23792</c:v>
                </c:pt>
                <c:pt idx="7">
                  <c:v>20097</c:v>
                </c:pt>
                <c:pt idx="8">
                  <c:v>18409</c:v>
                </c:pt>
                <c:pt idx="9">
                  <c:v>20208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E46-42A5-905A-220B82121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419200"/>
        <c:axId val="964422080"/>
      </c:scatterChart>
      <c:catAx>
        <c:axId val="122890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86624"/>
        <c:crosses val="autoZero"/>
        <c:auto val="1"/>
        <c:lblAlgn val="ctr"/>
        <c:lblOffset val="100"/>
        <c:noMultiLvlLbl val="0"/>
      </c:catAx>
      <c:valAx>
        <c:axId val="137358662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902367"/>
        <c:crosses val="autoZero"/>
        <c:crossBetween val="between"/>
      </c:valAx>
      <c:valAx>
        <c:axId val="964422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419200"/>
        <c:crosses val="max"/>
        <c:crossBetween val="midCat"/>
      </c:valAx>
      <c:valAx>
        <c:axId val="964419200"/>
        <c:scaling>
          <c:orientation val="minMax"/>
        </c:scaling>
        <c:delete val="1"/>
        <c:axPos val="b"/>
        <c:majorTickMark val="out"/>
        <c:minorTickMark val="none"/>
        <c:tickLblPos val="nextTo"/>
        <c:crossAx val="96442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Volume by Car Type - 2017 - 2019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sales_by_type!$A$2:$B$17</c:f>
              <c:multiLvlStrCache>
                <c:ptCount val="16"/>
                <c:lvl>
                  <c:pt idx="0">
                    <c:v>Petrol</c:v>
                  </c:pt>
                  <c:pt idx="1">
                    <c:v>Petrol</c:v>
                  </c:pt>
                  <c:pt idx="2">
                    <c:v>Diesel</c:v>
                  </c:pt>
                  <c:pt idx="3">
                    <c:v>Other</c:v>
                  </c:pt>
                  <c:pt idx="4">
                    <c:v>Diesel</c:v>
                  </c:pt>
                  <c:pt idx="5">
                    <c:v>Electric Diesel REX</c:v>
                  </c:pt>
                  <c:pt idx="6">
                    <c:v>Diesel</c:v>
                  </c:pt>
                  <c:pt idx="7">
                    <c:v>Petrol</c:v>
                  </c:pt>
                  <c:pt idx="8">
                    <c:v>Petrol</c:v>
                  </c:pt>
                  <c:pt idx="9">
                    <c:v>Other</c:v>
                  </c:pt>
                  <c:pt idx="10">
                    <c:v>Other</c:v>
                  </c:pt>
                  <c:pt idx="11">
                    <c:v>Electric Diesel REX</c:v>
                  </c:pt>
                  <c:pt idx="12">
                    <c:v>Diesel</c:v>
                  </c:pt>
                  <c:pt idx="13">
                    <c:v>Other</c:v>
                  </c:pt>
                  <c:pt idx="14">
                    <c:v>Electric Diesel REX</c:v>
                  </c:pt>
                  <c:pt idx="15">
                    <c:v>Electric Diesel REX</c:v>
                  </c:pt>
                </c:lvl>
                <c:lvl>
                  <c:pt idx="0">
                    <c:v>&lt;= 1.0L</c:v>
                  </c:pt>
                  <c:pt idx="1">
                    <c:v>1.1 - 2.0L</c:v>
                  </c:pt>
                  <c:pt idx="2">
                    <c:v>1.1 - 2.0L</c:v>
                  </c:pt>
                  <c:pt idx="3">
                    <c:v>1.1 - 2.0L</c:v>
                  </c:pt>
                  <c:pt idx="4">
                    <c:v>2.1L - 3.0L</c:v>
                  </c:pt>
                  <c:pt idx="5">
                    <c:v>1.1 - 2.0L</c:v>
                  </c:pt>
                  <c:pt idx="6">
                    <c:v>&gt; 3.0L</c:v>
                  </c:pt>
                  <c:pt idx="7">
                    <c:v>2.1L - 3.0L</c:v>
                  </c:pt>
                  <c:pt idx="8">
                    <c:v>&gt; 3.0L</c:v>
                  </c:pt>
                  <c:pt idx="9">
                    <c:v>2.1L - 3.0L</c:v>
                  </c:pt>
                  <c:pt idx="10">
                    <c:v>&lt;= 1.0L</c:v>
                  </c:pt>
                  <c:pt idx="11">
                    <c:v>&lt;= 1.0L</c:v>
                  </c:pt>
                  <c:pt idx="12">
                    <c:v>&lt;= 1.0L</c:v>
                  </c:pt>
                  <c:pt idx="13">
                    <c:v>&gt; 3.0L</c:v>
                  </c:pt>
                  <c:pt idx="14">
                    <c:v>2.1L - 3.0L</c:v>
                  </c:pt>
                  <c:pt idx="15">
                    <c:v>&gt; 3.0L</c:v>
                  </c:pt>
                </c:lvl>
              </c:multiLvlStrCache>
            </c:multiLvlStrRef>
          </c:cat>
          <c:val>
            <c:numRef>
              <c:f>sales_by_type!$H$2:$H$17</c:f>
              <c:numCache>
                <c:formatCode>General</c:formatCode>
                <c:ptCount val="16"/>
                <c:pt idx="0">
                  <c:v>50744</c:v>
                </c:pt>
                <c:pt idx="1">
                  <c:v>40636</c:v>
                </c:pt>
                <c:pt idx="2">
                  <c:v>39663</c:v>
                </c:pt>
                <c:pt idx="3">
                  <c:v>35732</c:v>
                </c:pt>
                <c:pt idx="4">
                  <c:v>30021</c:v>
                </c:pt>
                <c:pt idx="5">
                  <c:v>25538</c:v>
                </c:pt>
                <c:pt idx="6">
                  <c:v>22619</c:v>
                </c:pt>
                <c:pt idx="7">
                  <c:v>20411</c:v>
                </c:pt>
                <c:pt idx="8">
                  <c:v>17083</c:v>
                </c:pt>
                <c:pt idx="9">
                  <c:v>11864</c:v>
                </c:pt>
                <c:pt idx="10">
                  <c:v>10367</c:v>
                </c:pt>
                <c:pt idx="11">
                  <c:v>6706</c:v>
                </c:pt>
                <c:pt idx="12">
                  <c:v>4896</c:v>
                </c:pt>
                <c:pt idx="13">
                  <c:v>952</c:v>
                </c:pt>
                <c:pt idx="14">
                  <c:v>798</c:v>
                </c:pt>
                <c:pt idx="15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6-45B4-B87D-A749FCC75C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72511503"/>
        <c:axId val="472511983"/>
      </c:barChart>
      <c:catAx>
        <c:axId val="47251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11983"/>
        <c:crosses val="autoZero"/>
        <c:auto val="1"/>
        <c:lblAlgn val="ctr"/>
        <c:lblOffset val="100"/>
        <c:noMultiLvlLbl val="1"/>
      </c:catAx>
      <c:valAx>
        <c:axId val="47251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1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10 Growing Manufacturers - Fuel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highest_growers_by_fuel_type!$B$1</c:f>
              <c:strCache>
                <c:ptCount val="1"/>
                <c:pt idx="0">
                  <c:v>Petrol_Cars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highest_growers_by_fuel_type!$A$2:$A$10</c:f>
              <c:strCache>
                <c:ptCount val="9"/>
                <c:pt idx="0">
                  <c:v>Dodge</c:v>
                </c:pt>
                <c:pt idx="1">
                  <c:v>Seat</c:v>
                </c:pt>
                <c:pt idx="2">
                  <c:v>Tesla</c:v>
                </c:pt>
                <c:pt idx="3">
                  <c:v>Mg</c:v>
                </c:pt>
                <c:pt idx="4">
                  <c:v>Dacia</c:v>
                </c:pt>
                <c:pt idx="5">
                  <c:v>McLaren</c:v>
                </c:pt>
                <c:pt idx="6">
                  <c:v>Volvo</c:v>
                </c:pt>
                <c:pt idx="7">
                  <c:v>Lexus</c:v>
                </c:pt>
                <c:pt idx="8">
                  <c:v>Lamborghini</c:v>
                </c:pt>
              </c:strCache>
            </c:strRef>
          </c:cat>
          <c:val>
            <c:numRef>
              <c:f>highest_growers_by_fuel_type!$B$2:$B$10</c:f>
              <c:numCache>
                <c:formatCode>General</c:formatCode>
                <c:ptCount val="9"/>
                <c:pt idx="0">
                  <c:v>58</c:v>
                </c:pt>
                <c:pt idx="1">
                  <c:v>2907</c:v>
                </c:pt>
                <c:pt idx="2">
                  <c:v>0</c:v>
                </c:pt>
                <c:pt idx="3">
                  <c:v>643</c:v>
                </c:pt>
                <c:pt idx="4">
                  <c:v>316</c:v>
                </c:pt>
                <c:pt idx="5">
                  <c:v>10</c:v>
                </c:pt>
                <c:pt idx="6">
                  <c:v>7131</c:v>
                </c:pt>
                <c:pt idx="7">
                  <c:v>1548</c:v>
                </c:pt>
                <c:pt idx="8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A-4680-93D3-CA725ADC450F}"/>
            </c:ext>
          </c:extLst>
        </c:ser>
        <c:ser>
          <c:idx val="1"/>
          <c:order val="1"/>
          <c:tx>
            <c:strRef>
              <c:f>highest_growers_by_fuel_type!$C$1</c:f>
              <c:strCache>
                <c:ptCount val="1"/>
                <c:pt idx="0">
                  <c:v>Diesel_Cars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highest_growers_by_fuel_type!$A$2:$A$10</c:f>
              <c:strCache>
                <c:ptCount val="9"/>
                <c:pt idx="0">
                  <c:v>Dodge</c:v>
                </c:pt>
                <c:pt idx="1">
                  <c:v>Seat</c:v>
                </c:pt>
                <c:pt idx="2">
                  <c:v>Tesla</c:v>
                </c:pt>
                <c:pt idx="3">
                  <c:v>Mg</c:v>
                </c:pt>
                <c:pt idx="4">
                  <c:v>Dacia</c:v>
                </c:pt>
                <c:pt idx="5">
                  <c:v>McLaren</c:v>
                </c:pt>
                <c:pt idx="6">
                  <c:v>Volvo</c:v>
                </c:pt>
                <c:pt idx="7">
                  <c:v>Lexus</c:v>
                </c:pt>
                <c:pt idx="8">
                  <c:v>Lamborghini</c:v>
                </c:pt>
              </c:strCache>
            </c:strRef>
          </c:cat>
          <c:val>
            <c:numRef>
              <c:f>highest_growers_by_fuel_type!$C$2:$C$10</c:f>
              <c:numCache>
                <c:formatCode>General</c:formatCode>
                <c:ptCount val="9"/>
                <c:pt idx="0">
                  <c:v>70</c:v>
                </c:pt>
                <c:pt idx="1">
                  <c:v>2716</c:v>
                </c:pt>
                <c:pt idx="2">
                  <c:v>0</c:v>
                </c:pt>
                <c:pt idx="3">
                  <c:v>219</c:v>
                </c:pt>
                <c:pt idx="4">
                  <c:v>196</c:v>
                </c:pt>
                <c:pt idx="5">
                  <c:v>0</c:v>
                </c:pt>
                <c:pt idx="6">
                  <c:v>10497</c:v>
                </c:pt>
                <c:pt idx="7">
                  <c:v>235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FA-4680-93D3-CA725ADC450F}"/>
            </c:ext>
          </c:extLst>
        </c:ser>
        <c:ser>
          <c:idx val="2"/>
          <c:order val="2"/>
          <c:tx>
            <c:strRef>
              <c:f>highest_growers_by_fuel_type!$D$1</c:f>
              <c:strCache>
                <c:ptCount val="1"/>
                <c:pt idx="0">
                  <c:v>Other_Cars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highest_growers_by_fuel_type!$A$2:$A$10</c:f>
              <c:strCache>
                <c:ptCount val="9"/>
                <c:pt idx="0">
                  <c:v>Dodge</c:v>
                </c:pt>
                <c:pt idx="1">
                  <c:v>Seat</c:v>
                </c:pt>
                <c:pt idx="2">
                  <c:v>Tesla</c:v>
                </c:pt>
                <c:pt idx="3">
                  <c:v>Mg</c:v>
                </c:pt>
                <c:pt idx="4">
                  <c:v>Dacia</c:v>
                </c:pt>
                <c:pt idx="5">
                  <c:v>McLaren</c:v>
                </c:pt>
                <c:pt idx="6">
                  <c:v>Volvo</c:v>
                </c:pt>
                <c:pt idx="7">
                  <c:v>Lexus</c:v>
                </c:pt>
                <c:pt idx="8">
                  <c:v>Lamborghini</c:v>
                </c:pt>
              </c:strCache>
            </c:strRef>
          </c:cat>
          <c:val>
            <c:numRef>
              <c:f>highest_growers_by_fuel_type!$D$2:$D$10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129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597</c:v>
                </c:pt>
                <c:pt idx="7">
                  <c:v>1468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FA-4680-93D3-CA725ADC450F}"/>
            </c:ext>
          </c:extLst>
        </c:ser>
        <c:ser>
          <c:idx val="3"/>
          <c:order val="3"/>
          <c:tx>
            <c:strRef>
              <c:f>highest_growers_by_fuel_type!$E$1</c:f>
              <c:strCache>
                <c:ptCount val="1"/>
                <c:pt idx="0">
                  <c:v>REX_Cars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highest_growers_by_fuel_type!$A$2:$A$10</c:f>
              <c:strCache>
                <c:ptCount val="9"/>
                <c:pt idx="0">
                  <c:v>Dodge</c:v>
                </c:pt>
                <c:pt idx="1">
                  <c:v>Seat</c:v>
                </c:pt>
                <c:pt idx="2">
                  <c:v>Tesla</c:v>
                </c:pt>
                <c:pt idx="3">
                  <c:v>Mg</c:v>
                </c:pt>
                <c:pt idx="4">
                  <c:v>Dacia</c:v>
                </c:pt>
                <c:pt idx="5">
                  <c:v>McLaren</c:v>
                </c:pt>
                <c:pt idx="6">
                  <c:v>Volvo</c:v>
                </c:pt>
                <c:pt idx="7">
                  <c:v>Lexus</c:v>
                </c:pt>
                <c:pt idx="8">
                  <c:v>Lamborghini</c:v>
                </c:pt>
              </c:strCache>
            </c:strRef>
          </c:cat>
          <c:val>
            <c:numRef>
              <c:f>highest_growers_by_fuel_type!$E$2:$E$10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FA-4680-93D3-CA725ADC4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2372047"/>
        <c:axId val="1372356687"/>
      </c:barChart>
      <c:catAx>
        <c:axId val="1372372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356687"/>
        <c:crosses val="autoZero"/>
        <c:auto val="1"/>
        <c:lblAlgn val="ctr"/>
        <c:lblOffset val="100"/>
        <c:noMultiLvlLbl val="0"/>
      </c:catAx>
      <c:valAx>
        <c:axId val="1372356687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37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Growing Manufacturers - Emissions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highest_growers_by_emissions!$B$1</c:f>
              <c:strCache>
                <c:ptCount val="1"/>
                <c:pt idx="0">
                  <c:v>Average_Emissions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highest_growers_by_emissions!$A$2:$A$10</c:f>
              <c:strCache>
                <c:ptCount val="9"/>
                <c:pt idx="0">
                  <c:v>Seat</c:v>
                </c:pt>
                <c:pt idx="1">
                  <c:v>Dodge</c:v>
                </c:pt>
                <c:pt idx="2">
                  <c:v>Tesla</c:v>
                </c:pt>
                <c:pt idx="3">
                  <c:v>Mg</c:v>
                </c:pt>
                <c:pt idx="4">
                  <c:v>Dacia</c:v>
                </c:pt>
                <c:pt idx="5">
                  <c:v>McLaren</c:v>
                </c:pt>
                <c:pt idx="6">
                  <c:v>Lexus</c:v>
                </c:pt>
                <c:pt idx="7">
                  <c:v>Volvo</c:v>
                </c:pt>
                <c:pt idx="8">
                  <c:v>Lamborghini</c:v>
                </c:pt>
              </c:strCache>
            </c:strRef>
          </c:cat>
          <c:val>
            <c:numRef>
              <c:f>highest_growers_by_emissions!$B$2:$B$10</c:f>
              <c:numCache>
                <c:formatCode>General</c:formatCode>
                <c:ptCount val="9"/>
                <c:pt idx="0">
                  <c:v>131</c:v>
                </c:pt>
                <c:pt idx="1">
                  <c:v>186</c:v>
                </c:pt>
                <c:pt idx="2">
                  <c:v>0</c:v>
                </c:pt>
                <c:pt idx="3">
                  <c:v>180</c:v>
                </c:pt>
                <c:pt idx="4">
                  <c:v>123</c:v>
                </c:pt>
                <c:pt idx="5">
                  <c:v>255</c:v>
                </c:pt>
                <c:pt idx="6">
                  <c:v>179</c:v>
                </c:pt>
                <c:pt idx="7">
                  <c:v>170</c:v>
                </c:pt>
                <c:pt idx="8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9-4355-8F69-1613214E4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1374239631"/>
        <c:axId val="1374239151"/>
        <c:axId val="0"/>
      </c:bar3DChart>
      <c:catAx>
        <c:axId val="137423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239151"/>
        <c:crosses val="autoZero"/>
        <c:auto val="1"/>
        <c:lblAlgn val="ctr"/>
        <c:lblOffset val="100"/>
        <c:noMultiLvlLbl val="0"/>
      </c:catAx>
      <c:valAx>
        <c:axId val="1374239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23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E6CD-6427-48D9-95A4-79B366787167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113C-72D8-484E-9842-18380C635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9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113C-72D8-484E-9842-18380C6350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113C-72D8-484E-9842-18380C6350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8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113C-72D8-484E-9842-18380C6350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5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0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1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xwell/dvm-car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FD9C2-22F4-B0E0-AAE1-B72AF4E2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GB" dirty="0"/>
              <a:t>Rising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0C2B0-E45F-FBC9-B2B2-AEEFAFAC4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GB"/>
              <a:t>Car Study from 2017 to 2019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1E5915-6CAC-DA78-FA4C-A890C492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13" r="19944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17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A0A-B2B2-C10F-45DF-8DEEA43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EDB5-F44F-D0A1-06CF-F8D58289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GB" sz="2000" b="1" dirty="0">
                <a:effectLst/>
                <a:latin typeface="Avenir Next LT Pro" panose="020B05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the release of more car models lead to higher sales volume?</a:t>
            </a:r>
          </a:p>
          <a:p>
            <a:r>
              <a:rPr lang="en-GB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data is inconclusive with no obvious correlation between the two factors. Size of manufacturer seems to impact variability. New Releases were priced over 15% cheaper than existing releases which would support there being no correlation.</a:t>
            </a:r>
            <a:endParaRPr lang="en-GB" sz="2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2"/>
            </a:pPr>
            <a:r>
              <a:rPr lang="en-GB" sz="2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Which companies sold the most cars between 2017 &amp; 2019?</a:t>
            </a:r>
          </a:p>
          <a:p>
            <a:pPr lvl="0">
              <a:lnSpc>
                <a:spcPct val="107000"/>
              </a:lnSpc>
            </a:pPr>
            <a:r>
              <a:rPr lang="en-GB" sz="1900" kern="100" dirty="0">
                <a:effectLst/>
                <a:latin typeface="Avenir Next LT Pro" panose="020B05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Ford significantly dominates the competition having nearly 150,000 more sales than its next competitor however German manufacturers dominated making up 4 of the top 6. Average price was between 20 and 25 thousand.</a:t>
            </a:r>
          </a:p>
          <a:p>
            <a:pPr marL="457200" indent="-457200">
              <a:lnSpc>
                <a:spcPct val="107000"/>
              </a:lnSpc>
              <a:buFont typeface="+mj-lt"/>
              <a:buAutoNum type="arabicPeriod" startAt="3"/>
            </a:pPr>
            <a:r>
              <a:rPr lang="en-GB" sz="21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Are Tesla the fastest growing manufacturer between 2017 to 2019?</a:t>
            </a:r>
            <a:endParaRPr lang="en-GB" sz="1700" kern="100" dirty="0"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900" kern="100" dirty="0">
                <a:effectLst/>
                <a:latin typeface="Avenir Next LT Pro" panose="020B05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Dodge were statistically the biggest grower but due to low number of sales, Tesla should be awarded showing the emergence of electric cars/new design. MG did also make similar gains showing competition.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GB" sz="2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What type of cars being sold were the most popular?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100" kern="100" dirty="0">
                <a:cs typeface="Times New Roman" panose="02020603050405020304" pitchFamily="18" charset="0"/>
              </a:rPr>
              <a:t>Petrol as predicted are the most popular cars with smaller engines due to their price. Other cars such as Electric are considerably popular considering lack of cars in that category.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7BE65-6FC2-A7C1-6562-72A474F2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C228-784D-8D31-8058-44A0160B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0" y="810563"/>
            <a:ext cx="5225497" cy="47713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Questions &amp;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Approach and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Technical 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Q1. new releases on sales volume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Q2. sales and growth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Q3. car type on sales volume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Deeper Analysis – electric emergence?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947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4C1E-E4C8-0EF5-A388-F1B9B9CE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A608-8E55-6D1B-0ACB-4E912B0E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sz="1800" b="1" dirty="0">
                <a:effectLst/>
                <a:latin typeface="Avenir Next LT Pro" panose="020B05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the release of more car models lead to higher sales volume?</a:t>
            </a:r>
          </a:p>
          <a:p>
            <a:r>
              <a:rPr lang="en-GB" sz="1800" u="sng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GB" sz="18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New releases will increase sales volume if they are moderately priced.</a:t>
            </a:r>
            <a:endParaRPr lang="en-GB" sz="1800" b="1" dirty="0"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 startAt="2"/>
            </a:pPr>
            <a:r>
              <a:rPr lang="en-GB" sz="18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Which companies sold the most cars between 2017 &amp; 2019?</a:t>
            </a:r>
          </a:p>
          <a:p>
            <a:pPr lvl="0">
              <a:lnSpc>
                <a:spcPct val="107000"/>
              </a:lnSpc>
            </a:pPr>
            <a:r>
              <a:rPr lang="en-GB" sz="1800" u="sng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GB" sz="18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Japanese manufacturers will sell the most cars due to their affordability.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 startAt="3"/>
            </a:pPr>
            <a:r>
              <a:rPr lang="en-GB" sz="18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Are Tesla the fastest growing manufacturer between 2017 to 2019?</a:t>
            </a:r>
          </a:p>
          <a:p>
            <a:r>
              <a:rPr lang="en-GB" sz="1800" u="sng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GB" sz="18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Yes, because of the shift towards electric cars and their unique design.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GB" sz="18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What type of cars being sold were the most popular?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GB" sz="18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Regular 1.0-2.0 L petrol/diesel cars will be most popular due to price.</a:t>
            </a:r>
            <a:endParaRPr lang="en-GB" sz="1800" b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1800" b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en-GB" sz="1800" b="1" dirty="0">
              <a:effectLst/>
              <a:latin typeface="Avenir Next LT Pro" panose="020B05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u="sng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C85-9016-6B38-A68E-D1CCA51A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F476-771E-2F7B-90B8-683B0194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Data downloaded from Kaggle: </a:t>
            </a:r>
            <a:r>
              <a:rPr lang="en-GB" dirty="0">
                <a:hlinkClick r:id="rId2"/>
              </a:rPr>
              <a:t>https://www.kaggle.com/datasets/mexwell/dvm-car/data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Data cleaned and analysed using SQL Server.</a:t>
            </a:r>
          </a:p>
          <a:p>
            <a:pPr marL="457200" indent="-457200">
              <a:buAutoNum type="arabicPeriod"/>
            </a:pPr>
            <a:r>
              <a:rPr lang="en-GB" dirty="0"/>
              <a:t>Focus on combined sales between 2017 &amp; 2019 as well as growth in sales between these two years by Manufacturer, engine size and fuel type.</a:t>
            </a:r>
          </a:p>
          <a:p>
            <a:pPr marL="457200" indent="-457200">
              <a:buAutoNum type="arabicPeriod"/>
            </a:pPr>
            <a:r>
              <a:rPr lang="en-GB" dirty="0"/>
              <a:t>Graphical visualisation used.</a:t>
            </a:r>
          </a:p>
        </p:txBody>
      </p:sp>
    </p:spTree>
    <p:extLst>
      <p:ext uri="{BB962C8B-B14F-4D97-AF65-F5344CB8AC3E}">
        <p14:creationId xmlns:p14="http://schemas.microsoft.com/office/powerpoint/2010/main" val="12352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EBB9-62FC-CC97-FFD3-B94AD90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AE50-B11A-60E5-6377-69FD92DF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No data on exact release year but assumed as first year price is recorded.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 being fully clean.</a:t>
            </a:r>
          </a:p>
        </p:txBody>
      </p:sp>
    </p:spTree>
    <p:extLst>
      <p:ext uri="{BB962C8B-B14F-4D97-AF65-F5344CB8AC3E}">
        <p14:creationId xmlns:p14="http://schemas.microsoft.com/office/powerpoint/2010/main" val="124315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E5B93-1F4E-0C5E-A6F7-3D59EB0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890016"/>
          </a:xfrm>
        </p:spPr>
        <p:txBody>
          <a:bodyPr/>
          <a:lstStyle/>
          <a:p>
            <a:r>
              <a:rPr lang="en-GB" dirty="0"/>
              <a:t>Q1. new releases on sales volume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DEB915-BF4F-D4DB-CDBB-E00566149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59919"/>
              </p:ext>
            </p:extLst>
          </p:nvPr>
        </p:nvGraphicFramePr>
        <p:xfrm>
          <a:off x="591058" y="1670617"/>
          <a:ext cx="6916166" cy="386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12969D-F1F6-E1BA-A0E5-914976C643D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9600" y="5758770"/>
            <a:ext cx="10966450" cy="6762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 strong correlation between new releases and sales volume growth. Larger manufacturers (indicated by bubble size) seem to be unaffected but smaller ones have large variance.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29D926-7A7D-9A10-4DFF-F6A7233C4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258090"/>
              </p:ext>
            </p:extLst>
          </p:nvPr>
        </p:nvGraphicFramePr>
        <p:xfrm>
          <a:off x="7598664" y="1670617"/>
          <a:ext cx="4002278" cy="386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78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149-EBBB-E380-1B3E-586703A4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77102"/>
          </a:xfrm>
        </p:spPr>
        <p:txBody>
          <a:bodyPr/>
          <a:lstStyle/>
          <a:p>
            <a:r>
              <a:rPr lang="en-GB" dirty="0"/>
              <a:t>Q2. sales and growth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950E9E-C203-6AF1-91D2-C168162634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850162"/>
              </p:ext>
            </p:extLst>
          </p:nvPr>
        </p:nvGraphicFramePr>
        <p:xfrm>
          <a:off x="6172201" y="1667555"/>
          <a:ext cx="5682341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D5D902-7BC9-67AE-51A8-079702225878}"/>
              </a:ext>
            </a:extLst>
          </p:cNvPr>
          <p:cNvSpPr txBox="1">
            <a:spLocks/>
          </p:cNvSpPr>
          <p:nvPr/>
        </p:nvSpPr>
        <p:spPr>
          <a:xfrm>
            <a:off x="609600" y="5758770"/>
            <a:ext cx="10966450" cy="67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Ford sold the most cars between 2019 &amp; 2019 at over 700,000. German manufacturers make up 4 of the top 10. Tesla has realistically grown the most with Dodge only selling 4 cars.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90D3ED-3134-9FAD-BFC3-CB00EB25A2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5052755"/>
              </p:ext>
            </p:extLst>
          </p:nvPr>
        </p:nvGraphicFramePr>
        <p:xfrm>
          <a:off x="609600" y="1663020"/>
          <a:ext cx="541020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67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151692-D5A4-4202-3F29-3CAC4AC0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1031530"/>
          </a:xfrm>
        </p:spPr>
        <p:txBody>
          <a:bodyPr/>
          <a:lstStyle/>
          <a:p>
            <a:r>
              <a:rPr lang="en-GB" dirty="0"/>
              <a:t>Q3. car type on sales volume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368361-7EB4-0FF4-09E9-ACB072BE2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48794"/>
              </p:ext>
            </p:extLst>
          </p:nvPr>
        </p:nvGraphicFramePr>
        <p:xfrm>
          <a:off x="609600" y="1828800"/>
          <a:ext cx="10972800" cy="3614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063E40-4170-DA50-5503-844944227ACF}"/>
              </a:ext>
            </a:extLst>
          </p:cNvPr>
          <p:cNvSpPr txBox="1"/>
          <p:nvPr/>
        </p:nvSpPr>
        <p:spPr>
          <a:xfrm>
            <a:off x="707571" y="5517751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Petrol cars are most popular and 2.0L and lower engines are preferred. Diesel excels in larger engine sizes with ‘Other’ having sizeable market share.</a:t>
            </a:r>
          </a:p>
        </p:txBody>
      </p:sp>
    </p:spTree>
    <p:extLst>
      <p:ext uri="{BB962C8B-B14F-4D97-AF65-F5344CB8AC3E}">
        <p14:creationId xmlns:p14="http://schemas.microsoft.com/office/powerpoint/2010/main" val="27188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B3E8-BFE9-7DCD-0FB0-74C30396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14400"/>
          </a:xfrm>
        </p:spPr>
        <p:txBody>
          <a:bodyPr>
            <a:normAutofit/>
          </a:bodyPr>
          <a:lstStyle/>
          <a:p>
            <a:r>
              <a:rPr lang="en-GB" dirty="0"/>
              <a:t>Deeper Analysis – electric emergence?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33A8D5-624F-A89E-7969-F81FD483D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043582"/>
              </p:ext>
            </p:extLst>
          </p:nvPr>
        </p:nvGraphicFramePr>
        <p:xfrm>
          <a:off x="5413248" y="1627633"/>
          <a:ext cx="6534911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120C78-7EF4-B214-EAFB-5E2183787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9562"/>
              </p:ext>
            </p:extLst>
          </p:nvPr>
        </p:nvGraphicFramePr>
        <p:xfrm>
          <a:off x="609600" y="1627632"/>
          <a:ext cx="4572000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631820-C58A-558A-5881-8339B2971729}"/>
              </a:ext>
            </a:extLst>
          </p:cNvPr>
          <p:cNvSpPr txBox="1"/>
          <p:nvPr/>
        </p:nvSpPr>
        <p:spPr>
          <a:xfrm>
            <a:off x="707571" y="557784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growing manufacturers are selling Petrol and Diesel cars. Tesla only sell Electric with Lexus &amp; Volvo the only others adopting electric/hybrid. </a:t>
            </a:r>
          </a:p>
        </p:txBody>
      </p:sp>
    </p:spTree>
    <p:extLst>
      <p:ext uri="{BB962C8B-B14F-4D97-AF65-F5344CB8AC3E}">
        <p14:creationId xmlns:p14="http://schemas.microsoft.com/office/powerpoint/2010/main" val="315667084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2F3920"/>
      </a:dk2>
      <a:lt2>
        <a:srgbClr val="E2E8E7"/>
      </a:lt2>
      <a:accent1>
        <a:srgbClr val="B13B45"/>
      </a:accent1>
      <a:accent2>
        <a:srgbClr val="C34D89"/>
      </a:accent2>
      <a:accent3>
        <a:srgbClr val="C3734D"/>
      </a:accent3>
      <a:accent4>
        <a:srgbClr val="41B13B"/>
      </a:accent4>
      <a:accent5>
        <a:srgbClr val="48B871"/>
      </a:accent5>
      <a:accent6>
        <a:srgbClr val="3BB198"/>
      </a:accent6>
      <a:hlink>
        <a:srgbClr val="30928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20351</TotalTime>
  <Words>630</Words>
  <Application>Microsoft Office PowerPoint</Application>
  <PresentationFormat>Widescreen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Posterama</vt:lpstr>
      <vt:lpstr>Times New Roman</vt:lpstr>
      <vt:lpstr>SplashVTI</vt:lpstr>
      <vt:lpstr>Rising Cars</vt:lpstr>
      <vt:lpstr>Contents</vt:lpstr>
      <vt:lpstr>Questions &amp; Hypothesis</vt:lpstr>
      <vt:lpstr>Approach and Analysis</vt:lpstr>
      <vt:lpstr>Technical Challenges</vt:lpstr>
      <vt:lpstr>Q1. new releases on sales volume</vt:lpstr>
      <vt:lpstr>Q2. sales and growth</vt:lpstr>
      <vt:lpstr>Q3. car type on sales volume</vt:lpstr>
      <vt:lpstr>Deeper Analysis – electric emergence?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Kieran Grist</dc:creator>
  <cp:lastModifiedBy>Kieran Grist</cp:lastModifiedBy>
  <cp:revision>10</cp:revision>
  <dcterms:created xsi:type="dcterms:W3CDTF">2024-08-10T14:05:33Z</dcterms:created>
  <dcterms:modified xsi:type="dcterms:W3CDTF">2024-09-05T17:32:31Z</dcterms:modified>
</cp:coreProperties>
</file>