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03"/>
  </p:normalViewPr>
  <p:slideViewPr>
    <p:cSldViewPr snapToGrid="0" snapToObjects="1">
      <p:cViewPr varScale="1">
        <p:scale>
          <a:sx n="114" d="100"/>
          <a:sy n="114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0C2DB-B4F8-7443-90B1-5B50D47EEDF5}" type="datetimeFigureOut">
              <a:rPr lang="ru-UA" smtClean="0"/>
              <a:t>16.02.2023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36089-9653-D644-8BCB-EA0627E98FE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142080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0C2DB-B4F8-7443-90B1-5B50D47EEDF5}" type="datetimeFigureOut">
              <a:rPr lang="ru-UA" smtClean="0"/>
              <a:t>16.02.2023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36089-9653-D644-8BCB-EA0627E98FE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671640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0C2DB-B4F8-7443-90B1-5B50D47EEDF5}" type="datetimeFigureOut">
              <a:rPr lang="ru-UA" smtClean="0"/>
              <a:t>16.02.2023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36089-9653-D644-8BCB-EA0627E98FED}" type="slidenum">
              <a:rPr lang="ru-UA" smtClean="0"/>
              <a:t>‹#›</a:t>
            </a:fld>
            <a:endParaRPr lang="ru-U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2838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0C2DB-B4F8-7443-90B1-5B50D47EEDF5}" type="datetimeFigureOut">
              <a:rPr lang="ru-UA" smtClean="0"/>
              <a:t>16.02.2023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36089-9653-D644-8BCB-EA0627E98FE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033905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0C2DB-B4F8-7443-90B1-5B50D47EEDF5}" type="datetimeFigureOut">
              <a:rPr lang="ru-UA" smtClean="0"/>
              <a:t>16.02.2023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36089-9653-D644-8BCB-EA0627E98FED}" type="slidenum">
              <a:rPr lang="ru-UA" smtClean="0"/>
              <a:t>‹#›</a:t>
            </a:fld>
            <a:endParaRPr lang="ru-U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63616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0C2DB-B4F8-7443-90B1-5B50D47EEDF5}" type="datetimeFigureOut">
              <a:rPr lang="ru-UA" smtClean="0"/>
              <a:t>16.02.2023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36089-9653-D644-8BCB-EA0627E98FE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564010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0C2DB-B4F8-7443-90B1-5B50D47EEDF5}" type="datetimeFigureOut">
              <a:rPr lang="ru-UA" smtClean="0"/>
              <a:t>16.02.2023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36089-9653-D644-8BCB-EA0627E98FE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654767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0C2DB-B4F8-7443-90B1-5B50D47EEDF5}" type="datetimeFigureOut">
              <a:rPr lang="ru-UA" smtClean="0"/>
              <a:t>16.02.2023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36089-9653-D644-8BCB-EA0627E98FE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236783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0C2DB-B4F8-7443-90B1-5B50D47EEDF5}" type="datetimeFigureOut">
              <a:rPr lang="ru-UA" smtClean="0"/>
              <a:t>16.02.2023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36089-9653-D644-8BCB-EA0627E98FE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50271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0C2DB-B4F8-7443-90B1-5B50D47EEDF5}" type="datetimeFigureOut">
              <a:rPr lang="ru-UA" smtClean="0"/>
              <a:t>16.02.2023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36089-9653-D644-8BCB-EA0627E98FE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65844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0C2DB-B4F8-7443-90B1-5B50D47EEDF5}" type="datetimeFigureOut">
              <a:rPr lang="ru-UA" smtClean="0"/>
              <a:t>16.02.2023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36089-9653-D644-8BCB-EA0627E98FE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453722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0C2DB-B4F8-7443-90B1-5B50D47EEDF5}" type="datetimeFigureOut">
              <a:rPr lang="ru-UA" smtClean="0"/>
              <a:t>16.02.2023</a:t>
            </a:fld>
            <a:endParaRPr lang="ru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36089-9653-D644-8BCB-EA0627E98FE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148151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0C2DB-B4F8-7443-90B1-5B50D47EEDF5}" type="datetimeFigureOut">
              <a:rPr lang="ru-UA" smtClean="0"/>
              <a:t>16.02.2023</a:t>
            </a:fld>
            <a:endParaRPr lang="ru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36089-9653-D644-8BCB-EA0627E98FE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398810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0C2DB-B4F8-7443-90B1-5B50D47EEDF5}" type="datetimeFigureOut">
              <a:rPr lang="ru-UA" smtClean="0"/>
              <a:t>16.02.2023</a:t>
            </a:fld>
            <a:endParaRPr lang="ru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36089-9653-D644-8BCB-EA0627E98FE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489936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0C2DB-B4F8-7443-90B1-5B50D47EEDF5}" type="datetimeFigureOut">
              <a:rPr lang="ru-UA" smtClean="0"/>
              <a:t>16.02.2023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36089-9653-D644-8BCB-EA0627E98FE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309418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0C2DB-B4F8-7443-90B1-5B50D47EEDF5}" type="datetimeFigureOut">
              <a:rPr lang="ru-UA" smtClean="0"/>
              <a:t>16.02.2023</a:t>
            </a:fld>
            <a:endParaRPr lang="ru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36089-9653-D644-8BCB-EA0627E98FE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97663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0C2DB-B4F8-7443-90B1-5B50D47EEDF5}" type="datetimeFigureOut">
              <a:rPr lang="ru-UA" smtClean="0"/>
              <a:t>16.02.2023</a:t>
            </a:fld>
            <a:endParaRPr lang="ru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7036089-9653-D644-8BCB-EA0627E98FED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633253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zhannaandreeva95@ukr.net" TargetMode="External"/><Relationship Id="rId2" Type="http://schemas.openxmlformats.org/officeDocument/2006/relationships/hyperlink" Target="https://vseosvita.ua/test/start/xbx64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B4C9D4-61A8-9844-9E15-F9AF1097EE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2075" y="2823776"/>
            <a:ext cx="7766936" cy="1646302"/>
          </a:xfrm>
        </p:spPr>
        <p:txBody>
          <a:bodyPr/>
          <a:lstStyle/>
          <a:p>
            <a:r>
              <a:rPr lang="ru-UA" b="1" dirty="0"/>
              <a:t>Як відстояти себе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387B913-AB0D-DD46-8FB5-C8604FF48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48115" y="4470078"/>
            <a:ext cx="5295770" cy="1228878"/>
          </a:xfrm>
        </p:spPr>
        <p:txBody>
          <a:bodyPr/>
          <a:lstStyle/>
          <a:p>
            <a:r>
              <a:rPr lang="ru-RU" dirty="0"/>
              <a:t>5 </a:t>
            </a:r>
            <a:r>
              <a:rPr lang="ru-RU" dirty="0" err="1"/>
              <a:t>клас</a:t>
            </a:r>
            <a:r>
              <a:rPr lang="ru-RU" dirty="0"/>
              <a:t> НУШ. </a:t>
            </a:r>
            <a:r>
              <a:rPr lang="ru-RU" dirty="0" err="1"/>
              <a:t>Здоров'я</a:t>
            </a:r>
            <a:r>
              <a:rPr lang="ru-RU" dirty="0"/>
              <a:t>, </a:t>
            </a:r>
            <a:r>
              <a:rPr lang="ru-RU" dirty="0" err="1"/>
              <a:t>безпека</a:t>
            </a:r>
            <a:r>
              <a:rPr lang="ru-RU" dirty="0"/>
              <a:t> та </a:t>
            </a:r>
            <a:r>
              <a:rPr lang="ru-RU" dirty="0" err="1"/>
              <a:t>добробут</a:t>
            </a:r>
            <a:r>
              <a:rPr lang="ru-RU" dirty="0"/>
              <a:t>. </a:t>
            </a:r>
            <a:endParaRPr lang="ru-UA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664BE37-C0E3-6F48-8AEA-70219CC60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590" y="352505"/>
            <a:ext cx="3778662" cy="3294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401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379AEB-1260-4549-B51A-7C612DFFF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UA" dirty="0"/>
              <a:t>Асертивна (упевнена) поведінка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EA5A8FC-3470-AD4A-B519-5F6FC643257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25" y="1472048"/>
            <a:ext cx="8831685" cy="4324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915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F4116C-7EC1-7942-9465-51E14E18A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UA" dirty="0"/>
              <a:t>Як стати більш асертивним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55FC56-A17C-8848-837A-51D64F915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ru-RU" sz="2800" b="0" i="0" dirty="0" err="1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Демонструйте</a:t>
            </a:r>
            <a:r>
              <a:rPr lang="ru-RU" sz="2800" b="0" i="0" dirty="0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sz="2800" b="0" i="0" dirty="0" err="1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повагу</a:t>
            </a:r>
            <a:r>
              <a:rPr lang="ru-RU" sz="2800" b="0" i="0" dirty="0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 до </a:t>
            </a:r>
            <a:r>
              <a:rPr lang="ru-RU" sz="2800" b="0" i="0" dirty="0" err="1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співрозмовника</a:t>
            </a:r>
            <a:r>
              <a:rPr lang="ru-RU" sz="2800" b="0" i="0" dirty="0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/</a:t>
            </a:r>
            <a:r>
              <a:rPr lang="ru-RU" sz="2800" b="0" i="0" dirty="0" err="1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співрозмовниці</a:t>
            </a:r>
            <a:r>
              <a:rPr lang="ru-RU" sz="2800" b="0" i="0" dirty="0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algn="l"/>
            <a:r>
              <a:rPr lang="ru-RU" sz="2800" b="0" i="0" dirty="0" err="1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Використовуйте</a:t>
            </a:r>
            <a:r>
              <a:rPr lang="ru-RU" sz="2800" b="0" i="0" dirty="0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 «Я-</a:t>
            </a:r>
            <a:r>
              <a:rPr lang="ru-RU" sz="2800" b="0" i="0" dirty="0" err="1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повідомлення</a:t>
            </a:r>
            <a:r>
              <a:rPr lang="ru-RU" sz="2800" b="0" i="0" dirty="0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».</a:t>
            </a:r>
          </a:p>
          <a:p>
            <a:pPr algn="l"/>
            <a:r>
              <a:rPr lang="ru-RU" sz="2800" b="0" i="0" dirty="0" err="1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Вирішуйте</a:t>
            </a:r>
            <a:r>
              <a:rPr lang="ru-RU" sz="2800" b="0" i="0" dirty="0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sz="2800" b="0" i="0" dirty="0" err="1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суперечки</a:t>
            </a:r>
            <a:r>
              <a:rPr lang="ru-RU" sz="2800" b="0" i="0" dirty="0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 через переговори.</a:t>
            </a:r>
          </a:p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920377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E45240-0A98-2349-B7BC-312D8FB0C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i="1" dirty="0" err="1">
                <a:solidFill>
                  <a:srgbClr val="C00000"/>
                </a:solidFill>
                <a:effectLst/>
              </a:rPr>
              <a:t>Установіть</a:t>
            </a:r>
            <a:r>
              <a:rPr lang="ru-RU" b="1" i="1" dirty="0">
                <a:solidFill>
                  <a:srgbClr val="C00000"/>
                </a:solidFill>
                <a:effectLst/>
              </a:rPr>
              <a:t> </a:t>
            </a:r>
            <a:r>
              <a:rPr lang="ru-RU" b="1" i="1" dirty="0" err="1">
                <a:solidFill>
                  <a:srgbClr val="C00000"/>
                </a:solidFill>
                <a:effectLst/>
              </a:rPr>
              <a:t>відповідність</a:t>
            </a:r>
            <a:r>
              <a:rPr lang="ru-RU" b="1" i="1" dirty="0">
                <a:solidFill>
                  <a:srgbClr val="C00000"/>
                </a:solidFill>
                <a:effectLst/>
              </a:rPr>
              <a:t> </a:t>
            </a:r>
            <a:r>
              <a:rPr lang="ru-RU" b="1" i="1" dirty="0" err="1">
                <a:solidFill>
                  <a:srgbClr val="C00000"/>
                </a:solidFill>
                <a:effectLst/>
              </a:rPr>
              <a:t>між</a:t>
            </a:r>
            <a:r>
              <a:rPr lang="ru-RU" b="1" i="1" dirty="0">
                <a:solidFill>
                  <a:srgbClr val="C00000"/>
                </a:solidFill>
                <a:effectLst/>
              </a:rPr>
              <a:t> </a:t>
            </a:r>
            <a:r>
              <a:rPr lang="ru-RU" b="1" i="1" dirty="0" err="1">
                <a:solidFill>
                  <a:srgbClr val="C00000"/>
                </a:solidFill>
                <a:effectLst/>
              </a:rPr>
              <a:t>почуттями</a:t>
            </a:r>
            <a:r>
              <a:rPr lang="ru-RU" b="1" i="1" dirty="0">
                <a:solidFill>
                  <a:srgbClr val="C00000"/>
                </a:solidFill>
                <a:effectLst/>
              </a:rPr>
              <a:t> та стилями </a:t>
            </a:r>
            <a:r>
              <a:rPr lang="ru-RU" b="1" i="1" dirty="0" err="1">
                <a:solidFill>
                  <a:srgbClr val="C00000"/>
                </a:solidFill>
                <a:effectLst/>
              </a:rPr>
              <a:t>поведінки</a:t>
            </a:r>
            <a:r>
              <a:rPr lang="ru-RU" b="1" i="1" dirty="0">
                <a:solidFill>
                  <a:srgbClr val="C00000"/>
                </a:solidFill>
                <a:effectLst/>
              </a:rPr>
              <a:t>.</a:t>
            </a:r>
            <a:endParaRPr lang="ru-UA" b="1" i="1" dirty="0">
              <a:solidFill>
                <a:srgbClr val="C0000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73B9ED-D219-ED4D-A8CC-CE3412178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ru-RU" sz="2400" b="0" i="0" dirty="0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А) </a:t>
            </a:r>
            <a:r>
              <a:rPr lang="ru-RU" sz="2400" b="0" i="0" dirty="0" err="1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Пасивна</a:t>
            </a:r>
            <a:r>
              <a:rPr lang="ru-RU" sz="2400" b="0" i="0" dirty="0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sz="2400" b="0" i="0" dirty="0" err="1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поведінка</a:t>
            </a:r>
            <a:endParaRPr lang="ru-RU" sz="2400" b="0" i="0" dirty="0">
              <a:solidFill>
                <a:srgbClr val="292B2C"/>
              </a:solidFill>
              <a:effectLst/>
              <a:latin typeface="Roboto" panose="02000000000000000000" pitchFamily="2" charset="0"/>
            </a:endParaRPr>
          </a:p>
          <a:p>
            <a:pPr marL="0" indent="0" algn="l">
              <a:buNone/>
            </a:pPr>
            <a:r>
              <a:rPr lang="ru-RU" sz="2400" b="0" i="0" dirty="0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Б) </a:t>
            </a:r>
            <a:r>
              <a:rPr lang="ru-RU" sz="2400" b="0" i="0" dirty="0" err="1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Агресивна</a:t>
            </a:r>
            <a:r>
              <a:rPr lang="ru-RU" sz="2400" b="0" i="0" dirty="0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sz="2400" b="0" i="0" dirty="0" err="1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поведінка</a:t>
            </a:r>
            <a:endParaRPr lang="ru-RU" sz="2400" b="0" i="0" dirty="0">
              <a:solidFill>
                <a:srgbClr val="292B2C"/>
              </a:solidFill>
              <a:effectLst/>
              <a:latin typeface="Roboto" panose="02000000000000000000" pitchFamily="2" charset="0"/>
            </a:endParaRPr>
          </a:p>
          <a:p>
            <a:pPr marL="0" indent="0" algn="l">
              <a:buNone/>
            </a:pPr>
            <a:r>
              <a:rPr lang="ru-RU" sz="2400" b="0" i="0" dirty="0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В) </a:t>
            </a:r>
            <a:r>
              <a:rPr lang="ru-RU" sz="2400" b="0" i="0" dirty="0" err="1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Асертивна</a:t>
            </a:r>
            <a:r>
              <a:rPr lang="ru-RU" sz="2400" b="0" i="0" dirty="0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sz="2400" b="0" i="0" dirty="0" err="1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поведінка</a:t>
            </a:r>
            <a:endParaRPr lang="ru-RU" sz="2400" b="0" i="0" dirty="0">
              <a:solidFill>
                <a:srgbClr val="292B2C"/>
              </a:solidFill>
              <a:effectLst/>
              <a:latin typeface="Roboto" panose="02000000000000000000" pitchFamily="2" charset="0"/>
            </a:endParaRPr>
          </a:p>
          <a:p>
            <a:pPr marL="0" indent="0" algn="l">
              <a:buNone/>
            </a:pPr>
            <a:r>
              <a:rPr lang="ru-RU" sz="2400" b="0" i="0" dirty="0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1) </a:t>
            </a:r>
            <a:r>
              <a:rPr lang="ru-RU" sz="2400" b="0" i="0" dirty="0" err="1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Повага</a:t>
            </a:r>
            <a:r>
              <a:rPr lang="ru-RU" sz="2400" b="0" i="0" dirty="0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 до себе, </a:t>
            </a:r>
            <a:r>
              <a:rPr lang="ru-RU" sz="2400" b="0" i="0" dirty="0" err="1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упевненість</a:t>
            </a:r>
            <a:r>
              <a:rPr lang="ru-RU" sz="2400" b="0" i="0" dirty="0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ru-RU" sz="2400" b="0" i="0" dirty="0" err="1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задоволення</a:t>
            </a:r>
            <a:endParaRPr lang="ru-RU" sz="2400" b="0" i="0" dirty="0">
              <a:solidFill>
                <a:srgbClr val="292B2C"/>
              </a:solidFill>
              <a:effectLst/>
              <a:latin typeface="Roboto" panose="02000000000000000000" pitchFamily="2" charset="0"/>
            </a:endParaRPr>
          </a:p>
          <a:p>
            <a:pPr marL="0" indent="0" algn="l">
              <a:buNone/>
            </a:pPr>
            <a:r>
              <a:rPr lang="ru-RU" sz="2400" b="0" i="0" dirty="0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2) </a:t>
            </a:r>
            <a:r>
              <a:rPr lang="ru-RU" sz="2400" b="0" i="0" dirty="0" err="1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Злість</a:t>
            </a:r>
            <a:r>
              <a:rPr lang="ru-RU" sz="2400" b="0" i="0" dirty="0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ru-RU" sz="2400" b="0" i="0" dirty="0" err="1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гнів</a:t>
            </a:r>
            <a:r>
              <a:rPr lang="ru-RU" sz="2400" b="0" i="0" dirty="0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ru-RU" sz="2400" b="0" i="0" dirty="0" err="1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відчуженість</a:t>
            </a:r>
            <a:r>
              <a:rPr lang="ru-RU" sz="2400" b="0" i="0" dirty="0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ru-RU" sz="2400" b="0" i="0" dirty="0" err="1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почуття</a:t>
            </a:r>
            <a:r>
              <a:rPr lang="ru-RU" sz="2400" b="0" i="0" dirty="0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sz="2400" b="0" i="0" dirty="0" err="1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провини</a:t>
            </a:r>
            <a:r>
              <a:rPr lang="ru-RU" sz="2400" b="0" i="0" dirty="0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, страх </a:t>
            </a:r>
            <a:r>
              <a:rPr lang="ru-RU" sz="2400" b="0" i="0" dirty="0" err="1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помсти</a:t>
            </a:r>
            <a:endParaRPr lang="ru-RU" sz="2400" b="0" i="0" dirty="0">
              <a:solidFill>
                <a:srgbClr val="292B2C"/>
              </a:solidFill>
              <a:effectLst/>
              <a:latin typeface="Roboto" panose="02000000000000000000" pitchFamily="2" charset="0"/>
            </a:endParaRPr>
          </a:p>
          <a:p>
            <a:pPr marL="0" indent="0" algn="l">
              <a:buNone/>
            </a:pPr>
            <a:r>
              <a:rPr lang="ru-RU" sz="2400" b="0" i="0" dirty="0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3) </a:t>
            </a:r>
            <a:r>
              <a:rPr lang="ru-RU" sz="2400" b="0" i="0" dirty="0" err="1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Безпорадність</a:t>
            </a:r>
            <a:r>
              <a:rPr lang="ru-RU" sz="2400" b="0" i="0" dirty="0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, образа, </a:t>
            </a:r>
            <a:r>
              <a:rPr lang="ru-RU" sz="2400" b="0" i="0" dirty="0" err="1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тривога</a:t>
            </a:r>
            <a:r>
              <a:rPr lang="ru-RU" sz="2400" b="0" i="0" dirty="0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ru-RU" sz="2400" b="0" i="0" dirty="0" err="1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приниження</a:t>
            </a:r>
            <a:endParaRPr lang="ru-RU" sz="2400" b="0" i="0" dirty="0">
              <a:solidFill>
                <a:srgbClr val="292B2C"/>
              </a:solidFill>
              <a:effectLst/>
              <a:latin typeface="Roboto" panose="02000000000000000000" pitchFamily="2" charset="0"/>
            </a:endParaRPr>
          </a:p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4077844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CEF38C-9399-9D40-B4F6-BFC25E444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709" y="775629"/>
            <a:ext cx="8596668" cy="1320800"/>
          </a:xfrm>
        </p:spPr>
        <p:txBody>
          <a:bodyPr>
            <a:normAutofit/>
          </a:bodyPr>
          <a:lstStyle/>
          <a:p>
            <a:r>
              <a:rPr lang="ru-UA" sz="3200" i="1" dirty="0">
                <a:solidFill>
                  <a:srgbClr val="C00000"/>
                </a:solidFill>
              </a:rPr>
              <a:t>Назвіть стилі поведінки на малюнках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016E6FC-9381-E440-9924-405B56B3F4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526" y="2096429"/>
            <a:ext cx="7502653" cy="2951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0355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AAF145-8EC4-5D40-B96A-11B564321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895" y="431181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ru-UA" sz="4400" b="1" dirty="0">
                <a:solidFill>
                  <a:srgbClr val="C00000"/>
                </a:solidFill>
              </a:rPr>
              <a:t>Домашнє завдання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D75AD4-D36B-D041-B7A5-30CE7E568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UA" sz="3200" dirty="0">
                <a:solidFill>
                  <a:schemeClr val="tx1"/>
                </a:solidFill>
              </a:rPr>
              <a:t>Виконайте тест за посиланням</a:t>
            </a:r>
            <a:r>
              <a:rPr lang="ru-UA" sz="3200" dirty="0"/>
              <a:t>: </a:t>
            </a:r>
            <a:r>
              <a:rPr lang="en-US" sz="3200" b="1" i="0" dirty="0">
                <a:solidFill>
                  <a:srgbClr val="009DFF"/>
                </a:solidFill>
                <a:effectLst/>
                <a:latin typeface="Open Sans" panose="020B0606030504020204" pitchFamily="34" charset="0"/>
                <a:hlinkClick r:id="rId2"/>
              </a:rPr>
              <a:t>https://vseosvita.ua/test/start/xbx641</a:t>
            </a:r>
            <a:endParaRPr lang="ru-RU" sz="3200" b="1" i="0" dirty="0">
              <a:solidFill>
                <a:srgbClr val="009DFF"/>
              </a:solidFill>
              <a:effectLst/>
              <a:latin typeface="Open Sans" panose="020B0606030504020204" pitchFamily="34" charset="0"/>
            </a:endParaRPr>
          </a:p>
          <a:p>
            <a:r>
              <a:rPr lang="uk-UA" sz="3200" dirty="0" err="1">
                <a:solidFill>
                  <a:schemeClr val="tx1"/>
                </a:solidFill>
                <a:latin typeface="Open Sans" panose="020B0606030504020204" pitchFamily="34" charset="0"/>
              </a:rPr>
              <a:t>Надішліть</a:t>
            </a:r>
            <a:r>
              <a:rPr lang="uk-UA" sz="3200" dirty="0">
                <a:solidFill>
                  <a:schemeClr val="tx1"/>
                </a:solidFill>
                <a:latin typeface="Open Sans" panose="020B0606030504020204" pitchFamily="34" charset="0"/>
              </a:rPr>
              <a:t> фото результату у </a:t>
            </a:r>
            <a:r>
              <a:rPr lang="en-US" sz="3200" dirty="0">
                <a:solidFill>
                  <a:schemeClr val="tx1"/>
                </a:solidFill>
                <a:latin typeface="Open Sans" panose="020B0606030504020204" pitchFamily="34" charset="0"/>
              </a:rPr>
              <a:t>Human </a:t>
            </a:r>
            <a:r>
              <a:rPr lang="uk-UA" sz="3200" dirty="0">
                <a:solidFill>
                  <a:schemeClr val="tx1"/>
                </a:solidFill>
                <a:latin typeface="Open Sans" panose="020B0606030504020204" pitchFamily="34" charset="0"/>
              </a:rPr>
              <a:t>або на </a:t>
            </a:r>
            <a:r>
              <a:rPr lang="uk-UA" sz="3200" dirty="0" err="1">
                <a:solidFill>
                  <a:schemeClr val="tx1"/>
                </a:solidFill>
                <a:latin typeface="Open Sans" panose="020B0606030504020204" pitchFamily="34" charset="0"/>
              </a:rPr>
              <a:t>ел</a:t>
            </a:r>
            <a:r>
              <a:rPr lang="en-US" sz="3200" dirty="0">
                <a:solidFill>
                  <a:schemeClr val="tx1"/>
                </a:solidFill>
                <a:latin typeface="Open Sans" panose="020B0606030504020204" pitchFamily="34" charset="0"/>
              </a:rPr>
              <a:t>.</a:t>
            </a:r>
            <a:r>
              <a:rPr lang="uk-UA" sz="3200" dirty="0">
                <a:solidFill>
                  <a:schemeClr val="tx1"/>
                </a:solidFill>
                <a:latin typeface="Open Sans" panose="020B0606030504020204" pitchFamily="34" charset="0"/>
              </a:rPr>
              <a:t>адресу – </a:t>
            </a:r>
            <a:r>
              <a:rPr lang="en-US" sz="3200" b="1" dirty="0">
                <a:solidFill>
                  <a:srgbClr val="009DFF"/>
                </a:solidFill>
                <a:latin typeface="Open Sans" panose="020B0606030504020204" pitchFamily="34" charset="0"/>
                <a:hlinkClick r:id="rId3"/>
              </a:rPr>
              <a:t>zhannaandreeva95@ukr.net</a:t>
            </a:r>
            <a:endParaRPr lang="en-US" sz="3200" b="1" dirty="0">
              <a:solidFill>
                <a:srgbClr val="009DFF"/>
              </a:solidFill>
              <a:latin typeface="Open Sans" panose="020B0606030504020204" pitchFamily="34" charset="0"/>
            </a:endParaRPr>
          </a:p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882398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2A23E8-351E-094E-98AA-F8142B482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927" y="609600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ru-UA" sz="5400" b="1" dirty="0"/>
              <a:t>Стилі спілкування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702422-B1BA-2246-A340-0D291F1FC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291857" cy="3880773"/>
          </a:xfrm>
        </p:spPr>
        <p:txBody>
          <a:bodyPr>
            <a:normAutofit/>
          </a:bodyPr>
          <a:lstStyle/>
          <a:p>
            <a:r>
              <a:rPr lang="ru-RU" sz="2800" dirty="0"/>
              <a:t>У </a:t>
            </a:r>
            <a:r>
              <a:rPr lang="ru-RU" sz="2800" dirty="0" err="1"/>
              <a:t>житті</a:t>
            </a:r>
            <a:r>
              <a:rPr lang="ru-RU" sz="2800" dirty="0"/>
              <a:t> </a:t>
            </a:r>
            <a:r>
              <a:rPr lang="ru-RU" sz="2800" dirty="0" err="1"/>
              <a:t>майже</a:t>
            </a:r>
            <a:r>
              <a:rPr lang="ru-RU" sz="2800" dirty="0"/>
              <a:t> </a:t>
            </a:r>
            <a:r>
              <a:rPr lang="ru-RU" sz="2800" dirty="0" err="1"/>
              <a:t>щодня</a:t>
            </a:r>
            <a:r>
              <a:rPr lang="ru-RU" sz="2800" dirty="0"/>
              <a:t> </a:t>
            </a:r>
            <a:r>
              <a:rPr lang="ru-RU" sz="2800" dirty="0" err="1"/>
              <a:t>трапляються</a:t>
            </a:r>
            <a:r>
              <a:rPr lang="ru-RU" sz="2800" dirty="0"/>
              <a:t> </a:t>
            </a:r>
            <a:r>
              <a:rPr lang="ru-RU" sz="2800" dirty="0" err="1"/>
              <a:t>ситуації</a:t>
            </a:r>
            <a:r>
              <a:rPr lang="ru-RU" sz="2800" dirty="0"/>
              <a:t>, коли </a:t>
            </a:r>
            <a:r>
              <a:rPr lang="ru-RU" sz="2800" dirty="0" err="1"/>
              <a:t>необхідно</a:t>
            </a:r>
            <a:r>
              <a:rPr lang="ru-RU" sz="2800" dirty="0"/>
              <a:t> </a:t>
            </a:r>
            <a:r>
              <a:rPr lang="ru-RU" sz="2800" dirty="0" err="1"/>
              <a:t>звернутися</a:t>
            </a:r>
            <a:r>
              <a:rPr lang="ru-RU" sz="2800" dirty="0"/>
              <a:t> по </a:t>
            </a:r>
            <a:r>
              <a:rPr lang="ru-RU" sz="2800" dirty="0" err="1"/>
              <a:t>допомогу</a:t>
            </a:r>
            <a:r>
              <a:rPr lang="ru-RU" sz="2800" dirty="0"/>
              <a:t>, </a:t>
            </a:r>
            <a:r>
              <a:rPr lang="ru-RU" sz="2800" dirty="0" err="1"/>
              <a:t>чітко</a:t>
            </a:r>
            <a:r>
              <a:rPr lang="ru-RU" sz="2800" dirty="0"/>
              <a:t> </a:t>
            </a:r>
            <a:r>
              <a:rPr lang="ru-RU" sz="2800" dirty="0" err="1"/>
              <a:t>висловити</a:t>
            </a:r>
            <a:r>
              <a:rPr lang="ru-RU" sz="2800" dirty="0"/>
              <a:t> свою </a:t>
            </a:r>
            <a:r>
              <a:rPr lang="ru-RU" sz="2800" dirty="0" err="1"/>
              <a:t>позицію</a:t>
            </a:r>
            <a:r>
              <a:rPr lang="ru-RU" sz="2800" dirty="0"/>
              <a:t> </a:t>
            </a:r>
            <a:r>
              <a:rPr lang="ru-RU" sz="2800" dirty="0" err="1"/>
              <a:t>або</a:t>
            </a:r>
            <a:r>
              <a:rPr lang="ru-RU" sz="2800" dirty="0"/>
              <a:t> </a:t>
            </a:r>
            <a:r>
              <a:rPr lang="ru-RU" sz="2800" dirty="0" err="1"/>
              <a:t>від</a:t>
            </a:r>
            <a:r>
              <a:rPr lang="ru-RU" sz="2800" dirty="0"/>
              <a:t> </a:t>
            </a:r>
            <a:r>
              <a:rPr lang="ru-RU" sz="2800" dirty="0" err="1"/>
              <a:t>чогось</a:t>
            </a:r>
            <a:r>
              <a:rPr lang="ru-RU" sz="2800" dirty="0"/>
              <a:t> </a:t>
            </a:r>
            <a:r>
              <a:rPr lang="ru-RU" sz="2800" dirty="0" err="1"/>
              <a:t>відмовитися</a:t>
            </a:r>
            <a:r>
              <a:rPr lang="ru-RU" sz="2800" dirty="0"/>
              <a:t>. </a:t>
            </a:r>
            <a:r>
              <a:rPr lang="ru-RU" sz="2800" dirty="0" err="1"/>
              <a:t>Наприклад</a:t>
            </a:r>
            <a:r>
              <a:rPr lang="ru-RU" sz="2800" dirty="0"/>
              <a:t>, коли треба </a:t>
            </a:r>
            <a:r>
              <a:rPr lang="ru-RU" sz="2800" dirty="0" err="1"/>
              <a:t>відмовитися</a:t>
            </a:r>
            <a:r>
              <a:rPr lang="ru-RU" sz="2800" dirty="0"/>
              <a:t> </a:t>
            </a:r>
            <a:r>
              <a:rPr lang="ru-RU" sz="2800" dirty="0" err="1"/>
              <a:t>від</a:t>
            </a:r>
            <a:r>
              <a:rPr lang="ru-RU" sz="2800" dirty="0"/>
              <a:t> </a:t>
            </a:r>
            <a:r>
              <a:rPr lang="ru-RU" sz="2800" dirty="0" err="1"/>
              <a:t>небезпечної</a:t>
            </a:r>
            <a:r>
              <a:rPr lang="ru-RU" sz="2800" dirty="0"/>
              <a:t> </a:t>
            </a:r>
            <a:r>
              <a:rPr lang="ru-RU" sz="2800" dirty="0" err="1"/>
              <a:t>пропозиції</a:t>
            </a:r>
            <a:r>
              <a:rPr lang="ru-RU" sz="2800" dirty="0"/>
              <a:t>, </a:t>
            </a:r>
            <a:r>
              <a:rPr lang="ru-RU" sz="2800" dirty="0" err="1"/>
              <a:t>кудись</a:t>
            </a:r>
            <a:r>
              <a:rPr lang="ru-RU" sz="2800" dirty="0"/>
              <a:t> </a:t>
            </a:r>
            <a:r>
              <a:rPr lang="ru-RU" sz="2800" dirty="0" err="1"/>
              <a:t>зателефонувати</a:t>
            </a:r>
            <a:r>
              <a:rPr lang="ru-RU" sz="2800" dirty="0"/>
              <a:t> </a:t>
            </a:r>
            <a:r>
              <a:rPr lang="ru-RU" sz="2800" dirty="0" err="1"/>
              <a:t>чи</a:t>
            </a:r>
            <a:r>
              <a:rPr lang="ru-RU" sz="2800" dirty="0"/>
              <a:t> </a:t>
            </a:r>
            <a:r>
              <a:rPr lang="ru-RU" sz="2800" dirty="0" err="1"/>
              <a:t>відстояти</a:t>
            </a:r>
            <a:r>
              <a:rPr lang="ru-RU" sz="2800" dirty="0"/>
              <a:t> </a:t>
            </a:r>
            <a:r>
              <a:rPr lang="ru-RU" sz="2800" dirty="0" err="1"/>
              <a:t>власну</a:t>
            </a:r>
            <a:r>
              <a:rPr lang="ru-RU" sz="2800" dirty="0"/>
              <a:t> думку. В таких </a:t>
            </a:r>
            <a:r>
              <a:rPr lang="ru-RU" sz="2800" dirty="0" err="1"/>
              <a:t>випадках</a:t>
            </a:r>
            <a:r>
              <a:rPr lang="ru-RU" sz="2800" dirty="0"/>
              <a:t> ми </a:t>
            </a:r>
            <a:r>
              <a:rPr lang="ru-RU" sz="2800" dirty="0" err="1"/>
              <a:t>зазвичай</a:t>
            </a:r>
            <a:r>
              <a:rPr lang="ru-RU" sz="2800" dirty="0"/>
              <a:t> </a:t>
            </a:r>
            <a:r>
              <a:rPr lang="ru-RU" sz="2800" dirty="0" err="1"/>
              <a:t>поводимося</a:t>
            </a:r>
            <a:r>
              <a:rPr lang="ru-RU" sz="2800" dirty="0"/>
              <a:t>  </a:t>
            </a:r>
            <a:r>
              <a:rPr lang="ru-RU" sz="2800" dirty="0" err="1"/>
              <a:t>пасивно</a:t>
            </a:r>
            <a:r>
              <a:rPr lang="ru-RU" sz="2800" dirty="0"/>
              <a:t>, </a:t>
            </a:r>
            <a:r>
              <a:rPr lang="ru-RU" sz="2800" dirty="0" err="1"/>
              <a:t>агресивно</a:t>
            </a:r>
            <a:r>
              <a:rPr lang="ru-RU" sz="2800" dirty="0"/>
              <a:t> </a:t>
            </a:r>
            <a:r>
              <a:rPr lang="ru-RU" sz="2800" dirty="0" err="1"/>
              <a:t>або</a:t>
            </a:r>
            <a:r>
              <a:rPr lang="ru-RU" sz="2800" dirty="0"/>
              <a:t> </a:t>
            </a:r>
            <a:r>
              <a:rPr lang="ru-RU" sz="2800" dirty="0" err="1"/>
              <a:t>асертивно</a:t>
            </a:r>
            <a:r>
              <a:rPr lang="ru-RU" sz="2800" dirty="0"/>
              <a:t> (</a:t>
            </a:r>
            <a:r>
              <a:rPr lang="ru-RU" sz="2800" dirty="0" err="1"/>
              <a:t>упевнено</a:t>
            </a:r>
            <a:r>
              <a:rPr lang="ru-RU" sz="2800" dirty="0"/>
              <a:t> та </a:t>
            </a:r>
            <a:r>
              <a:rPr lang="ru-RU" sz="2800" dirty="0" err="1"/>
              <a:t>ввічливо</a:t>
            </a:r>
            <a:r>
              <a:rPr lang="ru-RU" sz="2800" dirty="0"/>
              <a:t>).</a:t>
            </a:r>
            <a:endParaRPr lang="ru-UA" sz="2800" dirty="0"/>
          </a:p>
        </p:txBody>
      </p:sp>
    </p:spTree>
    <p:extLst>
      <p:ext uri="{BB962C8B-B14F-4D97-AF65-F5344CB8AC3E}">
        <p14:creationId xmlns:p14="http://schemas.microsoft.com/office/powerpoint/2010/main" val="1120121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E738DA-EAED-FC46-B9D7-297814D0C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201" y="5741639"/>
            <a:ext cx="8716440" cy="1116361"/>
          </a:xfrm>
        </p:spPr>
        <p:txBody>
          <a:bodyPr>
            <a:normAutofit/>
          </a:bodyPr>
          <a:lstStyle/>
          <a:p>
            <a:r>
              <a:rPr lang="ru-RU" sz="1800" i="1" dirty="0">
                <a:solidFill>
                  <a:schemeClr val="tx1"/>
                </a:solidFill>
              </a:rPr>
              <a:t>Прочитайте </a:t>
            </a:r>
            <a:r>
              <a:rPr lang="ru-RU" sz="1800" i="1" dirty="0" err="1">
                <a:solidFill>
                  <a:schemeClr val="tx1"/>
                </a:solidFill>
              </a:rPr>
              <a:t>деякі</a:t>
            </a:r>
            <a:r>
              <a:rPr lang="ru-RU" sz="1800" i="1" dirty="0">
                <a:solidFill>
                  <a:schemeClr val="tx1"/>
                </a:solidFill>
              </a:rPr>
              <a:t> </a:t>
            </a:r>
            <a:r>
              <a:rPr lang="ru-RU" sz="1800" i="1" dirty="0" err="1">
                <a:solidFill>
                  <a:schemeClr val="tx1"/>
                </a:solidFill>
              </a:rPr>
              <a:t>ознаки</a:t>
            </a:r>
            <a:r>
              <a:rPr lang="ru-RU" sz="1800" i="1" dirty="0">
                <a:solidFill>
                  <a:schemeClr val="tx1"/>
                </a:solidFill>
              </a:rPr>
              <a:t> </a:t>
            </a:r>
            <a:r>
              <a:rPr lang="ru-RU" sz="1800" i="1" dirty="0" err="1">
                <a:solidFill>
                  <a:schemeClr val="tx1"/>
                </a:solidFill>
              </a:rPr>
              <a:t>видів</a:t>
            </a:r>
            <a:r>
              <a:rPr lang="ru-RU" sz="1800" i="1" dirty="0">
                <a:solidFill>
                  <a:schemeClr val="tx1"/>
                </a:solidFill>
              </a:rPr>
              <a:t> </a:t>
            </a:r>
            <a:r>
              <a:rPr lang="ru-RU" sz="1800" i="1" dirty="0" err="1">
                <a:solidFill>
                  <a:schemeClr val="tx1"/>
                </a:solidFill>
              </a:rPr>
              <a:t>поведінки</a:t>
            </a:r>
            <a:r>
              <a:rPr lang="ru-RU" sz="1800" i="1" dirty="0">
                <a:solidFill>
                  <a:schemeClr val="tx1"/>
                </a:solidFill>
              </a:rPr>
              <a:t>. </a:t>
            </a:r>
            <a:br>
              <a:rPr lang="ru-RU" sz="1800" i="1" dirty="0">
                <a:solidFill>
                  <a:schemeClr val="tx1"/>
                </a:solidFill>
              </a:rPr>
            </a:br>
            <a:r>
              <a:rPr lang="ru-RU" sz="1800" i="1" dirty="0" err="1">
                <a:solidFill>
                  <a:schemeClr val="tx1"/>
                </a:solidFill>
              </a:rPr>
              <a:t>Визначте</a:t>
            </a:r>
            <a:r>
              <a:rPr lang="ru-RU" sz="1800" i="1" dirty="0">
                <a:solidFill>
                  <a:schemeClr val="tx1"/>
                </a:solidFill>
              </a:rPr>
              <a:t>, яку </a:t>
            </a:r>
            <a:r>
              <a:rPr lang="ru-RU" sz="1800" i="1" dirty="0" err="1">
                <a:solidFill>
                  <a:schemeClr val="tx1"/>
                </a:solidFill>
              </a:rPr>
              <a:t>поведінку</a:t>
            </a:r>
            <a:r>
              <a:rPr lang="ru-RU" sz="1800" i="1" dirty="0">
                <a:solidFill>
                  <a:schemeClr val="tx1"/>
                </a:solidFill>
              </a:rPr>
              <a:t> в них описано: </a:t>
            </a:r>
            <a:r>
              <a:rPr lang="ru-RU" sz="1800" i="1" dirty="0" err="1">
                <a:solidFill>
                  <a:schemeClr val="tx1"/>
                </a:solidFill>
              </a:rPr>
              <a:t>асертивну</a:t>
            </a:r>
            <a:r>
              <a:rPr lang="ru-RU" sz="1800" i="1" dirty="0">
                <a:solidFill>
                  <a:schemeClr val="tx1"/>
                </a:solidFill>
              </a:rPr>
              <a:t>, </a:t>
            </a:r>
            <a:r>
              <a:rPr lang="ru-RU" sz="1800" i="1" dirty="0" err="1">
                <a:solidFill>
                  <a:schemeClr val="tx1"/>
                </a:solidFill>
              </a:rPr>
              <a:t>агресивну</a:t>
            </a:r>
            <a:r>
              <a:rPr lang="ru-RU" sz="1800" i="1" dirty="0">
                <a:solidFill>
                  <a:schemeClr val="tx1"/>
                </a:solidFill>
              </a:rPr>
              <a:t> </a:t>
            </a:r>
            <a:r>
              <a:rPr lang="ru-RU" sz="1800" i="1" dirty="0" err="1">
                <a:solidFill>
                  <a:schemeClr val="tx1"/>
                </a:solidFill>
              </a:rPr>
              <a:t>чи</a:t>
            </a:r>
            <a:r>
              <a:rPr lang="ru-RU" sz="1800" i="1" dirty="0">
                <a:solidFill>
                  <a:schemeClr val="tx1"/>
                </a:solidFill>
              </a:rPr>
              <a:t> </a:t>
            </a:r>
            <a:r>
              <a:rPr lang="ru-RU" sz="1800" i="1" dirty="0" err="1">
                <a:solidFill>
                  <a:schemeClr val="tx1"/>
                </a:solidFill>
              </a:rPr>
              <a:t>пасивну</a:t>
            </a:r>
            <a:r>
              <a:rPr lang="ru-RU" sz="1800" i="1" dirty="0">
                <a:solidFill>
                  <a:schemeClr val="tx1"/>
                </a:solidFill>
              </a:rPr>
              <a:t>.</a:t>
            </a:r>
            <a:endParaRPr lang="ru-UA" sz="1800" i="1" dirty="0">
              <a:solidFill>
                <a:schemeClr val="tx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C86EE86-3D64-E044-B918-3F9C5A738D2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201" y="223947"/>
            <a:ext cx="7762933" cy="5507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263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C5E10A-B510-854D-8BCE-31B73886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905" y="330819"/>
            <a:ext cx="8596668" cy="1320800"/>
          </a:xfrm>
        </p:spPr>
        <p:txBody>
          <a:bodyPr/>
          <a:lstStyle/>
          <a:p>
            <a:pPr algn="ctr"/>
            <a:r>
              <a:rPr lang="ru-RU" b="0" i="0" dirty="0" err="1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Перейдіть</a:t>
            </a:r>
            <a:r>
              <a:rPr lang="ru-RU" b="0" i="0" dirty="0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 за </a:t>
            </a:r>
            <a:r>
              <a:rPr lang="en-US" b="0" i="0" dirty="0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QR-</a:t>
            </a:r>
            <a:r>
              <a:rPr lang="ru-RU" b="0" i="0" dirty="0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кодом і </a:t>
            </a:r>
            <a:r>
              <a:rPr lang="ru-RU" b="0" i="0" dirty="0" err="1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подивіться</a:t>
            </a:r>
            <a:r>
              <a:rPr lang="ru-RU" b="0" i="0" dirty="0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b="0" i="0" dirty="0" err="1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відео</a:t>
            </a:r>
            <a:r>
              <a:rPr lang="ru-RU" b="0" i="0" dirty="0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 про </a:t>
            </a:r>
            <a:r>
              <a:rPr lang="ru-RU" b="0" i="0" dirty="0" err="1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стилі</a:t>
            </a:r>
            <a:r>
              <a:rPr lang="ru-RU" b="0" i="0" dirty="0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b="0" i="0" dirty="0" err="1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спілкування</a:t>
            </a:r>
            <a:r>
              <a:rPr lang="ru-RU" b="0" i="0" dirty="0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.</a:t>
            </a:r>
            <a:endParaRPr lang="ru-UA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A1699EC-0191-E347-B4AD-8AE89E2A96B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439" y="2509025"/>
            <a:ext cx="2631688" cy="2590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0432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494216-4F99-DE4C-B83A-03933D751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ru-RU" sz="2400" b="0" i="0" dirty="0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ru-RU" sz="2400" dirty="0" err="1">
                <a:solidFill>
                  <a:srgbClr val="292B2C"/>
                </a:solidFill>
                <a:latin typeface="Roboto" panose="02000000000000000000" pitchFamily="2" charset="0"/>
              </a:rPr>
              <a:t>Р</a:t>
            </a:r>
            <a:r>
              <a:rPr lang="ru-RU" sz="2400" b="0" i="0" dirty="0" err="1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озкажіть</a:t>
            </a:r>
            <a:r>
              <a:rPr lang="ru-RU" sz="2400" b="0" i="0" dirty="0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 про </a:t>
            </a:r>
            <a:r>
              <a:rPr lang="ru-RU" sz="2400" b="0" i="0" dirty="0" err="1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ситуацію</a:t>
            </a:r>
            <a:r>
              <a:rPr lang="ru-RU" sz="2400" b="0" i="0" dirty="0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, коли </a:t>
            </a:r>
            <a:r>
              <a:rPr lang="ru-RU" sz="2400" b="0" i="0" dirty="0" err="1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ви</a:t>
            </a:r>
            <a:r>
              <a:rPr lang="ru-RU" sz="2400" b="0" i="0" dirty="0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sz="2400" b="0" i="0" dirty="0" err="1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поводилися</a:t>
            </a:r>
            <a:r>
              <a:rPr lang="ru-RU" sz="2400" b="0" i="0" dirty="0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: </a:t>
            </a:r>
            <a:r>
              <a:rPr lang="ru-RU" sz="2400" b="0" i="0" dirty="0" err="1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пасивно</a:t>
            </a:r>
            <a:r>
              <a:rPr lang="ru-RU" sz="2400" b="0" i="0" dirty="0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,</a:t>
            </a:r>
            <a:br>
              <a:rPr lang="ru-RU" sz="2400" b="0" i="0" dirty="0">
                <a:solidFill>
                  <a:srgbClr val="292B2C"/>
                </a:solidFill>
                <a:effectLst/>
                <a:latin typeface="Roboto" panose="02000000000000000000" pitchFamily="2" charset="0"/>
              </a:rPr>
            </a:br>
            <a:r>
              <a:rPr lang="ru-RU" sz="2400" b="0" i="0" dirty="0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sz="2400" b="0" i="0" dirty="0" err="1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агресивно</a:t>
            </a:r>
            <a:r>
              <a:rPr lang="ru-RU" sz="2400" b="0" i="0" dirty="0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 </a:t>
            </a:r>
            <a:br>
              <a:rPr lang="ru-RU" sz="2400" b="0" i="0" dirty="0">
                <a:solidFill>
                  <a:srgbClr val="292B2C"/>
                </a:solidFill>
                <a:effectLst/>
                <a:latin typeface="Roboto" panose="02000000000000000000" pitchFamily="2" charset="0"/>
              </a:rPr>
            </a:br>
            <a:r>
              <a:rPr lang="ru-RU" sz="2400" b="0" i="0" dirty="0" err="1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чи</a:t>
            </a:r>
            <a:r>
              <a:rPr lang="ru-RU" sz="2400" b="0" i="0" dirty="0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sz="2400" b="0" i="0" dirty="0" err="1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асертивно</a:t>
            </a:r>
            <a:r>
              <a:rPr lang="ru-RU" sz="2400" b="0" i="0" dirty="0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.</a:t>
            </a:r>
            <a:endParaRPr lang="ru-UA" sz="2400" dirty="0"/>
          </a:p>
        </p:txBody>
      </p:sp>
      <p:pic>
        <p:nvPicPr>
          <p:cNvPr id="4098" name="Picture 2" descr="よくあるご質問｜越境消費者センター（CCJ）｜国民生活センター">
            <a:extLst>
              <a:ext uri="{FF2B5EF4-FFF2-40B4-BE49-F238E27FC236}">
                <a16:creationId xmlns:a16="http://schemas.microsoft.com/office/drawing/2014/main" id="{138EB55B-4B51-1949-85EC-4B1F02AFB4D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282" y="2253301"/>
            <a:ext cx="3010771" cy="339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1036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A4B87E-366F-1241-BBE9-E73D4AB82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UA" b="1" dirty="0"/>
              <a:t>Пасивна поведінка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5A39ED6-7BB0-0845-90D4-D8E698BBBF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2029" y="1429502"/>
            <a:ext cx="7790799" cy="5071658"/>
          </a:xfrm>
        </p:spPr>
      </p:pic>
    </p:spTree>
    <p:extLst>
      <p:ext uri="{BB962C8B-B14F-4D97-AF65-F5344CB8AC3E}">
        <p14:creationId xmlns:p14="http://schemas.microsoft.com/office/powerpoint/2010/main" val="37740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259942-4A50-B74B-A70A-84481C72C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UA" dirty="0"/>
              <a:t>Як стати менш пасивним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D9AF55-66B7-DC4F-AC05-FED2A479A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ru-RU" sz="2400" b="0" i="0" dirty="0" err="1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Частіше</a:t>
            </a:r>
            <a:r>
              <a:rPr lang="ru-RU" sz="2400" b="0" i="0" dirty="0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sz="2400" b="0" i="0" dirty="0" err="1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висловлюйте</a:t>
            </a:r>
            <a:r>
              <a:rPr lang="ru-RU" sz="2400" b="0" i="0" dirty="0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 свою думку.</a:t>
            </a:r>
          </a:p>
          <a:p>
            <a:pPr algn="l"/>
            <a:r>
              <a:rPr lang="ru-RU" sz="2400" b="0" i="0" dirty="0" err="1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Говоріть</a:t>
            </a:r>
            <a:r>
              <a:rPr lang="ru-RU" sz="2400" b="0" i="0" dirty="0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ru-RU" sz="2400" b="0" i="0" dirty="0" err="1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що</a:t>
            </a:r>
            <a:r>
              <a:rPr lang="ru-RU" sz="2400" b="0" i="0" dirty="0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sz="2400" b="0" i="0" dirty="0" err="1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ви</a:t>
            </a:r>
            <a:r>
              <a:rPr lang="ru-RU" sz="2400" b="0" i="0" dirty="0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sz="2400" b="0" i="0" dirty="0" err="1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відчуваєте</a:t>
            </a:r>
            <a:r>
              <a:rPr lang="ru-RU" sz="2400" b="0" i="0" dirty="0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algn="l"/>
            <a:r>
              <a:rPr lang="ru-RU" sz="2400" b="0" i="0" dirty="0" err="1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Просіть</a:t>
            </a:r>
            <a:r>
              <a:rPr lang="ru-RU" sz="2400" b="0" i="0" dirty="0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 те, </a:t>
            </a:r>
            <a:r>
              <a:rPr lang="ru-RU" sz="2400" b="0" i="0" dirty="0" err="1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чого</a:t>
            </a:r>
            <a:r>
              <a:rPr lang="ru-RU" sz="2400" b="0" i="0" dirty="0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sz="2400" b="0" i="0" dirty="0" err="1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хочете</a:t>
            </a:r>
            <a:r>
              <a:rPr lang="ru-RU" sz="2400" b="0" i="0" dirty="0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algn="l"/>
            <a:r>
              <a:rPr lang="ru-RU" sz="2400" b="0" i="0" dirty="0" err="1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Відмовляйтеся</a:t>
            </a:r>
            <a:r>
              <a:rPr lang="ru-RU" sz="2400" b="0" i="0" dirty="0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sz="2400" b="0" i="0" dirty="0" err="1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від</a:t>
            </a:r>
            <a:r>
              <a:rPr lang="ru-RU" sz="2400" b="0" i="0" dirty="0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 того, </a:t>
            </a:r>
            <a:r>
              <a:rPr lang="ru-RU" sz="2400" b="0" i="0" dirty="0" err="1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що</a:t>
            </a:r>
            <a:r>
              <a:rPr lang="ru-RU" sz="2400" b="0" i="0" dirty="0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 вам не </a:t>
            </a:r>
            <a:r>
              <a:rPr lang="ru-RU" sz="2400" b="0" i="0" dirty="0" err="1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підходить</a:t>
            </a:r>
            <a:r>
              <a:rPr lang="ru-RU" sz="2400" b="0" i="0" dirty="0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algn="l"/>
            <a:r>
              <a:rPr lang="ru-RU" sz="2400" b="0" i="0" dirty="0" err="1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Пропонуйте</a:t>
            </a:r>
            <a:r>
              <a:rPr lang="ru-RU" sz="2400" b="0" i="0" dirty="0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sz="2400" b="0" i="0" dirty="0" err="1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свої</a:t>
            </a:r>
            <a:r>
              <a:rPr lang="ru-RU" sz="2400" b="0" i="0" dirty="0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sz="2400" b="0" i="0" dirty="0" err="1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ідеї</a:t>
            </a:r>
            <a:r>
              <a:rPr lang="ru-RU" sz="2400" b="0" i="0" dirty="0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algn="l"/>
            <a:r>
              <a:rPr lang="ru-RU" sz="2400" b="0" i="0" dirty="0" err="1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Навчіться</a:t>
            </a:r>
            <a:r>
              <a:rPr lang="ru-RU" sz="2400" b="0" i="0" dirty="0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sz="2400" b="0" i="0" dirty="0" err="1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ввічливо</a:t>
            </a:r>
            <a:r>
              <a:rPr lang="ru-RU" sz="2400" b="0" i="0" dirty="0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, але твердо </a:t>
            </a:r>
            <a:r>
              <a:rPr lang="ru-RU" sz="2400" b="0" i="0" dirty="0" err="1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казати</a:t>
            </a:r>
            <a:r>
              <a:rPr lang="ru-RU" sz="2400" b="0" i="0" dirty="0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 «НІ».</a:t>
            </a:r>
          </a:p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2543514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66ACA9-9DF5-BE41-AA82-4DA87564E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UA" dirty="0"/>
              <a:t>Агресивна поведінка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F48DCBC-388A-294F-B817-28CC708F8F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89" y="1335669"/>
            <a:ext cx="8711957" cy="4624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054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439D48-EFC0-594D-A2CD-C1F734929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UA" dirty="0"/>
              <a:t>Як стати менш агресивними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A95D45-7BED-CB4A-BFE1-D02A43844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ru-RU" sz="2400" b="0" i="0" dirty="0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Дозволяйте </a:t>
            </a:r>
            <a:r>
              <a:rPr lang="ru-RU" sz="2400" b="0" i="0" dirty="0" err="1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іншим</a:t>
            </a:r>
            <a:r>
              <a:rPr lang="ru-RU" sz="2400" b="0" i="0" dirty="0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sz="2400" b="0" i="0" dirty="0" err="1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висловлюватися</a:t>
            </a:r>
            <a:r>
              <a:rPr lang="ru-RU" sz="2400" b="0" i="0" dirty="0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 першими.</a:t>
            </a:r>
          </a:p>
          <a:p>
            <a:pPr algn="l"/>
            <a:r>
              <a:rPr lang="ru-RU" sz="2400" b="0" i="0" dirty="0" err="1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Якщо</a:t>
            </a:r>
            <a:r>
              <a:rPr lang="ru-RU" sz="2400" b="0" i="0" dirty="0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sz="2400" b="0" i="0" dirty="0" err="1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під</a:t>
            </a:r>
            <a:r>
              <a:rPr lang="ru-RU" sz="2400" b="0" i="0" dirty="0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 час </a:t>
            </a:r>
            <a:r>
              <a:rPr lang="ru-RU" sz="2400" b="0" i="0" dirty="0" err="1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розмови</a:t>
            </a:r>
            <a:r>
              <a:rPr lang="ru-RU" sz="2400" b="0" i="0" dirty="0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sz="2400" b="0" i="0" dirty="0" err="1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ви</a:t>
            </a:r>
            <a:r>
              <a:rPr lang="ru-RU" sz="2400" b="0" i="0" dirty="0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 перебили </a:t>
            </a:r>
            <a:r>
              <a:rPr lang="ru-RU" sz="2400" b="0" i="0" dirty="0" err="1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людину</a:t>
            </a:r>
            <a:r>
              <a:rPr lang="ru-RU" sz="2400" b="0" i="0" dirty="0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ru-RU" sz="2400" b="0" i="0" dirty="0" err="1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вибачтеся</a:t>
            </a:r>
            <a:r>
              <a:rPr lang="ru-RU" sz="2400" b="0" i="0" dirty="0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 і дозвольте </a:t>
            </a:r>
            <a:r>
              <a:rPr lang="ru-RU" sz="2400" b="0" i="0" dirty="0" err="1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їй</a:t>
            </a:r>
            <a:r>
              <a:rPr lang="ru-RU" sz="2400" b="0" i="0" dirty="0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sz="2400" b="0" i="0" dirty="0" err="1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завершити</a:t>
            </a:r>
            <a:r>
              <a:rPr lang="ru-RU" sz="2400" b="0" i="0" dirty="0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 свою думку.</a:t>
            </a:r>
          </a:p>
          <a:p>
            <a:pPr algn="l"/>
            <a:r>
              <a:rPr lang="ru-RU" sz="2400" b="0" i="0" dirty="0" err="1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Якщо</a:t>
            </a:r>
            <a:r>
              <a:rPr lang="ru-RU" sz="2400" b="0" i="0" dirty="0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sz="2400" b="0" i="0" dirty="0" err="1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ви</a:t>
            </a:r>
            <a:r>
              <a:rPr lang="ru-RU" sz="2400" b="0" i="0" dirty="0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 не </a:t>
            </a:r>
            <a:r>
              <a:rPr lang="ru-RU" sz="2400" b="0" i="0" dirty="0" err="1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згодні</a:t>
            </a:r>
            <a:r>
              <a:rPr lang="ru-RU" sz="2400" b="0" i="0" dirty="0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ru-RU" sz="2400" b="0" i="0" dirty="0" err="1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скажіть</a:t>
            </a:r>
            <a:r>
              <a:rPr lang="ru-RU" sz="2400" b="0" i="0" dirty="0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 про </a:t>
            </a:r>
            <a:r>
              <a:rPr lang="ru-RU" sz="2400" b="0" i="0" dirty="0" err="1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це</a:t>
            </a:r>
            <a:r>
              <a:rPr lang="ru-RU" sz="2400" b="0" i="0" dirty="0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ru-RU" sz="2400" b="0" i="0" dirty="0" err="1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ввічливо</a:t>
            </a:r>
            <a:r>
              <a:rPr lang="ru-RU" sz="2400" b="0" i="0" dirty="0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 і з </a:t>
            </a:r>
            <a:r>
              <a:rPr lang="ru-RU" sz="2400" b="0" i="0" dirty="0" err="1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повагою</a:t>
            </a:r>
            <a:r>
              <a:rPr lang="ru-RU" sz="2400" b="0" i="0" dirty="0">
                <a:solidFill>
                  <a:srgbClr val="292B2C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815812961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{CDED5B83-1081-9A4C-B318-47F63332AF5C}tf10001060</Template>
  <TotalTime>21</TotalTime>
  <Words>319</Words>
  <Application>Microsoft Macintosh PowerPoint</Application>
  <PresentationFormat>Широкоэкранный</PresentationFormat>
  <Paragraphs>36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Open Sans</vt:lpstr>
      <vt:lpstr>Roboto</vt:lpstr>
      <vt:lpstr>Trebuchet MS</vt:lpstr>
      <vt:lpstr>Wingdings 3</vt:lpstr>
      <vt:lpstr>Аспект</vt:lpstr>
      <vt:lpstr>Як відстояти себе</vt:lpstr>
      <vt:lpstr>Стилі спілкування</vt:lpstr>
      <vt:lpstr>Прочитайте деякі ознаки видів поведінки.  Визначте, яку поведінку в них описано: асертивну, агресивну чи пасивну.</vt:lpstr>
      <vt:lpstr>Перейдіть за QR-кодом і подивіться відео про стилі спілкування.</vt:lpstr>
      <vt:lpstr> Розкажіть про ситуацію, коли ви поводилися: пасивно,  агресивно  чи асертивно.</vt:lpstr>
      <vt:lpstr>Пасивна поведінка</vt:lpstr>
      <vt:lpstr>Як стати менш пасивним</vt:lpstr>
      <vt:lpstr>Агресивна поведінка</vt:lpstr>
      <vt:lpstr>Як стати менш агресивними</vt:lpstr>
      <vt:lpstr>Асертивна (упевнена) поведінка</vt:lpstr>
      <vt:lpstr>Як стати більш асертивним</vt:lpstr>
      <vt:lpstr>Установіть відповідність між почуттями та стилями поведінки.</vt:lpstr>
      <vt:lpstr>Назвіть стилі поведінки на малюнках</vt:lpstr>
      <vt:lpstr>Домашнє завдання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Як відстояти себе</dc:title>
  <dc:creator>zhannaandre95@gmail.com</dc:creator>
  <cp:lastModifiedBy>zhannaandre95@gmail.com</cp:lastModifiedBy>
  <cp:revision>2</cp:revision>
  <dcterms:created xsi:type="dcterms:W3CDTF">2023-02-16T10:48:41Z</dcterms:created>
  <dcterms:modified xsi:type="dcterms:W3CDTF">2023-02-16T14:02:28Z</dcterms:modified>
</cp:coreProperties>
</file>