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340" r:id="rId3"/>
    <p:sldId id="1136" r:id="rId4"/>
    <p:sldId id="1314" r:id="rId5"/>
    <p:sldId id="1315" r:id="rId6"/>
    <p:sldId id="1316" r:id="rId7"/>
    <p:sldId id="1317" r:id="rId8"/>
    <p:sldId id="1065" r:id="rId9"/>
    <p:sldId id="956" r:id="rId10"/>
    <p:sldId id="888" r:id="rId11"/>
    <p:sldId id="1321" r:id="rId12"/>
    <p:sldId id="1278" r:id="rId13"/>
    <p:sldId id="1320" r:id="rId14"/>
    <p:sldId id="1297" r:id="rId15"/>
    <p:sldId id="1323" r:id="rId16"/>
    <p:sldId id="1282" r:id="rId17"/>
    <p:sldId id="1325" r:id="rId18"/>
    <p:sldId id="1326" r:id="rId19"/>
    <p:sldId id="1328" r:id="rId20"/>
    <p:sldId id="1258" r:id="rId21"/>
    <p:sldId id="1329" r:id="rId22"/>
    <p:sldId id="1307" r:id="rId23"/>
    <p:sldId id="966" r:id="rId24"/>
    <p:sldId id="134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340"/>
            <p14:sldId id="1136"/>
            <p14:sldId id="1314"/>
            <p14:sldId id="1315"/>
            <p14:sldId id="1316"/>
            <p14:sldId id="1317"/>
            <p14:sldId id="1065"/>
            <p14:sldId id="956"/>
            <p14:sldId id="888"/>
            <p14:sldId id="1321"/>
            <p14:sldId id="1278"/>
            <p14:sldId id="1320"/>
            <p14:sldId id="1297"/>
            <p14:sldId id="1323"/>
            <p14:sldId id="1282"/>
            <p14:sldId id="1325"/>
            <p14:sldId id="1326"/>
            <p14:sldId id="1328"/>
            <p14:sldId id="1258"/>
            <p14:sldId id="1329"/>
            <p14:sldId id="1307"/>
          </p14:sldIdLst>
        </p14:section>
        <p14:section name="Раздел без заголовка" id="{AC9334F8-F988-4E78-9E68-3A8F16322EC6}">
          <p14:sldIdLst>
            <p14:sldId id="966"/>
            <p14:sldId id="1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BA1CBA"/>
    <a:srgbClr val="FF3131"/>
    <a:srgbClr val="FFFF00"/>
    <a:srgbClr val="FF66FF"/>
    <a:srgbClr val="1694E9"/>
    <a:srgbClr val="C6109F"/>
    <a:srgbClr val="00B050"/>
    <a:srgbClr val="0D0D0D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8" autoAdjust="0"/>
    <p:restoredTop sz="94322" autoAdjust="0"/>
  </p:normalViewPr>
  <p:slideViewPr>
    <p:cSldViewPr snapToGrid="0">
      <p:cViewPr varScale="1">
        <p:scale>
          <a:sx n="83" d="100"/>
          <a:sy n="83" d="100"/>
        </p:scale>
        <p:origin x="45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40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jpeg"/><Relationship Id="rId7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jpeg"/><Relationship Id="rId7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1.jpe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2.jpe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264918" y="1583080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742" y="2949238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25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503" y="1583080"/>
            <a:ext cx="59098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Задачі на знаходження четвертого пропорційного. Побудова квадрата. Порівняння виразів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40 - 41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ange juice package Royalty Free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3609" r="48627" b="11762"/>
          <a:stretch/>
        </p:blipFill>
        <p:spPr bwMode="auto">
          <a:xfrm>
            <a:off x="8741980" y="807755"/>
            <a:ext cx="2797974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537375" y="1641890"/>
            <a:ext cx="6539794" cy="1569660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Яка вартість </a:t>
            </a:r>
          </a:p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пакетів соку по 5 грн? </a:t>
            </a:r>
            <a:endParaRPr lang="ru-RU" sz="4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5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руассан PNG, векторы, PSD, иконы для свободного скачивания | png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9494" r="16819" b="21111"/>
          <a:stretch/>
        </p:blipFill>
        <p:spPr bwMode="auto">
          <a:xfrm>
            <a:off x="7528722" y="1770065"/>
            <a:ext cx="4381058" cy="384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9" name="Прямоугольник 28"/>
          <p:cNvSpPr/>
          <p:nvPr/>
        </p:nvSpPr>
        <p:spPr>
          <a:xfrm>
            <a:off x="1461302" y="1570348"/>
            <a:ext cx="6067420" cy="2123658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Скільки </a:t>
            </a:r>
            <a:r>
              <a:rPr lang="uk-UA" sz="44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круасанів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6 грн можна купити на 30 грн?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6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733068" y="1513313"/>
            <a:ext cx="6742088" cy="2308324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Яка ціна пляшки води, якщо за 3 таких пляшки заплатили 27 грн?</a:t>
            </a:r>
            <a:endParaRPr lang="ru-RU" sz="4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Стокові векторні зображення В пляшках | Depositphotos®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7" t="8667" r="20683" b="6000"/>
          <a:stretch/>
        </p:blipFill>
        <p:spPr bwMode="auto">
          <a:xfrm>
            <a:off x="8702664" y="994737"/>
            <a:ext cx="2694477" cy="55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2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6163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Розв'яжи. Склади план розв'язування за схемою міркувань та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розв'язання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461302" y="1808221"/>
            <a:ext cx="10337794" cy="1446550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45 грн купили 5 тістечок. Яка вартість 4 таких тістечок?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45004"/>
              </p:ext>
            </p:extLst>
          </p:nvPr>
        </p:nvGraphicFramePr>
        <p:xfrm>
          <a:off x="1560114" y="3841349"/>
          <a:ext cx="101726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48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Ціна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Вартість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48">
                <a:tc rowSpan="2"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Однакова</a:t>
                      </a:r>
                      <a:r>
                        <a:rPr lang="uk-UA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т.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r>
                        <a:rPr lang="uk-UA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грн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48">
                <a:tc vMerge="1"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т.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ru-RU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31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План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681957" y="1639765"/>
            <a:ext cx="10264480" cy="132343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Яка ціна тістечка?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681957" y="3260137"/>
            <a:ext cx="10264480" cy="2554545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Яка вартість 4 таких тістечок?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1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27690" y="1343266"/>
            <a:ext cx="10605017" cy="1077218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Вартість 3 піц у шкільному буфеті 24 грн. Діти купили 2 піци. Скільки гривень вони заплатили за покупку?</a:t>
            </a:r>
            <a:endParaRPr lang="ru-RU" sz="32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 descr="Стокові векторні зображення Пепероні | Depositphotos®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74" y="3254917"/>
            <a:ext cx="1999616" cy="18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Стокові векторні зображення Пепероні | Depositphotos®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55" y="3254917"/>
            <a:ext cx="1999616" cy="18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Стокові векторні зображення Пепероні | Depositphotos®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36" y="3272274"/>
            <a:ext cx="1999616" cy="18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Стокові векторні зображення Пепероні | Depositphotos®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90" y="3237560"/>
            <a:ext cx="1999616" cy="18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Стокові векторні зображення Пепероні | Depositphotos®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71" y="3254917"/>
            <a:ext cx="1999616" cy="18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авая фигурная скобка 8"/>
          <p:cNvSpPr/>
          <p:nvPr/>
        </p:nvSpPr>
        <p:spPr>
          <a:xfrm rot="5400000">
            <a:off x="4179989" y="2372526"/>
            <a:ext cx="581702" cy="5997730"/>
          </a:xfrm>
          <a:prstGeom prst="rightBrace">
            <a:avLst/>
          </a:prstGeom>
          <a:ln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авая фигурная скобка 51"/>
          <p:cNvSpPr/>
          <p:nvPr/>
        </p:nvSpPr>
        <p:spPr>
          <a:xfrm rot="5400000">
            <a:off x="9581162" y="3416941"/>
            <a:ext cx="581702" cy="3741834"/>
          </a:xfrm>
          <a:prstGeom prst="rightBrace">
            <a:avLst/>
          </a:prstGeom>
          <a:ln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571314" y="5631224"/>
            <a:ext cx="2016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грн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619377" y="5662243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5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52" grpId="0" animBg="1"/>
      <p:bldP spid="10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10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Схема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Овал 1"/>
          <p:cNvSpPr/>
          <p:nvPr/>
        </p:nvSpPr>
        <p:spPr>
          <a:xfrm>
            <a:off x="6814197" y="1562100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714705" y="3016898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8808241" y="3114537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ru-RU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3017337" y="4827776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ru-RU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6177493" y="4911959"/>
            <a:ext cx="1453503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ru-RU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013296" y="2594432"/>
            <a:ext cx="858850" cy="602335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4011566" y="4164390"/>
            <a:ext cx="858850" cy="602335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49" idx="1"/>
          </p:cNvCxnSpPr>
          <p:nvPr/>
        </p:nvCxnSpPr>
        <p:spPr>
          <a:xfrm>
            <a:off x="8267700" y="2594432"/>
            <a:ext cx="753402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955347" y="4164390"/>
            <a:ext cx="753402" cy="715392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31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План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681957" y="1639765"/>
            <a:ext cx="10264480" cy="132343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Яка ціна піци?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681957" y="3260137"/>
            <a:ext cx="10264480" cy="2554545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Яка вартість </a:t>
            </a:r>
          </a:p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таких піц?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6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31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Короткий запис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681957" y="1639765"/>
            <a:ext cx="10264480" cy="4339650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13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п. – 24 грн</a:t>
            </a:r>
          </a:p>
          <a:p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п. – ?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0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264918" y="1583080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742" y="2949238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25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503" y="1583080"/>
            <a:ext cx="5909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Мета</a:t>
            </a:r>
            <a:r>
              <a:rPr lang="uk-UA" sz="2400" dirty="0"/>
              <a:t>: вчити розв’язувати задачі на знаходження четвертого пропорційного, будувати квадрат, порівнювати вирази; розвивати мислення, пам'ять, увагу; виховувати любов до математики.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43297" r="76112" b="42861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0" t="43398" r="57559" b="42760"/>
          <a:stretch/>
        </p:blipFill>
        <p:spPr>
          <a:xfrm>
            <a:off x="9079211" y="1534853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0" t="43652" r="4108" b="43312"/>
          <a:stretch/>
        </p:blipFill>
        <p:spPr>
          <a:xfrm>
            <a:off x="9534993" y="1554543"/>
            <a:ext cx="501209" cy="636722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1" t="43236" r="57927" b="43728"/>
          <a:stretch/>
        </p:blipFill>
        <p:spPr>
          <a:xfrm>
            <a:off x="3109020" y="2386258"/>
            <a:ext cx="501209" cy="63672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8" t="42431" r="67581" b="43727"/>
          <a:stretch/>
        </p:blipFill>
        <p:spPr>
          <a:xfrm>
            <a:off x="2624437" y="3192329"/>
            <a:ext cx="541936" cy="6760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00791" y="2539746"/>
            <a:ext cx="312609" cy="28166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946592" y="2575078"/>
            <a:ext cx="312609" cy="281666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33101" y="3405234"/>
            <a:ext cx="312609" cy="281666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1" t="43839" r="39787" b="43125"/>
          <a:stretch/>
        </p:blipFill>
        <p:spPr>
          <a:xfrm>
            <a:off x="6950741" y="3261398"/>
            <a:ext cx="501209" cy="636722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9" t="43450" r="58310" b="42708"/>
          <a:stretch/>
        </p:blipFill>
        <p:spPr>
          <a:xfrm>
            <a:off x="7312357" y="2387673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5" t="43536" r="39924" b="42622"/>
          <a:stretch/>
        </p:blipFill>
        <p:spPr>
          <a:xfrm>
            <a:off x="3909166" y="3251158"/>
            <a:ext cx="541936" cy="6760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49" t="42649" r="3810" b="43509"/>
          <a:stretch/>
        </p:blipFill>
        <p:spPr>
          <a:xfrm>
            <a:off x="3112459" y="3207507"/>
            <a:ext cx="541936" cy="6760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0" t="42927" r="22019" b="43231"/>
          <a:stretch/>
        </p:blipFill>
        <p:spPr>
          <a:xfrm>
            <a:off x="1829897" y="2372804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8" t="42450" r="39881" b="43708"/>
          <a:stretch/>
        </p:blipFill>
        <p:spPr>
          <a:xfrm>
            <a:off x="9041399" y="3198511"/>
            <a:ext cx="541936" cy="676099"/>
          </a:xfrm>
          <a:prstGeom prst="rect">
            <a:avLst/>
          </a:prstGeom>
        </p:spPr>
      </p:pic>
      <p:grpSp>
        <p:nvGrpSpPr>
          <p:cNvPr id="168" name="Группа 167"/>
          <p:cNvGrpSpPr/>
          <p:nvPr/>
        </p:nvGrpSpPr>
        <p:grpSpPr>
          <a:xfrm>
            <a:off x="3500354" y="2420662"/>
            <a:ext cx="408812" cy="542922"/>
            <a:chOff x="2361639" y="2985697"/>
            <a:chExt cx="408812" cy="542922"/>
          </a:xfrm>
        </p:grpSpPr>
        <p:pic>
          <p:nvPicPr>
            <p:cNvPr id="169" name="Рисунок 1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0" name="Рисунок 16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73" name="Группа 172"/>
          <p:cNvGrpSpPr/>
          <p:nvPr/>
        </p:nvGrpSpPr>
        <p:grpSpPr>
          <a:xfrm>
            <a:off x="9045284" y="2464009"/>
            <a:ext cx="408812" cy="542922"/>
            <a:chOff x="2361639" y="2985697"/>
            <a:chExt cx="408812" cy="542922"/>
          </a:xfrm>
        </p:grpSpPr>
        <p:pic>
          <p:nvPicPr>
            <p:cNvPr id="174" name="Рисунок 17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5" name="Рисунок 17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9" t="43511" r="57980" b="42647"/>
          <a:stretch/>
        </p:blipFill>
        <p:spPr>
          <a:xfrm>
            <a:off x="8626554" y="3251158"/>
            <a:ext cx="541936" cy="6760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0" t="43452" r="21969" b="42706"/>
          <a:stretch/>
        </p:blipFill>
        <p:spPr>
          <a:xfrm>
            <a:off x="8669482" y="2411461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4" t="43241" r="85435" b="42917"/>
          <a:stretch/>
        </p:blipFill>
        <p:spPr>
          <a:xfrm>
            <a:off x="8204188" y="2387672"/>
            <a:ext cx="541936" cy="6760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00791" y="3383285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1" t="43839" r="39787" b="43125"/>
          <a:stretch/>
        </p:blipFill>
        <p:spPr>
          <a:xfrm>
            <a:off x="3961428" y="2423635"/>
            <a:ext cx="501209" cy="636722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3502692" y="3288037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5" t="11657" r="84135" b="83352"/>
          <a:stretch/>
        </p:blipFill>
        <p:spPr>
          <a:xfrm>
            <a:off x="2233055" y="3407307"/>
            <a:ext cx="421206" cy="276501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253798" y="2540617"/>
            <a:ext cx="302864" cy="272886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1" t="43839" r="39787" b="43125"/>
          <a:stretch/>
        </p:blipFill>
        <p:spPr>
          <a:xfrm>
            <a:off x="9527892" y="2421921"/>
            <a:ext cx="501209" cy="636722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42924" r="76509" b="43234"/>
          <a:stretch/>
        </p:blipFill>
        <p:spPr>
          <a:xfrm>
            <a:off x="6929927" y="2375791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t="42618" r="76742" b="43540"/>
          <a:stretch/>
        </p:blipFill>
        <p:spPr>
          <a:xfrm>
            <a:off x="1353335" y="3198275"/>
            <a:ext cx="541936" cy="676099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55" y="977532"/>
            <a:ext cx="3178788" cy="1814308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0" t="43262" r="57969" b="42896"/>
          <a:stretch/>
        </p:blipFill>
        <p:spPr>
          <a:xfrm>
            <a:off x="1789096" y="3242936"/>
            <a:ext cx="541936" cy="676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t="42618" r="76742" b="43540"/>
          <a:stretch/>
        </p:blipFill>
        <p:spPr>
          <a:xfrm>
            <a:off x="2629506" y="2348933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962" y="3344666"/>
            <a:ext cx="408812" cy="418784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0" t="42927" r="22019" b="43231"/>
          <a:stretch/>
        </p:blipFill>
        <p:spPr>
          <a:xfrm>
            <a:off x="7806871" y="3220149"/>
            <a:ext cx="541936" cy="6760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398018" y="2394927"/>
            <a:ext cx="496245" cy="63041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5" t="11657" r="84135" b="83352"/>
          <a:stretch/>
        </p:blipFill>
        <p:spPr>
          <a:xfrm>
            <a:off x="7786919" y="2550326"/>
            <a:ext cx="421206" cy="2765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5" t="11657" r="84135" b="83352"/>
          <a:stretch/>
        </p:blipFill>
        <p:spPr>
          <a:xfrm>
            <a:off x="8244555" y="3417353"/>
            <a:ext cx="421206" cy="27650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9" t="43450" r="58310" b="42708"/>
          <a:stretch/>
        </p:blipFill>
        <p:spPr>
          <a:xfrm>
            <a:off x="1760818" y="4512839"/>
            <a:ext cx="541936" cy="676099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42924" r="76509" b="43234"/>
          <a:stretch/>
        </p:blipFill>
        <p:spPr>
          <a:xfrm>
            <a:off x="1353335" y="4468178"/>
            <a:ext cx="563773" cy="703342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7" t="43536" r="67622" b="42622"/>
          <a:stretch/>
        </p:blipFill>
        <p:spPr>
          <a:xfrm>
            <a:off x="2624437" y="4517215"/>
            <a:ext cx="541936" cy="676099"/>
          </a:xfrm>
          <a:prstGeom prst="rect">
            <a:avLst/>
          </a:prstGeom>
        </p:spPr>
      </p:pic>
      <p:grpSp>
        <p:nvGrpSpPr>
          <p:cNvPr id="87" name="Группа 86"/>
          <p:cNvGrpSpPr/>
          <p:nvPr/>
        </p:nvGrpSpPr>
        <p:grpSpPr>
          <a:xfrm>
            <a:off x="2217963" y="4554094"/>
            <a:ext cx="408812" cy="542922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5" t="11657" r="84135" b="83352"/>
          <a:stretch/>
        </p:blipFill>
        <p:spPr>
          <a:xfrm>
            <a:off x="3082090" y="4678232"/>
            <a:ext cx="421206" cy="27650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9" t="43450" r="58310" b="42708"/>
          <a:stretch/>
        </p:blipFill>
        <p:spPr>
          <a:xfrm>
            <a:off x="3455734" y="4508048"/>
            <a:ext cx="541936" cy="67609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42924" r="76509" b="43234"/>
          <a:stretch/>
        </p:blipFill>
        <p:spPr>
          <a:xfrm>
            <a:off x="3915225" y="4468178"/>
            <a:ext cx="563773" cy="703342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5" t="43536" r="39924" b="42622"/>
          <a:stretch/>
        </p:blipFill>
        <p:spPr>
          <a:xfrm>
            <a:off x="4763812" y="4517904"/>
            <a:ext cx="541936" cy="676099"/>
          </a:xfrm>
          <a:prstGeom prst="rect">
            <a:avLst/>
          </a:prstGeom>
        </p:spPr>
      </p:pic>
      <p:grpSp>
        <p:nvGrpSpPr>
          <p:cNvPr id="100" name="Группа 99"/>
          <p:cNvGrpSpPr/>
          <p:nvPr/>
        </p:nvGrpSpPr>
        <p:grpSpPr>
          <a:xfrm>
            <a:off x="4357338" y="4554783"/>
            <a:ext cx="408812" cy="542922"/>
            <a:chOff x="2361639" y="2985697"/>
            <a:chExt cx="408812" cy="542922"/>
          </a:xfrm>
        </p:grpSpPr>
        <p:pic>
          <p:nvPicPr>
            <p:cNvPr id="103" name="Рисунок 10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4" name="Рисунок 10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244882" y="4673067"/>
            <a:ext cx="312609" cy="281666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0" t="42927" r="22019" b="43231"/>
          <a:stretch/>
        </p:blipFill>
        <p:spPr>
          <a:xfrm>
            <a:off x="5681386" y="4480928"/>
            <a:ext cx="541936" cy="6760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5" t="11657" r="84135" b="83352"/>
          <a:stretch/>
        </p:blipFill>
        <p:spPr>
          <a:xfrm>
            <a:off x="6091469" y="4678232"/>
            <a:ext cx="421206" cy="2765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528362" y="4508048"/>
            <a:ext cx="496245" cy="630415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63428" y="4673067"/>
            <a:ext cx="312609" cy="28166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7" t="43536" r="67622" b="42622"/>
          <a:stretch/>
        </p:blipFill>
        <p:spPr>
          <a:xfrm>
            <a:off x="1351030" y="5365027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1" t="43597" r="39868" b="42562"/>
          <a:stretch/>
        </p:blipFill>
        <p:spPr>
          <a:xfrm>
            <a:off x="1781288" y="5372680"/>
            <a:ext cx="541936" cy="676099"/>
          </a:xfrm>
          <a:prstGeom prst="rect">
            <a:avLst/>
          </a:prstGeom>
        </p:spPr>
      </p:pic>
      <p:grpSp>
        <p:nvGrpSpPr>
          <p:cNvPr id="124" name="Группа 123"/>
          <p:cNvGrpSpPr/>
          <p:nvPr/>
        </p:nvGrpSpPr>
        <p:grpSpPr>
          <a:xfrm>
            <a:off x="2220646" y="5413244"/>
            <a:ext cx="408812" cy="542922"/>
            <a:chOff x="2361639" y="2985697"/>
            <a:chExt cx="408812" cy="542922"/>
          </a:xfrm>
        </p:grpSpPr>
        <p:pic>
          <p:nvPicPr>
            <p:cNvPr id="125" name="Рисунок 12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6" name="Рисунок 1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5" t="43597" r="39914" b="42562"/>
          <a:stretch/>
        </p:blipFill>
        <p:spPr>
          <a:xfrm>
            <a:off x="2626775" y="5363498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5" t="11657" r="84135" b="83352"/>
          <a:stretch/>
        </p:blipFill>
        <p:spPr>
          <a:xfrm>
            <a:off x="3081434" y="5515083"/>
            <a:ext cx="421206" cy="276501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5" t="43597" r="39914" b="42562"/>
          <a:stretch/>
        </p:blipFill>
        <p:spPr>
          <a:xfrm>
            <a:off x="3470263" y="5363497"/>
            <a:ext cx="541936" cy="676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3" t="43839" r="13285" b="43125"/>
          <a:stretch/>
        </p:blipFill>
        <p:spPr>
          <a:xfrm>
            <a:off x="4389185" y="5369227"/>
            <a:ext cx="501209" cy="636722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345" y="5472140"/>
            <a:ext cx="408812" cy="418784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834114" y="5502275"/>
            <a:ext cx="312609" cy="281666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5" t="43597" r="39914" b="42562"/>
          <a:stretch/>
        </p:blipFill>
        <p:spPr>
          <a:xfrm>
            <a:off x="5183864" y="5363496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5" t="11657" r="84135" b="83352"/>
          <a:stretch/>
        </p:blipFill>
        <p:spPr>
          <a:xfrm>
            <a:off x="5642744" y="5522805"/>
            <a:ext cx="421206" cy="276501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42534" r="48834" b="43624"/>
          <a:stretch/>
        </p:blipFill>
        <p:spPr>
          <a:xfrm>
            <a:off x="6062059" y="5315360"/>
            <a:ext cx="541936" cy="6760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0" t="43262" r="57969" b="42896"/>
          <a:stretch/>
        </p:blipFill>
        <p:spPr>
          <a:xfrm>
            <a:off x="6488254" y="5337600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73807" y="5517640"/>
            <a:ext cx="312609" cy="2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2" r="60272" b="64861"/>
          <a:stretch/>
        </p:blipFill>
        <p:spPr>
          <a:xfrm>
            <a:off x="1351245" y="1456402"/>
            <a:ext cx="10718836" cy="528729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2" t="43235" r="76187" b="42923"/>
          <a:stretch/>
        </p:blipFill>
        <p:spPr>
          <a:xfrm>
            <a:off x="9110532" y="1772213"/>
            <a:ext cx="541936" cy="67609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2" t="43267" r="57647" b="42891"/>
          <a:stretch/>
        </p:blipFill>
        <p:spPr>
          <a:xfrm>
            <a:off x="9512881" y="1772212"/>
            <a:ext cx="541936" cy="6760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" t="43631" r="85420" b="43333"/>
          <a:stretch/>
        </p:blipFill>
        <p:spPr>
          <a:xfrm>
            <a:off x="9968663" y="1791902"/>
            <a:ext cx="501209" cy="63672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8" t="43353" r="57721" b="42805"/>
          <a:stretch/>
        </p:blipFill>
        <p:spPr>
          <a:xfrm>
            <a:off x="9512881" y="3470004"/>
            <a:ext cx="541936" cy="676099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36" y="1232096"/>
            <a:ext cx="3923299" cy="162450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9" t="43351" r="57790" b="42807"/>
          <a:stretch/>
        </p:blipFill>
        <p:spPr>
          <a:xfrm>
            <a:off x="1802671" y="3465471"/>
            <a:ext cx="541936" cy="6760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8" t="43572" r="57991" b="42586"/>
          <a:stretch/>
        </p:blipFill>
        <p:spPr>
          <a:xfrm>
            <a:off x="1780318" y="2640322"/>
            <a:ext cx="541936" cy="6760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7" t="43511" r="40071" b="43453"/>
          <a:stretch/>
        </p:blipFill>
        <p:spPr>
          <a:xfrm>
            <a:off x="2242641" y="2640322"/>
            <a:ext cx="498655" cy="633477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5" t="44476" r="22333" b="42488"/>
          <a:stretch/>
        </p:blipFill>
        <p:spPr>
          <a:xfrm>
            <a:off x="10385092" y="2680364"/>
            <a:ext cx="498655" cy="633477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43496" r="76652" b="42662"/>
          <a:stretch/>
        </p:blipFill>
        <p:spPr>
          <a:xfrm>
            <a:off x="9910060" y="3475874"/>
            <a:ext cx="541936" cy="67609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43277" r="67194" b="42881"/>
          <a:stretch/>
        </p:blipFill>
        <p:spPr>
          <a:xfrm>
            <a:off x="9506064" y="2628273"/>
            <a:ext cx="541936" cy="67609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t="43041" r="48944" b="43117"/>
          <a:stretch/>
        </p:blipFill>
        <p:spPr>
          <a:xfrm>
            <a:off x="3063563" y="3478966"/>
            <a:ext cx="541936" cy="6760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9" t="44043" r="49039" b="42921"/>
          <a:stretch/>
        </p:blipFill>
        <p:spPr>
          <a:xfrm>
            <a:off x="2249112" y="3507846"/>
            <a:ext cx="498655" cy="633477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43361" r="85421" b="42797"/>
          <a:stretch/>
        </p:blipFill>
        <p:spPr>
          <a:xfrm>
            <a:off x="7369773" y="2625649"/>
            <a:ext cx="541936" cy="6760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0" t="43201" r="39899" b="42957"/>
          <a:stretch/>
        </p:blipFill>
        <p:spPr>
          <a:xfrm>
            <a:off x="3489150" y="2617185"/>
            <a:ext cx="541936" cy="67609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7" t="43813" r="67301" b="43151"/>
          <a:stretch/>
        </p:blipFill>
        <p:spPr>
          <a:xfrm>
            <a:off x="3135157" y="2654176"/>
            <a:ext cx="498655" cy="63347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8" t="43135" r="22751" b="43023"/>
          <a:stretch/>
        </p:blipFill>
        <p:spPr>
          <a:xfrm>
            <a:off x="7759577" y="2619010"/>
            <a:ext cx="541936" cy="6760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6" t="43730" r="48842" b="43234"/>
          <a:stretch/>
        </p:blipFill>
        <p:spPr>
          <a:xfrm>
            <a:off x="7820399" y="3492969"/>
            <a:ext cx="498655" cy="633477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7" t="43555" r="67232" b="42603"/>
          <a:stretch/>
        </p:blipFill>
        <p:spPr>
          <a:xfrm>
            <a:off x="7363648" y="3487450"/>
            <a:ext cx="541936" cy="676099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611149" y="2807639"/>
            <a:ext cx="421206" cy="27650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8" t="43572" r="57991" b="42586"/>
          <a:stretch/>
        </p:blipFill>
        <p:spPr>
          <a:xfrm>
            <a:off x="4349904" y="2635731"/>
            <a:ext cx="541936" cy="6760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7" t="43511" r="40071" b="43453"/>
          <a:stretch/>
        </p:blipFill>
        <p:spPr>
          <a:xfrm>
            <a:off x="4812227" y="2635731"/>
            <a:ext cx="498655" cy="633477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0" t="43201" r="39899" b="42957"/>
          <a:stretch/>
        </p:blipFill>
        <p:spPr>
          <a:xfrm>
            <a:off x="6058736" y="2612594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7" t="43813" r="67301" b="43151"/>
          <a:stretch/>
        </p:blipFill>
        <p:spPr>
          <a:xfrm>
            <a:off x="5704743" y="2649585"/>
            <a:ext cx="498655" cy="633477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11907" r="91160" b="83102"/>
          <a:stretch/>
        </p:blipFill>
        <p:spPr>
          <a:xfrm>
            <a:off x="5180735" y="2803048"/>
            <a:ext cx="421206" cy="276501"/>
          </a:xfrm>
          <a:prstGeom prst="rect">
            <a:avLst/>
          </a:prstGeom>
        </p:spPr>
      </p:pic>
      <p:grpSp>
        <p:nvGrpSpPr>
          <p:cNvPr id="125" name="Группа 124"/>
          <p:cNvGrpSpPr/>
          <p:nvPr/>
        </p:nvGrpSpPr>
        <p:grpSpPr>
          <a:xfrm>
            <a:off x="2672467" y="3529625"/>
            <a:ext cx="408812" cy="542922"/>
            <a:chOff x="2361639" y="2985697"/>
            <a:chExt cx="408812" cy="542922"/>
          </a:xfrm>
        </p:grpSpPr>
        <p:pic>
          <p:nvPicPr>
            <p:cNvPr id="126" name="Рисунок 1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9" t="43351" r="57790" b="42807"/>
          <a:stretch/>
        </p:blipFill>
        <p:spPr>
          <a:xfrm>
            <a:off x="3938592" y="3477821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t="43041" r="48944" b="43117"/>
          <a:stretch/>
        </p:blipFill>
        <p:spPr>
          <a:xfrm>
            <a:off x="5199592" y="3461409"/>
            <a:ext cx="541936" cy="676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9" t="44043" r="49039" b="42921"/>
          <a:stretch/>
        </p:blipFill>
        <p:spPr>
          <a:xfrm>
            <a:off x="4391548" y="3512626"/>
            <a:ext cx="498655" cy="633477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11907" r="91160" b="83102"/>
          <a:stretch/>
        </p:blipFill>
        <p:spPr>
          <a:xfrm>
            <a:off x="4765401" y="3693459"/>
            <a:ext cx="421206" cy="276501"/>
          </a:xfrm>
          <a:prstGeom prst="rect">
            <a:avLst/>
          </a:prstGeom>
        </p:spPr>
      </p:pic>
      <p:grpSp>
        <p:nvGrpSpPr>
          <p:cNvPr id="73" name="Группа 72"/>
          <p:cNvGrpSpPr/>
          <p:nvPr/>
        </p:nvGrpSpPr>
        <p:grpSpPr>
          <a:xfrm>
            <a:off x="8202359" y="2679182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0" t="43201" r="39899" b="42957"/>
          <a:stretch/>
        </p:blipFill>
        <p:spPr>
          <a:xfrm>
            <a:off x="8627036" y="2619010"/>
            <a:ext cx="541936" cy="676099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9144" y="2736497"/>
            <a:ext cx="408812" cy="41878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6" t="43730" r="48842" b="43234"/>
          <a:stretch/>
        </p:blipFill>
        <p:spPr>
          <a:xfrm>
            <a:off x="8680828" y="3492968"/>
            <a:ext cx="498655" cy="633477"/>
          </a:xfrm>
          <a:prstGeom prst="rect">
            <a:avLst/>
          </a:prstGeom>
        </p:spPr>
      </p:pic>
      <p:grpSp>
        <p:nvGrpSpPr>
          <p:cNvPr id="98" name="Группа 97"/>
          <p:cNvGrpSpPr/>
          <p:nvPr/>
        </p:nvGrpSpPr>
        <p:grpSpPr>
          <a:xfrm>
            <a:off x="8213464" y="3517195"/>
            <a:ext cx="408812" cy="542922"/>
            <a:chOff x="2361639" y="2985697"/>
            <a:chExt cx="408812" cy="542922"/>
          </a:xfrm>
        </p:grpSpPr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04" name="Группа 103"/>
          <p:cNvGrpSpPr/>
          <p:nvPr/>
        </p:nvGrpSpPr>
        <p:grpSpPr>
          <a:xfrm>
            <a:off x="10358016" y="3507846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1" name="Рисунок 13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0" t="43201" r="39899" b="42957"/>
          <a:stretch/>
        </p:blipFill>
        <p:spPr>
          <a:xfrm>
            <a:off x="10743761" y="3461409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65136"/>
            <a:ext cx="8442254" cy="75366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квадрат, щоб його периметр дорівнював периметру трикутника, дві сторони якого завдовжки по 5 см, а третя – 6 см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1338307" y="1425429"/>
            <a:ext cx="4656076" cy="3045484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35103" y="4506934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158001" y="1989019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23322" y="587721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54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987115" y="1559072"/>
            <a:ext cx="3644737" cy="3045484"/>
          </a:xfrm>
          <a:prstGeom prst="rect">
            <a:avLst/>
          </a:prstGeom>
          <a:solidFill>
            <a:schemeClr val="bg1"/>
          </a:solidFill>
          <a:ln w="38100">
            <a:solidFill>
              <a:srgbClr val="2F324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2" grpId="0"/>
      <p:bldP spid="19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Домашня робота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760979" y="1917825"/>
            <a:ext cx="10248766" cy="2848140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 smtClean="0">
                <a:solidFill>
                  <a:schemeClr val="bg1"/>
                </a:solidFill>
              </a:rPr>
              <a:t>Підручник </a:t>
            </a:r>
            <a:r>
              <a:rPr lang="uk-UA" sz="2200" b="1" dirty="0" err="1" smtClean="0">
                <a:solidFill>
                  <a:schemeClr val="bg1"/>
                </a:solidFill>
              </a:rPr>
              <a:t>стр</a:t>
            </a:r>
            <a:r>
              <a:rPr lang="uk-UA" sz="2200" b="1" dirty="0" smtClean="0">
                <a:solidFill>
                  <a:schemeClr val="bg1"/>
                </a:solidFill>
              </a:rPr>
              <a:t>. 41 приклади 245, задача 246.</a:t>
            </a:r>
            <a:endParaRPr lang="uk-UA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Домашня робота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1213561" y="1991714"/>
            <a:ext cx="10248766" cy="2848140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/>
              <a:t>Не забувайте, будь ласка, надсилати виконані завдання для перевірки вчителеві на освітню платформу для дистанційного навчання </a:t>
            </a:r>
            <a:r>
              <a:rPr lang="en-US" sz="2400" b="1" dirty="0"/>
              <a:t>HUMAN. </a:t>
            </a:r>
            <a:r>
              <a:rPr lang="uk-UA" sz="2400" b="1" dirty="0"/>
              <a:t>Робіть це систематично.</a:t>
            </a:r>
            <a:endParaRPr lang="uk-UA" sz="2400" dirty="0"/>
          </a:p>
          <a:p>
            <a:r>
              <a:rPr lang="uk-UA" sz="2400" dirty="0"/>
              <a:t/>
            </a:r>
            <a:br>
              <a:rPr lang="uk-UA" sz="2400" dirty="0"/>
            </a:br>
            <a:endParaRPr lang="uk-UA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67" y="807755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Збільш кожне число на </a:t>
            </a:r>
            <a:r>
              <a:rPr lang="en-US" sz="2000" b="1" dirty="0">
                <a:solidFill>
                  <a:schemeClr val="bg1"/>
                </a:solidFill>
              </a:rPr>
              <a:t>12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"/>
          <a:stretch/>
        </p:blipFill>
        <p:spPr>
          <a:xfrm>
            <a:off x="1039616" y="1430053"/>
            <a:ext cx="4631960" cy="47361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"/>
          <a:stretch/>
        </p:blipFill>
        <p:spPr>
          <a:xfrm>
            <a:off x="6523220" y="1430053"/>
            <a:ext cx="4631960" cy="47361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95068" y="1912984"/>
            <a:ext cx="1737975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3900" b="0" cap="none" spc="0" dirty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39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970211" y="1912983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3900" dirty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239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Збільш кожне число на </a:t>
            </a:r>
            <a:r>
              <a:rPr lang="en-US" sz="2000" b="1" dirty="0">
                <a:solidFill>
                  <a:schemeClr val="bg1"/>
                </a:solidFill>
              </a:rPr>
              <a:t>12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"/>
          <a:stretch/>
        </p:blipFill>
        <p:spPr>
          <a:xfrm>
            <a:off x="1039616" y="1430053"/>
            <a:ext cx="4631960" cy="47361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"/>
          <a:stretch/>
        </p:blipFill>
        <p:spPr>
          <a:xfrm>
            <a:off x="6523220" y="1430053"/>
            <a:ext cx="4631960" cy="47361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95067" y="1912984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239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970211" y="1912983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239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6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Збільш кожне число на </a:t>
            </a:r>
            <a:r>
              <a:rPr lang="en-US" sz="2000" b="1" dirty="0">
                <a:solidFill>
                  <a:schemeClr val="bg1"/>
                </a:solidFill>
              </a:rPr>
              <a:t>12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"/>
          <a:stretch/>
        </p:blipFill>
        <p:spPr>
          <a:xfrm>
            <a:off x="1039616" y="1430053"/>
            <a:ext cx="4631960" cy="47361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"/>
          <a:stretch/>
        </p:blipFill>
        <p:spPr>
          <a:xfrm>
            <a:off x="6523220" y="1430053"/>
            <a:ext cx="4631960" cy="47361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18412" y="1912984"/>
            <a:ext cx="3291287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239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970211" y="1912983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239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1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Збільш кожне число на </a:t>
            </a:r>
            <a:r>
              <a:rPr lang="en-US" sz="2000" b="1" dirty="0">
                <a:solidFill>
                  <a:schemeClr val="bg1"/>
                </a:solidFill>
              </a:rPr>
              <a:t>12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"/>
          <a:stretch/>
        </p:blipFill>
        <p:spPr>
          <a:xfrm>
            <a:off x="1039616" y="1430053"/>
            <a:ext cx="4631960" cy="47361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"/>
          <a:stretch/>
        </p:blipFill>
        <p:spPr>
          <a:xfrm>
            <a:off x="6523220" y="1430053"/>
            <a:ext cx="4631960" cy="47361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95067" y="1912984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239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93556" y="1912983"/>
            <a:ext cx="3291287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dirty="0">
                <a:ln w="0">
                  <a:solidFill>
                    <a:srgbClr val="2F3242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ru-RU" sz="23900" b="0" cap="none" spc="0" dirty="0">
              <a:ln w="0">
                <a:solidFill>
                  <a:srgbClr val="2F3242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85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4353232" y="173231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6" t="43066" r="22943" b="43092"/>
          <a:stretch/>
        </p:blipFill>
        <p:spPr>
          <a:xfrm>
            <a:off x="2616634" y="3424952"/>
            <a:ext cx="534955" cy="71676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6" t="43633" r="31102" b="43330"/>
          <a:stretch/>
        </p:blipFill>
        <p:spPr>
          <a:xfrm>
            <a:off x="1798107" y="3445825"/>
            <a:ext cx="531354" cy="67501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6" t="42519" r="40033" b="43639"/>
          <a:stretch/>
        </p:blipFill>
        <p:spPr>
          <a:xfrm>
            <a:off x="856654" y="3404079"/>
            <a:ext cx="534955" cy="71676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8" t="43181" r="22971" b="42977"/>
          <a:stretch/>
        </p:blipFill>
        <p:spPr>
          <a:xfrm>
            <a:off x="5291806" y="3424952"/>
            <a:ext cx="534955" cy="71676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43633" r="30894" b="43330"/>
          <a:stretch/>
        </p:blipFill>
        <p:spPr>
          <a:xfrm>
            <a:off x="4473279" y="3445825"/>
            <a:ext cx="531354" cy="67501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9" t="42644" r="39810" b="43514"/>
          <a:stretch/>
        </p:blipFill>
        <p:spPr>
          <a:xfrm>
            <a:off x="3531826" y="3404079"/>
            <a:ext cx="534955" cy="71676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8" t="43163" r="22891" b="42995"/>
          <a:stretch/>
        </p:blipFill>
        <p:spPr>
          <a:xfrm>
            <a:off x="7966978" y="3424952"/>
            <a:ext cx="534955" cy="71676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7" t="43506" r="30861" b="43457"/>
          <a:stretch/>
        </p:blipFill>
        <p:spPr>
          <a:xfrm>
            <a:off x="7148451" y="3445825"/>
            <a:ext cx="531354" cy="67501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3" t="42666" r="39836" b="43492"/>
          <a:stretch/>
        </p:blipFill>
        <p:spPr>
          <a:xfrm>
            <a:off x="6206998" y="3404079"/>
            <a:ext cx="534955" cy="71676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1" t="43144" r="22778" b="43014"/>
          <a:stretch/>
        </p:blipFill>
        <p:spPr>
          <a:xfrm>
            <a:off x="10642150" y="3428338"/>
            <a:ext cx="534955" cy="71676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5" t="43406" r="31043" b="43557"/>
          <a:stretch/>
        </p:blipFill>
        <p:spPr>
          <a:xfrm>
            <a:off x="9823623" y="3449211"/>
            <a:ext cx="531354" cy="67501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7" t="42600" r="39822" b="43558"/>
          <a:stretch/>
        </p:blipFill>
        <p:spPr>
          <a:xfrm>
            <a:off x="8882170" y="3407465"/>
            <a:ext cx="534955" cy="71676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9" t="43030" r="49210" b="43128"/>
          <a:stretch/>
        </p:blipFill>
        <p:spPr>
          <a:xfrm>
            <a:off x="13317322" y="3428338"/>
            <a:ext cx="534955" cy="71676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23583</TotalTime>
  <Words>464</Words>
  <Application>Microsoft Office PowerPoint</Application>
  <PresentationFormat>Широкоэкранный</PresentationFormat>
  <Paragraphs>181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2684</cp:revision>
  <dcterms:created xsi:type="dcterms:W3CDTF">2018-01-05T16:38:53Z</dcterms:created>
  <dcterms:modified xsi:type="dcterms:W3CDTF">2022-09-26T17:01:02Z</dcterms:modified>
</cp:coreProperties>
</file>