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88163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638" autoAdjust="0"/>
  </p:normalViewPr>
  <p:slideViewPr>
    <p:cSldViewPr>
      <p:cViewPr>
        <p:scale>
          <a:sx n="87" d="100"/>
          <a:sy n="87" d="100"/>
        </p:scale>
        <p:origin x="-87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0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 anchor="b" anchorCtr="0">
            <a:no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  <a:contourClr>
                <a:srgbClr val="FFFFFF"/>
              </a:contourClr>
            </a:sp3d>
          </a:bodyPr>
          <a:lstStyle>
            <a:lvl1pPr algn="ctr">
              <a:defRPr lang="en-US" sz="5800" dirty="0" smtClean="0">
                <a:ln w="9525">
                  <a:noFill/>
                </a:ln>
                <a:effectLst>
                  <a:outerShdw blurRad="50800" dist="38100" dir="8220000" algn="tl" rotWithShape="0">
                    <a:srgbClr val="000000">
                      <a:alpha val="40000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4" name="Rectangle 26"/>
          <p:cNvSpPr>
            <a:spLocks noGrp="1"/>
          </p:cNvSpPr>
          <p:nvPr>
            <p:ph type="subTitle" idx="1"/>
          </p:nvPr>
        </p:nvSpPr>
        <p:spPr>
          <a:xfrm>
            <a:off x="1371600" y="3657600"/>
            <a:ext cx="6400800" cy="1967089"/>
          </a:xfrm>
        </p:spPr>
        <p:txBody>
          <a:bodyPr>
            <a:normAutofit/>
          </a:bodyPr>
          <a:lstStyle>
            <a:lvl1pPr marL="0" indent="0" algn="ctr">
              <a:buNone/>
              <a:defRPr lang="en-US" sz="3000" b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18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9" name="Rectangle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Rectangle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lang="en-US" smtClean="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722313" y="2685391"/>
            <a:ext cx="7772400" cy="3112843"/>
          </a:xfrm>
        </p:spPr>
        <p:txBody>
          <a:bodyPr anchor="t">
            <a:normAutofit/>
          </a:bodyPr>
          <a:lstStyle>
            <a:lvl1pPr algn="ctr">
              <a:buNone/>
              <a:defRPr lang="en-US" sz="6000" b="1" dirty="0">
                <a:solidFill>
                  <a:schemeClr val="tx2">
                    <a:shade val="85000"/>
                    <a:satMod val="1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722313" y="1128932"/>
            <a:ext cx="7772400" cy="1509712"/>
          </a:xfrm>
        </p:spPr>
        <p:txBody>
          <a:bodyPr anchor="b">
            <a:normAutofit/>
          </a:bodyPr>
          <a:lstStyle>
            <a:lvl1pPr algn="ctr">
              <a:buNone/>
              <a:defRPr lang="en-US" sz="2400" b="0" smtClean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algn="l">
              <a:buNone/>
              <a:defRPr sz="2200" b="1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7729" y="1062637"/>
            <a:ext cx="4599432" cy="3977640"/>
          </a:xfrm>
          <a:prstGeom prst="rect">
            <a:avLst/>
          </a:prstGeom>
          <a:solidFill>
            <a:schemeClr val="tx2">
              <a:shade val="15000"/>
            </a:schemeClr>
          </a:solidFill>
          <a:ln w="63500">
            <a:noFill/>
            <a:miter lim="800000"/>
          </a:ln>
          <a:effectLst>
            <a:outerShdw blurRad="63500" dist="25400" dir="7200000" algn="t" rotWithShape="0">
              <a:prstClr val="black">
                <a:alpha val="45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45720" rIns="45720" rtlCol="0" anchor="ctr">
            <a:normAutofit/>
          </a:bodyPr>
          <a:lstStyle/>
          <a:p>
            <a:pPr marL="0" indent="-274320" algn="l">
              <a:buClr>
                <a:schemeClr val="accent1"/>
              </a:buClr>
              <a:buSzPct val="80000"/>
              <a:buFont typeface="Wingdings 2" pitchFamily="18" charset="2"/>
              <a:buNone/>
            </a:pPr>
            <a:endParaRPr lang="en-US" sz="20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5514536" y="4343400"/>
            <a:ext cx="3048000" cy="709858"/>
          </a:xfrm>
        </p:spPr>
        <p:txBody>
          <a:bodyPr anchor="t">
            <a:noAutofit/>
          </a:bodyPr>
          <a:lstStyle>
            <a:lvl1pPr algn="l">
              <a:buNone/>
              <a:defRPr sz="2200" b="1">
                <a:solidFill>
                  <a:schemeClr val="tx2"/>
                </a:solidFill>
                <a:effectLst>
                  <a:outerShdw blurRad="38100" dist="25400" dir="8220000" algn="tr" rotWithShape="0">
                    <a:prstClr val="black">
                      <a:alpha val="35000"/>
                    </a:prst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pic" idx="1"/>
          </p:nvPr>
        </p:nvSpPr>
        <p:spPr>
          <a:xfrm>
            <a:off x="739645" y="1222657"/>
            <a:ext cx="4575601" cy="3657600"/>
          </a:xfrm>
          <a:solidFill>
            <a:schemeClr val="tx2">
              <a:shade val="75000"/>
            </a:schemeClr>
          </a:solidFill>
          <a:ln w="63500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/>
          <a:lstStyle>
            <a:lvl1pPr>
              <a:buNone/>
              <a:defRPr sz="3200"/>
            </a:lvl1pPr>
          </a:lstStyle>
          <a:p>
            <a:r>
              <a:rPr lang="ru-RU" sz="2000" smtClean="0"/>
              <a:t>Вставка рисунка</a:t>
            </a:r>
            <a:endParaRPr lang="en-US" sz="2000" dirty="0"/>
          </a:p>
        </p:txBody>
      </p:sp>
      <p:sp>
        <p:nvSpPr>
          <p:cNvPr id="4" name="Rectangle 4"/>
          <p:cNvSpPr>
            <a:spLocks noGrp="1"/>
          </p:cNvSpPr>
          <p:nvPr>
            <p:ph type="body" sz="half" idx="2"/>
          </p:nvPr>
        </p:nvSpPr>
        <p:spPr>
          <a:xfrm>
            <a:off x="5514536" y="1371600"/>
            <a:ext cx="3044952" cy="2930086"/>
          </a:xfrm>
        </p:spPr>
        <p:txBody>
          <a:bodyPr bIns="0" anchor="b">
            <a:normAutofit/>
          </a:bodyPr>
          <a:lstStyle>
            <a:lvl1pPr marL="0" marR="0" indent="0" algn="l">
              <a:buFontTx/>
              <a:buNone/>
              <a:defRPr sz="1300">
                <a:solidFill>
                  <a:schemeClr val="tx1">
                    <a:tint val="95000"/>
                  </a:schemeClr>
                </a:solidFill>
              </a:defRPr>
            </a:lvl1pPr>
            <a:lvl2pPr marL="460375" marR="0" indent="-112713">
              <a:buFontTx/>
              <a:buNone/>
              <a:defRPr sz="1200"/>
            </a:lvl2pPr>
            <a:lvl3pPr marL="914400" marR="0" indent="-117475">
              <a:buFontTx/>
              <a:buNone/>
              <a:defRPr sz="1000"/>
            </a:lvl3pPr>
            <a:lvl4pPr marL="1316038" marR="0" indent="-112713">
              <a:buFontTx/>
              <a:buNone/>
              <a:defRPr sz="900"/>
            </a:lvl4pPr>
            <a:lvl5pPr marL="1711325" marR="0" indent="-117475">
              <a:buFontTx/>
              <a:buNone/>
              <a:defRPr sz="900"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anchor="b" anchorCtr="0">
            <a:normAutofit/>
            <a:scene3d>
              <a:camera prst="orthographicFront"/>
              <a:lightRig rig="soft" dir="t">
                <a:rot lat="0" lon="0" rev="2100000"/>
              </a:lightRig>
            </a:scene3d>
            <a:sp3d prstMaterial="matte">
              <a:bevelT w="38100" h="38100"/>
            </a:sp3d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5" name="Rectangle 1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45720" rIns="4572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 smtClean="0"/>
          </a:p>
        </p:txBody>
      </p:sp>
      <p:sp>
        <p:nvSpPr>
          <p:cNvPr id="27" name="Rectangle 22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5972A193-D974-4890-BCF6-7BDA5AA783D7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 anchor="b" anchorCtr="0"/>
          <a:lstStyle>
            <a:lvl1pPr algn="ct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endParaRPr lang="en-US"/>
          </a:p>
        </p:txBody>
      </p:sp>
      <p:sp>
        <p:nvSpPr>
          <p:cNvPr id="13" name="Rectangle 1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anchor="b" anchorCtr="0"/>
          <a:lstStyle>
            <a:lvl1pPr algn="r">
              <a:defRPr lang="en-US" sz="1200" smtClean="0">
                <a:solidFill>
                  <a:schemeClr val="tx2"/>
                </a:solidFill>
                <a:latin typeface="+mn-lt"/>
                <a:ea typeface="+mn-lt"/>
                <a:cs typeface="+mn-lt"/>
              </a:defRPr>
            </a:lvl1pPr>
          </a:lstStyle>
          <a:p>
            <a:fld id="{C8919969-49B9-40AE-8C3B-763BC9DD6F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defPPr>
        <a:defRPr sz="4400">
          <a:solidFill>
            <a:schemeClr val="tx2">
              <a:shade val="85000"/>
              <a:satMod val="150000"/>
            </a:schemeClr>
          </a:solidFill>
          <a:latin typeface="+mj-lt"/>
          <a:ea typeface="+mj-ea"/>
          <a:cs typeface="+mj-cs"/>
        </a:defRPr>
      </a:defPPr>
      <a:lvl1pPr algn="ctr" eaLnBrk="1" hangingPunct="1">
        <a:buNone/>
        <a:defRPr lang="en-US" sz="4800" b="1" strike="noStrike" kern="1200" baseline="0" dirty="0" smtClean="0">
          <a:solidFill>
            <a:schemeClr val="tx2">
              <a:shade val="85000"/>
              <a:satMod val="150000"/>
            </a:schemeClr>
          </a:solidFill>
          <a:effectLst>
            <a:outerShdw blurRad="63500" dist="38100" dir="8220000" algn="tl" rotWithShape="0">
              <a:srgbClr val="000000">
                <a:alpha val="30000"/>
              </a:srgbClr>
            </a:outerShdw>
          </a:effectLst>
          <a:latin typeface="+mj-lt"/>
          <a:ea typeface="+mj-lt"/>
          <a:cs typeface="+mj-lt"/>
        </a:defRPr>
      </a:lvl1pPr>
    </p:titleStyle>
    <p:body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indent="-274320" algn="l" eaLnBrk="1" hangingPunct="1">
        <a:buClr>
          <a:schemeClr val="accent1"/>
        </a:buClr>
        <a:buSzPct val="80000"/>
        <a:buFont typeface="Wingdings 2" pitchFamily="18" charset="2"/>
        <a:buChar char=""/>
        <a:defRPr sz="2800">
          <a:solidFill>
            <a:schemeClr val="tx1"/>
          </a:solidFill>
          <a:latin typeface="+mn-lt"/>
          <a:ea typeface="+mn-lt"/>
          <a:cs typeface="+mn-lt"/>
        </a:defRPr>
      </a:lvl1pPr>
      <a:lvl2pPr marL="557784" indent="-228600" algn="l" eaLnBrk="1" hangingPunct="1">
        <a:buClr>
          <a:schemeClr val="tx2"/>
        </a:buClr>
        <a:buFont typeface="Wingdings 2" pitchFamily="18" charset="2"/>
        <a:buChar char=""/>
        <a:defRPr sz="2200">
          <a:solidFill>
            <a:schemeClr val="tx1"/>
          </a:solidFill>
          <a:latin typeface="+mn-lt"/>
          <a:ea typeface="+mn-lt"/>
          <a:cs typeface="+mn-lt"/>
        </a:defRPr>
      </a:lvl2pPr>
      <a:lvl3pPr marL="813816" indent="-228600" algn="l" eaLnBrk="1" hangingPunct="1">
        <a:buClr>
          <a:schemeClr val="accent1"/>
        </a:buClr>
        <a:buFont typeface="Wingdings 2" pitchFamily="18" charset="2"/>
        <a:buChar char=""/>
        <a:defRPr sz="2000">
          <a:solidFill>
            <a:schemeClr val="tx1"/>
          </a:solidFill>
          <a:latin typeface="+mn-lt"/>
          <a:ea typeface="+mn-lt"/>
          <a:cs typeface="+mn-lt"/>
        </a:defRPr>
      </a:lvl3pPr>
      <a:lvl4pPr marL="1069848" indent="-228600" algn="l" eaLnBrk="1" hangingPunct="1">
        <a:buClr>
          <a:schemeClr val="tx2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4pPr>
      <a:lvl5pPr marL="1316736" indent="-228600" algn="l" eaLnBrk="1" hangingPunct="1">
        <a:buClr>
          <a:schemeClr val="accent1"/>
        </a:buClr>
        <a:buFont typeface="Wingdings 2" pitchFamily="18" charset="2"/>
        <a:buChar char=""/>
        <a:defRPr sz="1800">
          <a:solidFill>
            <a:schemeClr val="tx1"/>
          </a:solidFill>
          <a:latin typeface="+mn-lt"/>
          <a:ea typeface="+mn-lt"/>
          <a:cs typeface="+mn-lt"/>
        </a:defRPr>
      </a:lvl5pPr>
      <a:lvl6pPr marL="1572768" indent="-228600" algn="l" eaLnBrk="1" hangingPunct="1">
        <a:buClr>
          <a:schemeClr val="tx2"/>
        </a:buClr>
        <a:buFont typeface="Wingdings 2" pitchFamily="18" charset="2"/>
        <a:buChar char=""/>
        <a:defRPr lang="en-US" sz="1600" baseline="0" smtClean="0">
          <a:latin typeface="+mn-lt"/>
        </a:defRPr>
      </a:lvl6pPr>
      <a:lvl7pPr marL="1819656" indent="-228600" algn="l" eaLnBrk="1" hangingPunct="1">
        <a:buClr>
          <a:schemeClr val="accent1"/>
        </a:buClr>
        <a:buFont typeface="Wingdings 2" pitchFamily="18" charset="2"/>
        <a:buChar char=""/>
        <a:defRPr lang="en-US" sz="1600" baseline="0" smtClean="0">
          <a:latin typeface="+mn-lt"/>
        </a:defRPr>
      </a:lvl7pPr>
      <a:lvl8pPr marL="2066544" indent="-228600" algn="l" eaLnBrk="1" hangingPunct="1">
        <a:buClr>
          <a:schemeClr val="tx2"/>
        </a:buClr>
        <a:buFont typeface="Wingdings 2" pitchFamily="18" charset="2"/>
        <a:buChar char=""/>
        <a:defRPr sz="1600" baseline="0">
          <a:latin typeface="+mn-lt"/>
        </a:defRPr>
      </a:lvl8pPr>
      <a:lvl9pPr marL="2313432" indent="-228600" algn="l" eaLnBrk="1" hangingPunct="1">
        <a:buClr>
          <a:schemeClr val="accent1"/>
        </a:buClr>
        <a:buFont typeface="Wingdings 2" pitchFamily="18" charset="2"/>
        <a:buChar char=""/>
        <a:defRPr sz="1400" baseline="0">
          <a:latin typeface="+mn-lt"/>
        </a:defRPr>
      </a:lvl9pPr>
    </p:bodyStyle>
    <p:otherStyle>
      <a:defPPr>
        <a:defRPr>
          <a:solidFill>
            <a:schemeClr val="tx1"/>
          </a:solidFill>
          <a:latin typeface="+mn-lt"/>
          <a:ea typeface="+mn-ea"/>
          <a:cs typeface="+mn-cs"/>
        </a:defRPr>
      </a:defPPr>
      <a:lvl1pPr marL="0" eaLnBrk="1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3" name="Picture 45" descr="v-07"/>
          <p:cNvPicPr>
            <a:picLocks noChangeAspect="1" noChangeArrowheads="1"/>
          </p:cNvPicPr>
          <p:nvPr/>
        </p:nvPicPr>
        <p:blipFill>
          <a:blip r:embed="rId2" cstate="print">
            <a:lum contrast="-40000"/>
          </a:blip>
          <a:srcRect/>
          <a:stretch>
            <a:fillRect/>
          </a:stretch>
        </p:blipFill>
        <p:spPr bwMode="auto">
          <a:xfrm>
            <a:off x="971600" y="1052736"/>
            <a:ext cx="7632848" cy="5400600"/>
          </a:xfrm>
          <a:prstGeom prst="rect">
            <a:avLst/>
          </a:prstGeom>
          <a:ln>
            <a:noFill/>
          </a:ln>
          <a:effectLst>
            <a:softEdge rad="317500"/>
          </a:effectLst>
        </p:spPr>
      </p:pic>
      <p:sp>
        <p:nvSpPr>
          <p:cNvPr id="4" name="TextBox 3"/>
          <p:cNvSpPr txBox="1"/>
          <p:nvPr/>
        </p:nvSpPr>
        <p:spPr>
          <a:xfrm>
            <a:off x="2195736" y="188640"/>
            <a:ext cx="5328592" cy="1200329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Волейбол</a:t>
            </a:r>
            <a:endParaRPr lang="ru-RU" sz="7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1840" y="1340768"/>
            <a:ext cx="3456384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Загальні відомості та правила гри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260648"/>
            <a:ext cx="7992888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uk-UA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vi-VN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Волейбо́л  — спортивна гра з м'ячем, у якій дві команди змагаються на спеціальному майданчику, розділеному сіткою.</a:t>
            </a:r>
            <a:endParaRPr lang="ru-RU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5" name="Рисунок 4" descr="Europei_di_pallavolo_2005_-_Italia-Russia.jpg"/>
          <p:cNvPicPr>
            <a:picLocks noChangeAspect="1"/>
          </p:cNvPicPr>
          <p:nvPr/>
        </p:nvPicPr>
        <p:blipFill>
          <a:blip r:embed="rId2" cstate="print">
            <a:lum contrast="-20000"/>
          </a:blip>
          <a:stretch>
            <a:fillRect/>
          </a:stretch>
        </p:blipFill>
        <p:spPr>
          <a:xfrm>
            <a:off x="1403648" y="1628800"/>
            <a:ext cx="6624736" cy="496855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052736"/>
            <a:ext cx="8229600" cy="936104"/>
          </a:xfrm>
        </p:spPr>
        <p:txBody>
          <a:bodyPr>
            <a:normAutofit fontScale="90000"/>
          </a:bodyPr>
          <a:lstStyle/>
          <a:p>
            <a:r>
              <a:rPr lang="ru-RU" sz="5300" dirty="0" err="1"/>
              <a:t>Загальні</a:t>
            </a:r>
            <a:r>
              <a:rPr lang="ru-RU" sz="5300" dirty="0"/>
              <a:t> </a:t>
            </a:r>
            <a:r>
              <a:rPr lang="ru-RU" sz="5300" dirty="0" err="1"/>
              <a:t>відомості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1600200"/>
            <a:ext cx="8892480" cy="49971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Існують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декілька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різних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версій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гри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Мета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гри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направити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над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сіткою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таким чином,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він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доторкнувся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ділянки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суперника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та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запобігти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спробі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гравців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суперника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зробити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те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саме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Для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цього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команда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має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торкнутися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м'яча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більше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трьох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разів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можливо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ще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один раз на блоку).</a:t>
            </a:r>
          </a:p>
          <a:p>
            <a:pPr>
              <a:buNone/>
            </a:pP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вводиться до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гри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через подачу: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гравець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подає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завдає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удару по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м'ячу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направляючи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бік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суперника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   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Розіграш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кожного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м'яча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триває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приземлення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м'яча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майданчик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виходу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в «аут»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порушення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правил.</a:t>
            </a:r>
          </a:p>
          <a:p>
            <a:pPr>
              <a:buNone/>
            </a:pP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У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волейболі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команда, яка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виграла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розіграш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отримує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очко (за системою «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кожний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розіграш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 —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одне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очко»). Коли команда,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приймає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подачу,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виграє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розіграш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вона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одержує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очко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право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подавати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її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гравці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переходять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на одну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позицію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годинниковою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700" b="1" dirty="0" err="1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стрілкою</a:t>
            </a:r>
            <a:r>
              <a:rPr lang="ru-RU" sz="37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3728" y="260648"/>
            <a:ext cx="48245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b="1" dirty="0" smtClean="0">
                <a:ln w="1905"/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Правила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56895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ведеться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прямокутному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майданчику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розміром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18х9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метрів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Майданчик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розділений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посередині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сіткою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ведеться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сферичним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м'ячем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колом 65—67 см вагою 260—280 г.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Кожна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двох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команд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складається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максимум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12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гравців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а на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полі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одночасно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знаходяться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6. Мета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гри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— ударом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добити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ігрової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поверхні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майданчика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половини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супротивника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примусити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помилитися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починається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введенням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м'яча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гру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введення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м'яча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гру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подачею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успішного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розіграшу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подача переходить до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тієї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, яка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виграла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очко.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Майданчик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кількістю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гравців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умовно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розділений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на 6 зон.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Після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кожного переходу права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однієї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команди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до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іншої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результаті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розіграшу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очка,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гравці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переміщаються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наступну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зону за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годинниковою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2400" b="1" dirty="0" err="1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стрілкою</a:t>
            </a:r>
            <a:r>
              <a:rPr lang="ru-RU" sz="2400" b="1" dirty="0" smtClean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ru-RU" dirty="0">
              <a:ln>
                <a:solidFill>
                  <a:schemeClr val="bg2">
                    <a:lumMod val="10000"/>
                  </a:schemeClr>
                </a:solidFill>
              </a:ln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47864" y="116632"/>
            <a:ext cx="3048000" cy="709858"/>
          </a:xfrm>
        </p:spPr>
        <p:txBody>
          <a:bodyPr/>
          <a:lstStyle/>
          <a:p>
            <a:pPr algn="ctr"/>
            <a:r>
              <a:rPr lang="ru-RU" sz="4400" dirty="0" smtClean="0">
                <a:solidFill>
                  <a:schemeClr val="tx2">
                    <a:lumMod val="75000"/>
                  </a:schemeClr>
                </a:solidFill>
              </a:rPr>
              <a:t>Подача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pic>
        <p:nvPicPr>
          <p:cNvPr id="5" name="Рисунок 4" descr="Рисунок1.jpg"/>
          <p:cNvPicPr>
            <a:picLocks noGrp="1" noChangeAspect="1"/>
          </p:cNvPicPr>
          <p:nvPr>
            <p:ph type="pic" idx="1"/>
          </p:nvPr>
        </p:nvPicPr>
        <p:blipFill>
          <a:blip r:embed="rId2" cstate="print"/>
          <a:srcRect l="3817" r="3817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364088" y="1052736"/>
            <a:ext cx="3779912" cy="3960440"/>
          </a:xfr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Виконує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подачу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гравець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який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результаті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останнього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переходу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переміщається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другої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в першу зону.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Завдання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гравця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подає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відправити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на половину супротивника. До того як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гравець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торкнеться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м'яча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при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жодна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частина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тіла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не повинна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торкнутися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поверхні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майданчика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(особливо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стосується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стрибку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Якщо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м'яч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торкнеться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поверхні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ігрового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майданчика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команді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що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подавала, </a:t>
            </a:r>
            <a:r>
              <a:rPr lang="ru-RU" sz="1800" b="1" dirty="0" err="1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зараховується</a:t>
            </a:r>
            <a:r>
              <a:rPr lang="ru-RU" sz="18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 очко. </a:t>
            </a:r>
            <a:endParaRPr lang="ru-RU" sz="1800" b="1" dirty="0">
              <a:ln w="1905">
                <a:solidFill>
                  <a:schemeClr val="accent6">
                    <a:lumMod val="7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55576" y="5103674"/>
            <a:ext cx="4608512" cy="1754326"/>
          </a:xfrm>
          <a:prstGeom prst="rect">
            <a:avLst/>
          </a:prstGeom>
          <a:solidFill>
            <a:schemeClr val="bg2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У 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волейболі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використовуються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подачі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: </a:t>
            </a:r>
            <a:b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Нижня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пряма </a:t>
            </a:r>
            <a:b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Верхня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бічна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Верхня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пряма 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обертанням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b="1" dirty="0" err="1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силова</a:t>
            </a:r>
            <a:r>
              <a:rPr lang="ru-RU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 descr="1411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196752"/>
            <a:ext cx="6624638" cy="30845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TextBox 2"/>
          <p:cNvSpPr txBox="1"/>
          <p:nvPr/>
        </p:nvSpPr>
        <p:spPr>
          <a:xfrm>
            <a:off x="1331640" y="332656"/>
            <a:ext cx="684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tx2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Техніка виконання нижньої подачі</a:t>
            </a:r>
            <a:endParaRPr lang="ru-RU" sz="3200" b="1" dirty="0">
              <a:ln w="1905">
                <a:solidFill>
                  <a:schemeClr val="accent6">
                    <a:lumMod val="75000"/>
                  </a:schemeClr>
                </a:solidFill>
              </a:ln>
              <a:solidFill>
                <a:schemeClr val="tx2">
                  <a:lumMod val="75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55576" y="4725144"/>
            <a:ext cx="79928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b="1" dirty="0" smtClean="0">
                <a:ln w="635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При замаху пряма права рука відводиться строго назад. </a:t>
            </a:r>
            <a:br>
              <a:rPr lang="uk-UA" sz="2800" b="1" dirty="0" smtClean="0">
                <a:ln w="635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800" b="1" dirty="0" smtClean="0">
                <a:ln w="635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М'яч підкинути на 20-30 см. </a:t>
            </a:r>
            <a:br>
              <a:rPr lang="uk-UA" sz="2800" b="1" dirty="0" smtClean="0">
                <a:ln w="635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800" b="1" dirty="0" smtClean="0">
                <a:ln w="6350">
                  <a:solidFill>
                    <a:schemeClr val="accent6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bg2">
                    <a:lumMod val="10000"/>
                  </a:schemeClr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Удар здійснюється на рівні пояса.</a:t>
            </a:r>
            <a:endParaRPr lang="ru-RU" sz="2800" b="1" dirty="0">
              <a:ln w="6350">
                <a:solidFill>
                  <a:schemeClr val="accent6">
                    <a:lumMod val="75000"/>
                  </a:schemeClr>
                </a:solidFill>
                <a:prstDash val="solid"/>
                <a:miter lim="800000"/>
              </a:ln>
              <a:solidFill>
                <a:schemeClr val="bg2">
                  <a:lumMod val="10000"/>
                </a:schemeClr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3608" y="260648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600" b="1" dirty="0" smtClean="0">
                <a:ln w="1905"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Техніка виконання верхньої подачі</a:t>
            </a:r>
            <a:endParaRPr lang="ru-RU" sz="3600" b="1" dirty="0">
              <a:ln w="1905">
                <a:solidFill>
                  <a:schemeClr val="accent6">
                    <a:lumMod val="7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Рисунок 2" descr="178873_html_1dabedcc.jpg"/>
          <p:cNvPicPr>
            <a:picLocks noChangeAspect="1"/>
          </p:cNvPicPr>
          <p:nvPr/>
        </p:nvPicPr>
        <p:blipFill>
          <a:blip r:embed="rId2" cstate="print"/>
          <a:srcRect l="2751" t="24800" b="25850"/>
          <a:stretch>
            <a:fillRect/>
          </a:stretch>
        </p:blipFill>
        <p:spPr>
          <a:xfrm>
            <a:off x="323528" y="980728"/>
            <a:ext cx="8676456" cy="33021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179512" y="4293096"/>
            <a:ext cx="8784976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М'яч підкинути до 1 м. над головою трохи попереду себе. </a:t>
            </a:r>
            <a:b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Удар здійснюється прямий рукою поперед себе .</a:t>
            </a:r>
            <a:b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Виконати удар напруженої долонею .</a:t>
            </a:r>
            <a:b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/>
            </a:r>
            <a:b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100" b="1" dirty="0" smtClean="0">
                <a:ln w="12700">
                  <a:solidFill>
                    <a:schemeClr val="accent6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10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Вдарити точно в центр м'яча.</a:t>
            </a:r>
            <a:endParaRPr lang="ru-RU" sz="2100" b="1" dirty="0">
              <a:ln w="12700">
                <a:solidFill>
                  <a:schemeClr val="accent6">
                    <a:lumMod val="75000"/>
                  </a:schemeClr>
                </a:solidFill>
                <a:prstDash val="solid"/>
              </a:ln>
              <a:solidFill>
                <a:schemeClr val="bg2">
                  <a:lumMod val="10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188640"/>
            <a:ext cx="4608512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err="1" smtClean="0">
                <a:ln>
                  <a:solidFill>
                    <a:schemeClr val="accent6">
                      <a:lumMod val="75000"/>
                    </a:schemeClr>
                  </a:solidFill>
                </a:ln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Прийом</a:t>
            </a:r>
            <a:endParaRPr lang="ru-RU" sz="4400" b="1" dirty="0" smtClean="0">
              <a:ln>
                <a:solidFill>
                  <a:schemeClr val="accent6">
                    <a:lumMod val="75000"/>
                  </a:schemeClr>
                </a:solidFill>
              </a:ln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endParaRPr lang="ru-RU" dirty="0"/>
          </a:p>
        </p:txBody>
      </p:sp>
      <p:pic>
        <p:nvPicPr>
          <p:cNvPr id="3" name="Рисунок 2" descr="school-13.jpg"/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 b="7144"/>
          <a:stretch>
            <a:fillRect/>
          </a:stretch>
        </p:blipFill>
        <p:spPr>
          <a:xfrm>
            <a:off x="1547664" y="980728"/>
            <a:ext cx="5816112" cy="252028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/>
          <p:cNvSpPr txBox="1"/>
          <p:nvPr/>
        </p:nvSpPr>
        <p:spPr>
          <a:xfrm>
            <a:off x="0" y="3573016"/>
            <a:ext cx="9144000" cy="30008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Зазвичай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приймають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м'яч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гравці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які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стоять на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задній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лінії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тобто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в 5, 6, 1 зонах.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Проте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прийняти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подачу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може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будь-який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гравець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Гравцям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команди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що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перебувають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на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прийомі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дозволяється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зробити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три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торкання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і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максимум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після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третього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перевести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м'яч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на половину супротивника.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Обробляти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м'яч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на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прийомі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можна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в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будь-якому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місці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майданчика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і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вільного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простору,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але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тільки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не на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половині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майданчика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супротивника. При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цьому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якщо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доводиться пасом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переводити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м'яч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назад на свою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ігрову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половину, друга передача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трьох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не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може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проходити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між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антенами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, а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обов'язково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повинна </a:t>
            </a:r>
            <a:r>
              <a:rPr lang="ru-RU" sz="2100" b="1" dirty="0" err="1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проходити</a:t>
            </a:r>
            <a:r>
              <a:rPr lang="ru-RU" sz="2100" b="1" dirty="0" smtClean="0">
                <a:ln w="12700">
                  <a:solidFill>
                    <a:schemeClr val="accent6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поза ними. </a:t>
            </a:r>
            <a:endParaRPr lang="ru-RU" sz="2100" b="1" dirty="0">
              <a:ln w="12700">
                <a:solidFill>
                  <a:schemeClr val="accent6">
                    <a:lumMod val="50000"/>
                  </a:schemeClr>
                </a:solidFill>
                <a:prstDash val="solid"/>
              </a:ln>
              <a:solidFill>
                <a:schemeClr val="accent6">
                  <a:lumMod val="7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95736" y="476672"/>
            <a:ext cx="453650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 smtClean="0">
                <a:ln w="1905"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rPr>
              <a:t>Передача</a:t>
            </a:r>
          </a:p>
          <a:p>
            <a:endParaRPr lang="ru-RU" dirty="0"/>
          </a:p>
        </p:txBody>
      </p:sp>
      <p:pic>
        <p:nvPicPr>
          <p:cNvPr id="3" name="Picture 48" descr="SNV31597"/>
          <p:cNvPicPr>
            <a:picLocks noChangeAspect="1" noChangeArrowheads="1"/>
          </p:cNvPicPr>
          <p:nvPr/>
        </p:nvPicPr>
        <p:blipFill>
          <a:blip r:embed="rId2" cstate="print">
            <a:lum bright="42000" contrast="24000"/>
          </a:blip>
          <a:srcRect/>
          <a:stretch>
            <a:fillRect/>
          </a:stretch>
        </p:blipFill>
        <p:spPr bwMode="auto">
          <a:xfrm>
            <a:off x="683568" y="1844824"/>
            <a:ext cx="2447925" cy="1917700"/>
          </a:xfrm>
          <a:prstGeom prst="rect">
            <a:avLst/>
          </a:prstGeom>
          <a:noFill/>
          <a:ln w="25400" algn="in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" name="Picture 49" descr="SNV31598"/>
          <p:cNvPicPr>
            <a:picLocks noChangeAspect="1" noChangeArrowheads="1"/>
          </p:cNvPicPr>
          <p:nvPr/>
        </p:nvPicPr>
        <p:blipFill>
          <a:blip r:embed="rId3" cstate="print">
            <a:lum bright="42000" contrast="12000"/>
          </a:blip>
          <a:srcRect/>
          <a:stretch>
            <a:fillRect/>
          </a:stretch>
        </p:blipFill>
        <p:spPr bwMode="auto">
          <a:xfrm>
            <a:off x="683568" y="4364186"/>
            <a:ext cx="2447925" cy="1703388"/>
          </a:xfrm>
          <a:prstGeom prst="rect">
            <a:avLst/>
          </a:prstGeom>
          <a:noFill/>
          <a:ln w="25400" algn="in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995936" y="1844824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- Кисті у формі овалу </a:t>
            </a:r>
            <a:b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кисті напружені </a:t>
            </a:r>
            <a:b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Зустріч рук з м'ячем вгорі над лицем</a:t>
            </a:r>
            <a:b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Великі пальці приймають на себе основне навантаження </a:t>
            </a:r>
            <a:b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Вказівні - основне ударне навантаження </a:t>
            </a:r>
            <a:b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r>
              <a:rPr lang="uk-UA" sz="2400" b="1" dirty="0" smtClean="0">
                <a:ln w="3175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- Середні, безіменні, мізинці - утримують м'яч у бічному напрямку</a:t>
            </a:r>
          </a:p>
          <a:p>
            <a:endParaRPr lang="ru-RU" sz="24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Human">
  <a:themeElements>
    <a:clrScheme name="Human">
      <a:dk1>
        <a:sysClr val="windowText" lastClr="000000"/>
      </a:dk1>
      <a:lt1>
        <a:sysClr val="window" lastClr="FFFFFF"/>
      </a:lt1>
      <a:dk2>
        <a:srgbClr val="795339"/>
      </a:dk2>
      <a:lt2>
        <a:srgbClr val="F7EEDD"/>
      </a:lt2>
      <a:accent1>
        <a:srgbClr val="AD2E27"/>
      </a:accent1>
      <a:accent2>
        <a:srgbClr val="3F3D66"/>
      </a:accent2>
      <a:accent3>
        <a:srgbClr val="17517A"/>
      </a:accent3>
      <a:accent4>
        <a:srgbClr val="877E48"/>
      </a:accent4>
      <a:accent5>
        <a:srgbClr val="AF8B1E"/>
      </a:accent5>
      <a:accent6>
        <a:srgbClr val="A35E21"/>
      </a:accent6>
      <a:hlink>
        <a:srgbClr val="9B7300"/>
      </a:hlink>
      <a:folHlink>
        <a:srgbClr val="D6A73B"/>
      </a:folHlink>
    </a:clrScheme>
    <a:fontScheme name="Human">
      <a:majorFont>
        <a:latin typeface="Candara"/>
        <a:ea typeface=""/>
        <a:cs typeface=""/>
        <a:font script="Jpan" typeface="ＭＳ Ｐゴシック"/>
        <a:font script="Hang" typeface="HY견명조"/>
        <a:font script="Hans" typeface="华文新魏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ndara"/>
        <a:ea typeface=""/>
        <a:cs typeface=""/>
        <a:font script="Jpan" typeface="ＭＳ Ｐゴシック"/>
        <a:font script="Hang" typeface="HY견명조"/>
        <a:font script="Hans" typeface="华文楷体"/>
        <a:font script="Hant" typeface="新細明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Human">
      <a:fillStyleLst>
        <a:solidFill>
          <a:schemeClr val="phClr">
            <a:tint val="100000"/>
          </a:schemeClr>
        </a:solidFill>
        <a:gradFill>
          <a:gsLst>
            <a:gs pos="0">
              <a:schemeClr val="phClr">
                <a:tint val="30000"/>
                <a:satMod val="175000"/>
              </a:schemeClr>
            </a:gs>
            <a:gs pos="50000">
              <a:schemeClr val="phClr">
                <a:tint val="55000"/>
                <a:satMod val="200000"/>
              </a:schemeClr>
            </a:gs>
            <a:gs pos="70000">
              <a:schemeClr val="phClr">
                <a:tint val="70000"/>
                <a:satMod val="175000"/>
              </a:schemeClr>
            </a:gs>
            <a:gs pos="100000">
              <a:schemeClr val="phClr">
                <a:tint val="85000"/>
                <a:satMod val="175000"/>
              </a:schemeClr>
            </a:gs>
          </a:gsLst>
          <a:lin ang="8000000" scaled="1"/>
        </a:gradFill>
        <a:gradFill>
          <a:gsLst>
            <a:gs pos="0">
              <a:schemeClr val="phClr">
                <a:shade val="100000"/>
                <a:satMod val="140000"/>
              </a:schemeClr>
            </a:gs>
            <a:gs pos="40000">
              <a:schemeClr val="phClr">
                <a:shade val="65000"/>
                <a:satMod val="140000"/>
              </a:schemeClr>
            </a:gs>
            <a:gs pos="70000">
              <a:schemeClr val="phClr">
                <a:shade val="40000"/>
                <a:satMod val="115000"/>
              </a:schemeClr>
            </a:gs>
            <a:gs pos="100000">
              <a:schemeClr val="phClr">
                <a:shade val="20000"/>
                <a:satMod val="115000"/>
              </a:schemeClr>
            </a:gs>
          </a:gsLst>
          <a:lin ang="8000000" scaled="1"/>
        </a:gradFill>
      </a:fillStyleLst>
      <a:lnStyleLst>
        <a:ln w="500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28100">
          <a:solidFill>
            <a:schemeClr val="phClr"/>
          </a:solidFill>
          <a:prstDash val="solid"/>
        </a:ln>
      </a:lnStyleLst>
      <a:effectStyleLst>
        <a:effectStyle>
          <a:effectLst>
            <a:outerShdw blurRad="39000" dist="25400" dir="9000000">
              <a:srgbClr val="1A0000">
                <a:alpha val="35000"/>
              </a:srgbClr>
            </a:outerShdw>
          </a:effectLst>
        </a:effectStyle>
        <a:effectStyle>
          <a:effectLst>
            <a:outerShdw blurRad="39000" dist="25400" dir="9000000">
              <a:srgbClr val="1A0000">
                <a:alpha val="40000"/>
              </a:srgbClr>
            </a:outerShdw>
          </a:effectLst>
        </a:effectStyle>
        <a:effectStyle>
          <a:effectLst>
            <a:outerShdw blurRad="39000" dist="25400" dir="9000000">
              <a:srgbClr val="000000">
                <a:alpha val="40000"/>
              </a:srgbClr>
            </a:outerShdw>
          </a:effectLst>
          <a:scene3d>
            <a:camera prst="perspectiveFront">
              <a:rot lat="0" lon="0" rev="0"/>
            </a:camera>
            <a:lightRig rig="brightRoom" dir="tr">
              <a:rot lat="0" lon="0" rev="3540000"/>
            </a:lightRig>
          </a:scene3d>
          <a:sp3d prstMaterial="matte">
            <a:bevelT w="190500" h="44450" prst="cross"/>
          </a:sp3d>
        </a:effectStyle>
      </a:effectStyleLst>
      <a:bgFillStyleLst>
        <a:solidFill>
          <a:schemeClr val="phClr">
            <a:tint val="100000"/>
          </a:schemeClr>
        </a:solidFill>
        <a:gradFill flip="none" rotWithShape="1">
          <a:gsLst>
            <a:gs pos="0">
              <a:schemeClr val="phClr">
                <a:tint val="85000"/>
                <a:satMod val="275000"/>
              </a:schemeClr>
            </a:gs>
            <a:gs pos="3000">
              <a:schemeClr val="phClr">
                <a:tint val="87000"/>
                <a:satMod val="275000"/>
              </a:schemeClr>
            </a:gs>
            <a:gs pos="10000">
              <a:schemeClr val="phClr">
                <a:tint val="90000"/>
                <a:satMod val="275000"/>
              </a:schemeClr>
            </a:gs>
            <a:gs pos="70000">
              <a:schemeClr val="phClr">
                <a:shade val="38000"/>
                <a:satMod val="275000"/>
              </a:schemeClr>
            </a:gs>
            <a:gs pos="90000">
              <a:schemeClr val="phClr">
                <a:shade val="25000"/>
                <a:satMod val="300000"/>
              </a:schemeClr>
            </a:gs>
            <a:gs pos="100000">
              <a:schemeClr val="phClr">
                <a:shade val="22000"/>
                <a:satMod val="300000"/>
              </a:schemeClr>
            </a:gs>
          </a:gsLst>
          <a:path path="circle">
            <a:fillToRect l="60000" t="-3300" b="200000"/>
          </a:path>
          <a:tileRect/>
        </a:gradFill>
        <a:gradFill rotWithShape="1">
          <a:gsLst>
            <a:gs pos="0">
              <a:schemeClr val="phClr">
                <a:tint val="57000"/>
                <a:satMod val="400000"/>
              </a:schemeClr>
            </a:gs>
            <a:gs pos="100000">
              <a:schemeClr val="phClr">
                <a:tint val="87000"/>
                <a:shade val="40000"/>
                <a:satMod val="5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</Template>
  <TotalTime>125</TotalTime>
  <Words>360</Words>
  <Application>Microsoft Office PowerPoint</Application>
  <PresentationFormat>Экран (4:3)</PresentationFormat>
  <Paragraphs>21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Human</vt:lpstr>
      <vt:lpstr>Слайд 1</vt:lpstr>
      <vt:lpstr>Слайд 2</vt:lpstr>
      <vt:lpstr>Загальні відомості </vt:lpstr>
      <vt:lpstr>Слайд 4</vt:lpstr>
      <vt:lpstr>Подача 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Полина</dc:creator>
  <cp:lastModifiedBy>Папик</cp:lastModifiedBy>
  <cp:revision>64</cp:revision>
  <dcterms:created xsi:type="dcterms:W3CDTF">2014-01-15T19:31:38Z</dcterms:created>
  <dcterms:modified xsi:type="dcterms:W3CDTF">2022-11-01T18:26:18Z</dcterms:modified>
</cp:coreProperties>
</file>