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1109" r:id="rId3"/>
    <p:sldId id="1065" r:id="rId4"/>
    <p:sldId id="956" r:id="rId5"/>
    <p:sldId id="974" r:id="rId6"/>
    <p:sldId id="1056" r:id="rId7"/>
    <p:sldId id="1099" r:id="rId8"/>
    <p:sldId id="1068" r:id="rId9"/>
    <p:sldId id="1110" r:id="rId10"/>
    <p:sldId id="1103" r:id="rId11"/>
    <p:sldId id="1096" r:id="rId12"/>
    <p:sldId id="1104" r:id="rId13"/>
    <p:sldId id="965" r:id="rId14"/>
    <p:sldId id="111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109"/>
            <p14:sldId id="1065"/>
            <p14:sldId id="956"/>
            <p14:sldId id="974"/>
            <p14:sldId id="1056"/>
            <p14:sldId id="1099"/>
            <p14:sldId id="1068"/>
            <p14:sldId id="1110"/>
            <p14:sldId id="1103"/>
            <p14:sldId id="1096"/>
            <p14:sldId id="1104"/>
          </p14:sldIdLst>
        </p14:section>
        <p14:section name="Раздел без заголовка" id="{AC9334F8-F988-4E78-9E68-3A8F16322EC6}">
          <p14:sldIdLst>
            <p14:sldId id="965"/>
            <p14:sldId id="11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94E9"/>
    <a:srgbClr val="FFFF00"/>
    <a:srgbClr val="C6109F"/>
    <a:srgbClr val="FF3131"/>
    <a:srgbClr val="2F3242"/>
    <a:srgbClr val="FF66FF"/>
    <a:srgbClr val="BA1CBA"/>
    <a:srgbClr val="00B050"/>
    <a:srgbClr val="0D0D0D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322" autoAdjust="0"/>
  </p:normalViewPr>
  <p:slideViewPr>
    <p:cSldViewPr snapToGrid="0">
      <p:cViewPr varScale="1">
        <p:scale>
          <a:sx n="57" d="100"/>
          <a:sy n="57" d="100"/>
        </p:scale>
        <p:origin x="523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09.09.2022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09.09.2022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09.09.2022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09.09.2022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09.09.2022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09.09.2022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09.09.2022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09.09.2022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09.09.2022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09.09.2022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09.09.2022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09.09.2022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09.09.2022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b="9726"/>
          <a:stretch/>
        </p:blipFill>
        <p:spPr>
          <a:xfrm>
            <a:off x="8366760" y="2429963"/>
            <a:ext cx="3680460" cy="2909381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4372" y="3099825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11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1525" y="1468607"/>
            <a:ext cx="533523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Перевірка додавання відніманням. Складання рівнянь за текстом. Складання задач за моделями</a:t>
            </a:r>
            <a:endParaRPr lang="ru-RU" sz="4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09827" y="222928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1. Узагальнюємо і впорядковуємо знання і вміння за </a:t>
            </a:r>
            <a:r>
              <a:rPr lang="en-US" sz="2800" b="1" dirty="0">
                <a:solidFill>
                  <a:schemeClr val="bg1"/>
                </a:solidFill>
              </a:rPr>
              <a:t>2</a:t>
            </a:r>
            <a:r>
              <a:rPr lang="uk-UA" sz="2800" b="1" dirty="0">
                <a:solidFill>
                  <a:schemeClr val="bg1"/>
                </a:solidFill>
              </a:rPr>
              <a:t> клас. Рівняння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8"/>
            <a:ext cx="8442254" cy="38872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рівняння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241036" y="1456402"/>
            <a:ext cx="10613809" cy="1964952"/>
          </a:xfrm>
          <a:prstGeom prst="roundRect">
            <a:avLst/>
          </a:prstGeom>
          <a:solidFill>
            <a:schemeClr val="accent2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/>
              <a:t>До числа 30 додали невідоме число і одержали 86. Яке число додали?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241036" y="3613757"/>
            <a:ext cx="10613809" cy="1964952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800" b="1" dirty="0"/>
              <a:t>Невідоме число збільшили на 16 і одержали 54. Знайди невідоме число</a:t>
            </a:r>
          </a:p>
        </p:txBody>
      </p:sp>
    </p:spTree>
    <p:extLst>
      <p:ext uri="{BB962C8B-B14F-4D97-AF65-F5344CB8AC3E}">
        <p14:creationId xmlns:p14="http://schemas.microsoft.com/office/powerpoint/2010/main" val="146001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0" t="46500" r="64574" b="29985"/>
          <a:stretch/>
        </p:blipFill>
        <p:spPr>
          <a:xfrm>
            <a:off x="1395018" y="3091208"/>
            <a:ext cx="1978429" cy="1612668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0" t="42384" r="5971" b="36040"/>
          <a:stretch/>
        </p:blipFill>
        <p:spPr>
          <a:xfrm>
            <a:off x="1528021" y="1622656"/>
            <a:ext cx="1729047" cy="1479665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8" t="4469" r="4247" b="72744"/>
          <a:stretch/>
        </p:blipFill>
        <p:spPr>
          <a:xfrm>
            <a:off x="1411643" y="4874355"/>
            <a:ext cx="1961804" cy="1562792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52505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задачі про опеньки, маслюки та лисички за короткими записами. Розв'яжи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21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</a:t>
            </a:r>
            <a:r>
              <a:rPr lang="en-US" sz="4000" b="1" dirty="0">
                <a:solidFill>
                  <a:schemeClr val="bg1"/>
                </a:solidFill>
              </a:rPr>
              <a:t>14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3390071" y="2002009"/>
            <a:ext cx="2412840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- 74 гр.</a:t>
            </a:r>
            <a:endParaRPr lang="ru-RU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3373447" y="3616055"/>
            <a:ext cx="633378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? на 58 гр. менше</a:t>
            </a:r>
            <a:endParaRPr lang="ru-RU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3390071" y="5284832"/>
            <a:ext cx="635783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? на 26 гр. </a:t>
            </a:r>
            <a:r>
              <a:rPr lang="uk-UA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більше</a:t>
            </a:r>
            <a:endParaRPr lang="ru-RU" sz="6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Соединительная линия уступом 27"/>
          <p:cNvCxnSpPr/>
          <p:nvPr/>
        </p:nvCxnSpPr>
        <p:spPr>
          <a:xfrm rot="10800000">
            <a:off x="6545059" y="2633585"/>
            <a:ext cx="3225338" cy="1479666"/>
          </a:xfrm>
          <a:prstGeom prst="bentConnector3">
            <a:avLst>
              <a:gd name="adj1" fmla="val -25258"/>
            </a:avLst>
          </a:prstGeom>
          <a:ln w="38100">
            <a:solidFill>
              <a:srgbClr val="FF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/>
          <p:nvPr/>
        </p:nvCxnSpPr>
        <p:spPr>
          <a:xfrm rot="10800000">
            <a:off x="9707232" y="4289426"/>
            <a:ext cx="1747706" cy="1734277"/>
          </a:xfrm>
          <a:prstGeom prst="bentConnector3">
            <a:avLst>
              <a:gd name="adj1" fmla="val -19443"/>
            </a:avLst>
          </a:prstGeom>
          <a:ln w="38100">
            <a:solidFill>
              <a:srgbClr val="FF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/>
          <p:nvPr/>
        </p:nvCxnSpPr>
        <p:spPr>
          <a:xfrm rot="10800000">
            <a:off x="6522564" y="2633585"/>
            <a:ext cx="3225338" cy="1479666"/>
          </a:xfrm>
          <a:prstGeom prst="bentConnector3">
            <a:avLst>
              <a:gd name="adj1" fmla="val -25258"/>
            </a:avLst>
          </a:prstGeom>
          <a:ln w="38100">
            <a:solidFill>
              <a:srgbClr val="FF31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11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52505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задачі про опеньки, маслюки та лисички за короткими записами. Розв'яжи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21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</a:t>
            </a:r>
            <a:r>
              <a:rPr lang="en-US" sz="4000" b="1" dirty="0">
                <a:solidFill>
                  <a:schemeClr val="bg1"/>
                </a:solidFill>
              </a:rPr>
              <a:t>14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830773" y="1936556"/>
            <a:ext cx="3593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І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400332" y="2525013"/>
            <a:ext cx="3690851" cy="16626"/>
          </a:xfrm>
          <a:prstGeom prst="line">
            <a:avLst/>
          </a:prstGeom>
          <a:ln w="57150">
            <a:solidFill>
              <a:srgbClr val="FF31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2400332" y="2348213"/>
            <a:ext cx="0" cy="316192"/>
          </a:xfrm>
          <a:prstGeom prst="line">
            <a:avLst/>
          </a:prstGeom>
          <a:ln w="57150">
            <a:solidFill>
              <a:srgbClr val="FF31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V="1">
            <a:off x="6091183" y="2383543"/>
            <a:ext cx="0" cy="316192"/>
          </a:xfrm>
          <a:prstGeom prst="line">
            <a:avLst/>
          </a:prstGeom>
          <a:ln w="57150">
            <a:solidFill>
              <a:srgbClr val="FF31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743409" y="2898100"/>
            <a:ext cx="5341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ІІ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2400332" y="3486557"/>
            <a:ext cx="4896848" cy="18856"/>
          </a:xfrm>
          <a:prstGeom prst="line">
            <a:avLst/>
          </a:prstGeom>
          <a:ln w="57150">
            <a:solidFill>
              <a:srgbClr val="FF31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V="1">
            <a:off x="2400332" y="3309757"/>
            <a:ext cx="0" cy="316192"/>
          </a:xfrm>
          <a:prstGeom prst="line">
            <a:avLst/>
          </a:prstGeom>
          <a:ln w="57150">
            <a:solidFill>
              <a:srgbClr val="FF31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V="1">
            <a:off x="6091183" y="3345087"/>
            <a:ext cx="0" cy="316192"/>
          </a:xfrm>
          <a:prstGeom prst="line">
            <a:avLst/>
          </a:prstGeom>
          <a:ln w="57150">
            <a:solidFill>
              <a:srgbClr val="FF31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V="1">
            <a:off x="7297180" y="3366090"/>
            <a:ext cx="0" cy="316192"/>
          </a:xfrm>
          <a:prstGeom prst="line">
            <a:avLst/>
          </a:prstGeom>
          <a:ln w="57150">
            <a:solidFill>
              <a:srgbClr val="FF31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1658688" y="3975287"/>
            <a:ext cx="7088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ІІ</a:t>
            </a:r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І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>
            <a:off x="2402974" y="4563744"/>
            <a:ext cx="2370228" cy="14396"/>
          </a:xfrm>
          <a:prstGeom prst="line">
            <a:avLst/>
          </a:prstGeom>
          <a:ln w="57150">
            <a:solidFill>
              <a:srgbClr val="FF31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V="1">
            <a:off x="2402974" y="4386944"/>
            <a:ext cx="0" cy="316192"/>
          </a:xfrm>
          <a:prstGeom prst="line">
            <a:avLst/>
          </a:prstGeom>
          <a:ln w="57150">
            <a:solidFill>
              <a:srgbClr val="FF31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V="1">
            <a:off x="4762990" y="4420044"/>
            <a:ext cx="0" cy="316192"/>
          </a:xfrm>
          <a:prstGeom prst="line">
            <a:avLst/>
          </a:prstGeom>
          <a:ln w="57150">
            <a:solidFill>
              <a:srgbClr val="FF31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авая фигурная скобка 20"/>
          <p:cNvSpPr/>
          <p:nvPr/>
        </p:nvSpPr>
        <p:spPr>
          <a:xfrm>
            <a:off x="7276729" y="2067158"/>
            <a:ext cx="947651" cy="311758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 39"/>
          <p:cNvSpPr/>
          <p:nvPr/>
        </p:nvSpPr>
        <p:spPr>
          <a:xfrm>
            <a:off x="8191544" y="3164284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78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1" name="Рисунок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0" t="46500" r="64574" b="29985"/>
          <a:stretch/>
        </p:blipFill>
        <p:spPr>
          <a:xfrm>
            <a:off x="9382941" y="3076932"/>
            <a:ext cx="1978429" cy="1612668"/>
          </a:xfrm>
          <a:prstGeom prst="rect">
            <a:avLst/>
          </a:prstGeom>
        </p:spPr>
      </p:pic>
      <p:pic>
        <p:nvPicPr>
          <p:cNvPr id="42" name="Рисунок 4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0" t="42384" r="5971" b="36040"/>
          <a:stretch/>
        </p:blipFill>
        <p:spPr>
          <a:xfrm>
            <a:off x="9515944" y="1608380"/>
            <a:ext cx="1729047" cy="1479665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58" t="4469" r="4247" b="72744"/>
          <a:stretch/>
        </p:blipFill>
        <p:spPr>
          <a:xfrm>
            <a:off x="9399566" y="4860079"/>
            <a:ext cx="1961804" cy="1562792"/>
          </a:xfrm>
          <a:prstGeom prst="rect">
            <a:avLst/>
          </a:prstGeom>
        </p:spPr>
      </p:pic>
      <p:sp>
        <p:nvSpPr>
          <p:cNvPr id="44" name="Прямоугольник 43"/>
          <p:cNvSpPr/>
          <p:nvPr/>
        </p:nvSpPr>
        <p:spPr>
          <a:xfrm>
            <a:off x="3580229" y="1632474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6405719" y="2618773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3276660" y="3682213"/>
            <a:ext cx="505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0776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75403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204331"/>
            <a:ext cx="6799040" cy="549572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На сторінці </a:t>
            </a:r>
            <a:r>
              <a:rPr lang="en-US" sz="4400" b="1" dirty="0">
                <a:solidFill>
                  <a:srgbClr val="2F3242"/>
                </a:solidFill>
              </a:rPr>
              <a:t>2</a:t>
            </a:r>
            <a:r>
              <a:rPr lang="uk-UA" sz="4400" b="1" dirty="0">
                <a:solidFill>
                  <a:srgbClr val="2F3242"/>
                </a:solidFill>
              </a:rPr>
              <a:t>1</a:t>
            </a:r>
            <a:r>
              <a:rPr lang="en-US" sz="4400" b="1" dirty="0">
                <a:solidFill>
                  <a:srgbClr val="2F3242"/>
                </a:solidFill>
              </a:rPr>
              <a:t> </a:t>
            </a:r>
            <a:r>
              <a:rPr lang="uk-UA" sz="4400" b="1" dirty="0">
                <a:solidFill>
                  <a:srgbClr val="2F3242"/>
                </a:solidFill>
              </a:rPr>
              <a:t>виконати </a:t>
            </a: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задачу </a:t>
            </a:r>
            <a:r>
              <a:rPr lang="en-US" sz="4400" b="1" dirty="0">
                <a:solidFill>
                  <a:srgbClr val="2F3242"/>
                </a:solidFill>
              </a:rPr>
              <a:t>1</a:t>
            </a:r>
            <a:r>
              <a:rPr lang="uk-UA" sz="4400" b="1" dirty="0">
                <a:solidFill>
                  <a:srgbClr val="2F3242"/>
                </a:solidFill>
              </a:rPr>
              <a:t>17, </a:t>
            </a:r>
            <a:endParaRPr lang="en-US" sz="4400" b="1" dirty="0">
              <a:solidFill>
                <a:srgbClr val="2F3242"/>
              </a:solidFill>
            </a:endParaRP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завдання </a:t>
            </a:r>
            <a:r>
              <a:rPr lang="en-US" sz="4400" b="1" dirty="0">
                <a:solidFill>
                  <a:srgbClr val="2F3242"/>
                </a:solidFill>
              </a:rPr>
              <a:t>1</a:t>
            </a:r>
            <a:r>
              <a:rPr lang="uk-UA" sz="4400" b="1" dirty="0" smtClean="0">
                <a:solidFill>
                  <a:srgbClr val="2F3242"/>
                </a:solidFill>
              </a:rPr>
              <a:t>18</a:t>
            </a:r>
            <a:endParaRPr lang="uk-UA" sz="44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75403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4983021" y="994737"/>
            <a:ext cx="6799040" cy="549572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забувайте, будь ласка, надсилати виконані завдання для перевірки вчителеві на освітню платформу для дистанційного навчання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HUMAN. 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Робіть це систематично.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uk-UA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32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b="9726"/>
          <a:stretch/>
        </p:blipFill>
        <p:spPr>
          <a:xfrm>
            <a:off x="8366760" y="2429963"/>
            <a:ext cx="3680460" cy="2909381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4372" y="3099825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11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1525" y="1468607"/>
            <a:ext cx="53352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2F3242"/>
                </a:solidFill>
              </a:rPr>
              <a:t>Мета: </a:t>
            </a:r>
            <a:r>
              <a:rPr lang="ru-RU" sz="2800" b="1" dirty="0" err="1">
                <a:solidFill>
                  <a:srgbClr val="2F3242"/>
                </a:solidFill>
              </a:rPr>
              <a:t>вчити</a:t>
            </a:r>
            <a:r>
              <a:rPr lang="ru-RU" sz="2800" b="1" dirty="0">
                <a:solidFill>
                  <a:srgbClr val="2F3242"/>
                </a:solidFill>
              </a:rPr>
              <a:t> </a:t>
            </a:r>
            <a:r>
              <a:rPr lang="ru-RU" sz="2800" b="1" dirty="0" err="1">
                <a:solidFill>
                  <a:srgbClr val="2F3242"/>
                </a:solidFill>
              </a:rPr>
              <a:t>перевіряти</a:t>
            </a:r>
            <a:r>
              <a:rPr lang="ru-RU" sz="2800" b="1" dirty="0">
                <a:solidFill>
                  <a:srgbClr val="2F3242"/>
                </a:solidFill>
              </a:rPr>
              <a:t> </a:t>
            </a:r>
            <a:r>
              <a:rPr lang="ru-RU" sz="2800" b="1" dirty="0" err="1">
                <a:solidFill>
                  <a:srgbClr val="2F3242"/>
                </a:solidFill>
              </a:rPr>
              <a:t>додавання</a:t>
            </a:r>
            <a:r>
              <a:rPr lang="ru-RU" sz="2800" b="1" dirty="0">
                <a:solidFill>
                  <a:srgbClr val="2F3242"/>
                </a:solidFill>
              </a:rPr>
              <a:t> </a:t>
            </a:r>
            <a:r>
              <a:rPr lang="ru-RU" sz="2800" b="1" dirty="0" err="1">
                <a:solidFill>
                  <a:srgbClr val="2F3242"/>
                </a:solidFill>
              </a:rPr>
              <a:t>відніманням</a:t>
            </a:r>
            <a:r>
              <a:rPr lang="ru-RU" sz="2800" b="1" dirty="0">
                <a:solidFill>
                  <a:srgbClr val="2F3242"/>
                </a:solidFill>
              </a:rPr>
              <a:t>, </a:t>
            </a:r>
            <a:r>
              <a:rPr lang="ru-RU" sz="2800" b="1" dirty="0" err="1">
                <a:solidFill>
                  <a:srgbClr val="2F3242"/>
                </a:solidFill>
              </a:rPr>
              <a:t>складати</a:t>
            </a:r>
            <a:r>
              <a:rPr lang="ru-RU" sz="2800" b="1" dirty="0">
                <a:solidFill>
                  <a:srgbClr val="2F3242"/>
                </a:solidFill>
              </a:rPr>
              <a:t> </a:t>
            </a:r>
            <a:r>
              <a:rPr lang="ru-RU" sz="2800" b="1" dirty="0" err="1">
                <a:solidFill>
                  <a:srgbClr val="2F3242"/>
                </a:solidFill>
              </a:rPr>
              <a:t>рівняння</a:t>
            </a:r>
            <a:r>
              <a:rPr lang="ru-RU" sz="2800" b="1" dirty="0">
                <a:solidFill>
                  <a:srgbClr val="2F3242"/>
                </a:solidFill>
              </a:rPr>
              <a:t> за текстом, </a:t>
            </a:r>
            <a:r>
              <a:rPr lang="ru-RU" sz="2800" b="1" dirty="0" err="1">
                <a:solidFill>
                  <a:srgbClr val="2F3242"/>
                </a:solidFill>
              </a:rPr>
              <a:t>складати</a:t>
            </a:r>
            <a:r>
              <a:rPr lang="ru-RU" sz="2800" b="1" dirty="0">
                <a:solidFill>
                  <a:srgbClr val="2F3242"/>
                </a:solidFill>
              </a:rPr>
              <a:t> </a:t>
            </a:r>
            <a:r>
              <a:rPr lang="ru-RU" sz="2800" b="1" dirty="0" err="1">
                <a:solidFill>
                  <a:srgbClr val="2F3242"/>
                </a:solidFill>
              </a:rPr>
              <a:t>задачі</a:t>
            </a:r>
            <a:r>
              <a:rPr lang="ru-RU" sz="2800" b="1" dirty="0">
                <a:solidFill>
                  <a:srgbClr val="2F3242"/>
                </a:solidFill>
              </a:rPr>
              <a:t> за моделями; </a:t>
            </a:r>
            <a:r>
              <a:rPr lang="ru-RU" sz="2800" b="1" dirty="0" err="1">
                <a:solidFill>
                  <a:srgbClr val="2F3242"/>
                </a:solidFill>
              </a:rPr>
              <a:t>розвивати</a:t>
            </a:r>
            <a:r>
              <a:rPr lang="ru-RU" sz="2800" b="1" dirty="0">
                <a:solidFill>
                  <a:srgbClr val="2F3242"/>
                </a:solidFill>
              </a:rPr>
              <a:t> </a:t>
            </a:r>
            <a:r>
              <a:rPr lang="ru-RU" sz="2800" b="1" dirty="0" err="1">
                <a:solidFill>
                  <a:srgbClr val="2F3242"/>
                </a:solidFill>
              </a:rPr>
              <a:t>мислення</a:t>
            </a:r>
            <a:r>
              <a:rPr lang="ru-RU" sz="2800" b="1" dirty="0">
                <a:solidFill>
                  <a:srgbClr val="2F3242"/>
                </a:solidFill>
              </a:rPr>
              <a:t>, </a:t>
            </a:r>
            <a:r>
              <a:rPr lang="ru-RU" sz="2800" b="1" dirty="0" err="1">
                <a:solidFill>
                  <a:srgbClr val="2F3242"/>
                </a:solidFill>
              </a:rPr>
              <a:t>пам'ять</a:t>
            </a:r>
            <a:r>
              <a:rPr lang="ru-RU" sz="2800" b="1" dirty="0">
                <a:solidFill>
                  <a:srgbClr val="2F3242"/>
                </a:solidFill>
              </a:rPr>
              <a:t>, </a:t>
            </a:r>
            <a:r>
              <a:rPr lang="ru-RU" sz="2800" b="1" dirty="0" err="1">
                <a:solidFill>
                  <a:srgbClr val="2F3242"/>
                </a:solidFill>
              </a:rPr>
              <a:t>увагу</a:t>
            </a:r>
            <a:r>
              <a:rPr lang="ru-RU" sz="2800" b="1" dirty="0">
                <a:solidFill>
                  <a:srgbClr val="2F3242"/>
                </a:solidFill>
              </a:rPr>
              <a:t>; </a:t>
            </a:r>
            <a:r>
              <a:rPr lang="ru-RU" sz="2800" b="1" dirty="0" err="1">
                <a:solidFill>
                  <a:srgbClr val="2F3242"/>
                </a:solidFill>
              </a:rPr>
              <a:t>виховувати</a:t>
            </a:r>
            <a:r>
              <a:rPr lang="ru-RU" sz="2800" b="1" dirty="0">
                <a:solidFill>
                  <a:srgbClr val="2F3242"/>
                </a:solidFill>
              </a:rPr>
              <a:t> </a:t>
            </a:r>
            <a:r>
              <a:rPr lang="ru-RU" sz="2800" b="1" dirty="0" err="1">
                <a:solidFill>
                  <a:srgbClr val="2F3242"/>
                </a:solidFill>
              </a:rPr>
              <a:t>любов</a:t>
            </a:r>
            <a:r>
              <a:rPr lang="ru-RU" sz="2800" b="1" dirty="0">
                <a:solidFill>
                  <a:srgbClr val="2F3242"/>
                </a:solidFill>
              </a:rPr>
              <a:t> до математики.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09827" y="222928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1. Узагальнюємо і впорядковуємо знання і вміння за </a:t>
            </a:r>
            <a:r>
              <a:rPr lang="en-US" sz="2800" b="1" dirty="0">
                <a:solidFill>
                  <a:schemeClr val="bg1"/>
                </a:solidFill>
              </a:rPr>
              <a:t>2</a:t>
            </a:r>
            <a:r>
              <a:rPr lang="uk-UA" sz="2800" b="1" dirty="0">
                <a:solidFill>
                  <a:schemeClr val="bg1"/>
                </a:solidFill>
              </a:rPr>
              <a:t> клас. Рівняння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8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467" y="973507"/>
            <a:ext cx="3687996" cy="191348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4777881" y="1668525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273441" y="1732319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3562895" y="3445825"/>
            <a:ext cx="531354" cy="675018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2616634" y="3424952"/>
            <a:ext cx="534955" cy="716764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7113321" y="3445825"/>
            <a:ext cx="531354" cy="675018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67060" y="3424952"/>
            <a:ext cx="534955" cy="716764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10682756" y="3445825"/>
            <a:ext cx="531354" cy="675018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9736495" y="3424952"/>
            <a:ext cx="534955" cy="716764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1798107" y="3445825"/>
            <a:ext cx="531354" cy="675018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851846" y="3424952"/>
            <a:ext cx="534955" cy="716764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5353341" y="3445825"/>
            <a:ext cx="531354" cy="675018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4407080" y="3424952"/>
            <a:ext cx="534955" cy="716764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8913048" y="3445825"/>
            <a:ext cx="531354" cy="675018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7966787" y="3424952"/>
            <a:ext cx="534955" cy="71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3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09.09.2022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00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8"/>
            <a:ext cx="8442254" cy="38872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109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241037" y="1310290"/>
            <a:ext cx="10613809" cy="1560018"/>
          </a:xfrm>
          <a:prstGeom prst="roundRect">
            <a:avLst/>
          </a:prstGeom>
          <a:solidFill>
            <a:schemeClr val="accent2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/>
              <a:t>Один доданок збільшили на 5, а інший – зменшили на 5. Як змінилася сума?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241036" y="3118457"/>
            <a:ext cx="10613809" cy="1560018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/>
              <a:t>Зменшуване збільшили на 7, а від'ємник зменшили на 5. Як змінилася різниця?</a:t>
            </a: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1241036" y="4925548"/>
            <a:ext cx="10613809" cy="1560018"/>
          </a:xfrm>
          <a:prstGeom prst="roundRect">
            <a:avLst/>
          </a:prstGeom>
          <a:solidFill>
            <a:schemeClr val="accent5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/>
              <a:t>Зменшуване і від'ємник зменшили на 8. Як змінилася різниця?</a:t>
            </a:r>
          </a:p>
        </p:txBody>
      </p:sp>
    </p:spTree>
    <p:extLst>
      <p:ext uri="{BB962C8B-B14F-4D97-AF65-F5344CB8AC3E}">
        <p14:creationId xmlns:p14="http://schemas.microsoft.com/office/powerpoint/2010/main" val="157075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8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691" r="68393" b="74759"/>
          <a:stretch/>
        </p:blipFill>
        <p:spPr>
          <a:xfrm>
            <a:off x="469675" y="1406418"/>
            <a:ext cx="11916850" cy="52796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4815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Обчисли. З кожної рівності на додавання склади по дві рівності на віднімання. Зроби висновок, як можна перевірити додавання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20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Вирази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110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28" name="Группа 2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4" t="43012" r="75925" b="43146"/>
          <a:stretch/>
        </p:blipFill>
        <p:spPr>
          <a:xfrm>
            <a:off x="4739446" y="1809433"/>
            <a:ext cx="777198" cy="969603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095895" y="2015837"/>
            <a:ext cx="509278" cy="458868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8" t="42905" r="84891" b="43253"/>
          <a:stretch/>
        </p:blipFill>
        <p:spPr>
          <a:xfrm>
            <a:off x="1148995" y="1812171"/>
            <a:ext cx="777198" cy="969603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1" t="42663" r="76038" b="43495"/>
          <a:stretch/>
        </p:blipFill>
        <p:spPr>
          <a:xfrm>
            <a:off x="3578045" y="1810048"/>
            <a:ext cx="741276" cy="924788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5" t="11659" r="84875" b="83350"/>
          <a:stretch/>
        </p:blipFill>
        <p:spPr>
          <a:xfrm>
            <a:off x="2194070" y="2056239"/>
            <a:ext cx="686196" cy="4504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8" t="42968" r="76281" b="43190"/>
          <a:stretch/>
        </p:blipFill>
        <p:spPr>
          <a:xfrm>
            <a:off x="1111187" y="3000157"/>
            <a:ext cx="777198" cy="969603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48" t="42974" r="12611" b="43184"/>
          <a:stretch/>
        </p:blipFill>
        <p:spPr>
          <a:xfrm>
            <a:off x="1806234" y="3015279"/>
            <a:ext cx="741276" cy="924788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3" t="43430" r="84926" b="42728"/>
          <a:stretch/>
        </p:blipFill>
        <p:spPr>
          <a:xfrm>
            <a:off x="2962682" y="3037650"/>
            <a:ext cx="758850" cy="946713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123026" y="3220139"/>
            <a:ext cx="509278" cy="458868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6" t="42381" r="84593" b="43777"/>
          <a:stretch/>
        </p:blipFill>
        <p:spPr>
          <a:xfrm>
            <a:off x="2987406" y="4143847"/>
            <a:ext cx="777198" cy="969603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126289" y="4388345"/>
            <a:ext cx="509278" cy="458868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5" t="42978" r="85074" b="43180"/>
          <a:stretch/>
        </p:blipFill>
        <p:spPr>
          <a:xfrm>
            <a:off x="2944334" y="1812171"/>
            <a:ext cx="777198" cy="96960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" t="12402" r="91160" b="82607"/>
          <a:stretch/>
        </p:blipFill>
        <p:spPr>
          <a:xfrm>
            <a:off x="2197266" y="3288068"/>
            <a:ext cx="686196" cy="4504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8" t="42654" r="85261" b="43504"/>
          <a:stretch/>
        </p:blipFill>
        <p:spPr>
          <a:xfrm>
            <a:off x="4728265" y="2987476"/>
            <a:ext cx="758850" cy="94671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6" t="42383" r="75943" b="43775"/>
          <a:stretch/>
        </p:blipFill>
        <p:spPr>
          <a:xfrm>
            <a:off x="1155078" y="4152856"/>
            <a:ext cx="777198" cy="96960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9" t="12459" r="91421" b="82550"/>
          <a:stretch/>
        </p:blipFill>
        <p:spPr>
          <a:xfrm>
            <a:off x="2168844" y="4473786"/>
            <a:ext cx="686196" cy="450454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87" t="43001" r="76472" b="43157"/>
          <a:stretch/>
        </p:blipFill>
        <p:spPr>
          <a:xfrm>
            <a:off x="3497710" y="4191525"/>
            <a:ext cx="758850" cy="946713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2" t="43395" r="84967" b="42763"/>
          <a:stretch/>
        </p:blipFill>
        <p:spPr>
          <a:xfrm>
            <a:off x="4758077" y="4235893"/>
            <a:ext cx="741276" cy="924788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8" t="43113" r="31190" b="43851"/>
          <a:stretch/>
        </p:blipFill>
        <p:spPr>
          <a:xfrm>
            <a:off x="1766823" y="1809433"/>
            <a:ext cx="685569" cy="907717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1" t="43567" r="31197" b="43397"/>
          <a:stretch/>
        </p:blipFill>
        <p:spPr>
          <a:xfrm>
            <a:off x="3564091" y="3016768"/>
            <a:ext cx="685569" cy="907717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4" t="43435" r="76654" b="43529"/>
          <a:stretch/>
        </p:blipFill>
        <p:spPr>
          <a:xfrm>
            <a:off x="5349387" y="3026472"/>
            <a:ext cx="685569" cy="907717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474" t="43862" r="13754" b="43102"/>
          <a:stretch/>
        </p:blipFill>
        <p:spPr>
          <a:xfrm>
            <a:off x="1716856" y="4254349"/>
            <a:ext cx="685569" cy="907717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9" t="42805" r="84520" b="43353"/>
          <a:stretch/>
        </p:blipFill>
        <p:spPr>
          <a:xfrm>
            <a:off x="8988351" y="1802152"/>
            <a:ext cx="777198" cy="969603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0129811" y="2018379"/>
            <a:ext cx="509278" cy="458868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6" t="43135" r="75803" b="43023"/>
          <a:stretch/>
        </p:blipFill>
        <p:spPr>
          <a:xfrm>
            <a:off x="7167710" y="1817812"/>
            <a:ext cx="777198" cy="969603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3" t="11659" r="84947" b="83350"/>
          <a:stretch/>
        </p:blipFill>
        <p:spPr>
          <a:xfrm>
            <a:off x="8196820" y="2060012"/>
            <a:ext cx="686196" cy="450454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78" t="42997" r="48581" b="43161"/>
          <a:stretch/>
        </p:blipFill>
        <p:spPr>
          <a:xfrm>
            <a:off x="9501232" y="1821559"/>
            <a:ext cx="758850" cy="946713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24" t="43083" r="48804" b="43881"/>
          <a:stretch/>
        </p:blipFill>
        <p:spPr>
          <a:xfrm>
            <a:off x="7749806" y="1822387"/>
            <a:ext cx="685569" cy="907717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42" t="43435" r="13186" b="43529"/>
          <a:stretch/>
        </p:blipFill>
        <p:spPr>
          <a:xfrm>
            <a:off x="5337235" y="1855616"/>
            <a:ext cx="703727" cy="893994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1" t="43567" r="31197" b="43397"/>
          <a:stretch/>
        </p:blipFill>
        <p:spPr>
          <a:xfrm>
            <a:off x="5355393" y="4233292"/>
            <a:ext cx="685569" cy="90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4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691" r="68393" b="74759"/>
          <a:stretch/>
        </p:blipFill>
        <p:spPr>
          <a:xfrm>
            <a:off x="469675" y="1406418"/>
            <a:ext cx="11916850" cy="52796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54815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Обчисли. З кожної рівності на додавання склади по дві рівності на віднімання. Зроби висновок, як можна перевірити додавання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20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Вирази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110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28" name="Группа 2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095895" y="2008556"/>
            <a:ext cx="509278" cy="458868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15" t="43025" r="48244" b="43133"/>
          <a:stretch/>
        </p:blipFill>
        <p:spPr>
          <a:xfrm>
            <a:off x="1148995" y="1804890"/>
            <a:ext cx="777198" cy="969603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41" t="42853" r="48118" b="43305"/>
          <a:stretch/>
        </p:blipFill>
        <p:spPr>
          <a:xfrm>
            <a:off x="3578045" y="1802767"/>
            <a:ext cx="741276" cy="924788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5" t="11659" r="84875" b="83350"/>
          <a:stretch/>
        </p:blipFill>
        <p:spPr>
          <a:xfrm>
            <a:off x="2194070" y="2048958"/>
            <a:ext cx="686196" cy="450454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00" t="42918" r="57259" b="43240"/>
          <a:stretch/>
        </p:blipFill>
        <p:spPr>
          <a:xfrm>
            <a:off x="2944334" y="1804890"/>
            <a:ext cx="777198" cy="969603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5" t="42931" r="67413" b="44033"/>
          <a:stretch/>
        </p:blipFill>
        <p:spPr>
          <a:xfrm>
            <a:off x="1766823" y="1802152"/>
            <a:ext cx="685569" cy="90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6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0" t="18333" r="59300" b="50000"/>
          <a:stretch/>
        </p:blipFill>
        <p:spPr>
          <a:xfrm>
            <a:off x="612775" y="1642321"/>
            <a:ext cx="3473450" cy="4399703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532811" y="1473705"/>
            <a:ext cx="7322035" cy="4515190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/>
              <a:t>Сім'я лісника зібрала 96 білих грибів. Діти зібрали 28 грибів, батьки – на 16 грибів більше, решту зібрала бабуся. Скільки грибів зібрала бабуся?</a:t>
            </a: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21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0" t="18333" r="59300" b="50000"/>
          <a:stretch/>
        </p:blipFill>
        <p:spPr>
          <a:xfrm>
            <a:off x="612775" y="1642321"/>
            <a:ext cx="3473450" cy="4399703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112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598985" y="1473705"/>
            <a:ext cx="8255861" cy="4515190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4000" b="1" dirty="0" smtClean="0"/>
              <a:t>Д. - 28 гр.                                         96г.</a:t>
            </a:r>
          </a:p>
          <a:p>
            <a:r>
              <a:rPr lang="uk-UA" sz="4000" b="1" dirty="0" smtClean="0"/>
              <a:t>Б. </a:t>
            </a:r>
            <a:r>
              <a:rPr lang="uk-UA" sz="4000" b="1" dirty="0"/>
              <a:t>– </a:t>
            </a:r>
            <a:r>
              <a:rPr lang="uk-UA" sz="4000" b="1" dirty="0" smtClean="0"/>
              <a:t>?, на </a:t>
            </a:r>
            <a:r>
              <a:rPr lang="uk-UA" sz="4000" b="1" dirty="0"/>
              <a:t>16 грибів </a:t>
            </a:r>
            <a:r>
              <a:rPr lang="uk-UA" sz="4000" b="1" dirty="0" smtClean="0"/>
              <a:t>більше</a:t>
            </a:r>
          </a:p>
          <a:p>
            <a:r>
              <a:rPr lang="uk-UA" sz="4000" b="1" dirty="0" smtClean="0"/>
              <a:t>Бабуся -? гр. </a:t>
            </a:r>
            <a:endParaRPr lang="uk-UA" sz="4000" b="1" dirty="0"/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 flipV="1">
            <a:off x="9780780" y="3828920"/>
            <a:ext cx="402198" cy="1325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10182978" y="3023747"/>
            <a:ext cx="26504" cy="83110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 flipV="1">
            <a:off x="8438324" y="3047273"/>
            <a:ext cx="1757906" cy="1325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авая фигурная скобка 25"/>
          <p:cNvSpPr/>
          <p:nvPr/>
        </p:nvSpPr>
        <p:spPr>
          <a:xfrm>
            <a:off x="10209483" y="2757265"/>
            <a:ext cx="402198" cy="1690772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22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16309</TotalTime>
  <Words>419</Words>
  <Application>Microsoft Office PowerPoint</Application>
  <PresentationFormat>Широкоэкранный</PresentationFormat>
  <Paragraphs>110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Dell</cp:lastModifiedBy>
  <cp:revision>2028</cp:revision>
  <dcterms:created xsi:type="dcterms:W3CDTF">2018-01-05T16:38:53Z</dcterms:created>
  <dcterms:modified xsi:type="dcterms:W3CDTF">2022-09-09T15:55:54Z</dcterms:modified>
</cp:coreProperties>
</file>