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271" r:id="rId3"/>
    <p:sldId id="270" r:id="rId4"/>
    <p:sldId id="258" r:id="rId5"/>
    <p:sldId id="276" r:id="rId6"/>
    <p:sldId id="275" r:id="rId7"/>
    <p:sldId id="268" r:id="rId8"/>
    <p:sldId id="267" r:id="rId9"/>
    <p:sldId id="266" r:id="rId10"/>
    <p:sldId id="273" r:id="rId11"/>
    <p:sldId id="274" r:id="rId12"/>
    <p:sldId id="262" r:id="rId13"/>
    <p:sldId id="261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53223-084B-4A32-8C4F-04A38289D8A2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F40FCE-F551-4641-A236-FC7E4B7DDD5C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19.09.2022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s://www.youtube.com/watch?v=gWObECmuxdQ&amp;ab_channel=%D0%98%D0%B3%D0%BE%D1%80%D1%8C%D0%93%D0%BE%D0%B4%D0%BE%D1%80%D0%BE%D0%B6%D0%B0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trudove34.blogspot.com/p/7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786182" y="5143512"/>
            <a:ext cx="3986218" cy="1214446"/>
          </a:xfrm>
        </p:spPr>
        <p:txBody>
          <a:bodyPr>
            <a:normAutofit/>
          </a:bodyPr>
          <a:lstStyle/>
          <a:p>
            <a:r>
              <a:rPr lang="uk-UA" sz="1800" dirty="0" smtClean="0"/>
              <a:t>   Трудове навчання              </a:t>
            </a:r>
            <a:r>
              <a:rPr lang="uk-UA" sz="1800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uk-UA" sz="1800" b="0" dirty="0" smtClean="0">
                <a:latin typeface="Times New Roman" pitchFamily="18" charset="0"/>
                <a:cs typeface="Times New Roman" pitchFamily="18" charset="0"/>
              </a:rPr>
              <a:t> клас</a:t>
            </a:r>
          </a:p>
          <a:p>
            <a:r>
              <a:rPr lang="uk-UA" sz="1800" b="0" dirty="0" smtClean="0">
                <a:latin typeface="Times New Roman" pitchFamily="18" charset="0"/>
                <a:cs typeface="Times New Roman" pitchFamily="18" charset="0"/>
              </a:rPr>
              <a:t>Вчитель</a:t>
            </a:r>
            <a:r>
              <a:rPr lang="ru-RU" sz="1800" b="0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uk-UA" sz="1800" b="0" dirty="0" smtClean="0">
                <a:latin typeface="Times New Roman" pitchFamily="18" charset="0"/>
                <a:cs typeface="Times New Roman" pitchFamily="18" charset="0"/>
              </a:rPr>
              <a:t>Капуста В.М.</a:t>
            </a:r>
            <a:endParaRPr lang="ru-RU" sz="1800" b="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357290" y="1214422"/>
            <a:ext cx="7429552" cy="2643206"/>
          </a:xfrm>
        </p:spPr>
        <p:txBody>
          <a:bodyPr>
            <a:normAutofit fontScale="90000"/>
          </a:bodyPr>
          <a:lstStyle/>
          <a:p>
            <a:r>
              <a:rPr lang="uk-UA" sz="40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uk-UA" sz="3200" dirty="0" err="1" smtClean="0">
                <a:solidFill>
                  <a:schemeClr val="accent3">
                    <a:lumMod val="75000"/>
                  </a:schemeClr>
                </a:solidFill>
              </a:rPr>
              <a:t>Проєкт</a:t>
            </a:r>
            <a:r>
              <a:rPr lang="uk-UA" sz="3200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accent3">
                    <a:lumMod val="75000"/>
                  </a:schemeClr>
                </a:solidFill>
              </a:rPr>
              <a:t>«</a:t>
            </a:r>
            <a:r>
              <a:rPr lang="ru-RU" sz="3200" b="1" dirty="0" err="1" smtClean="0">
                <a:solidFill>
                  <a:schemeClr val="accent3">
                    <a:lumMod val="75000"/>
                  </a:schemeClr>
                </a:solidFill>
              </a:rPr>
              <a:t>Підставка</a:t>
            </a:r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 для </a:t>
            </a:r>
            <a:r>
              <a:rPr lang="ru-RU" sz="3200" b="1" dirty="0" err="1" smtClean="0">
                <a:solidFill>
                  <a:schemeClr val="accent3">
                    <a:lumMod val="75000"/>
                  </a:schemeClr>
                </a:solidFill>
              </a:rPr>
              <a:t>ґаджета</a:t>
            </a:r>
            <a:r>
              <a:rPr lang="ru-RU" sz="3200" b="1" dirty="0" smtClean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ru-RU" sz="3200" dirty="0" smtClean="0">
                <a:solidFill>
                  <a:schemeClr val="accent3">
                    <a:lumMod val="75000"/>
                  </a:schemeClr>
                </a:solidFill>
              </a:rPr>
              <a:t>»</a:t>
            </a:r>
            <a:br>
              <a:rPr lang="ru-RU" sz="3200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uk-UA" sz="3200" dirty="0" smtClean="0"/>
              <a:t/>
            </a:r>
            <a:br>
              <a:rPr lang="uk-UA" sz="3200" dirty="0" smtClean="0"/>
            </a:br>
            <a:r>
              <a:rPr lang="uk-UA" sz="6000" dirty="0" smtClean="0">
                <a:solidFill>
                  <a:srgbClr val="FF0000"/>
                </a:solidFill>
              </a:rPr>
              <a:t/>
            </a:r>
            <a:br>
              <a:rPr lang="uk-UA" sz="6000" dirty="0" smtClean="0">
                <a:solidFill>
                  <a:srgbClr val="FF0000"/>
                </a:solidFill>
              </a:rPr>
            </a:br>
            <a:endParaRPr lang="ru-RU" sz="6000" dirty="0">
              <a:solidFill>
                <a:srgbClr val="FF0000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928662" y="2428868"/>
            <a:ext cx="778674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 err="1" smtClean="0">
                <a:solidFill>
                  <a:srgbClr val="002060"/>
                </a:solidFill>
              </a:rPr>
              <a:t>Добір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</a:rPr>
              <a:t>конструкційних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</a:rPr>
              <a:t>матеріалів</a:t>
            </a:r>
            <a:r>
              <a:rPr lang="ru-RU" sz="2400" dirty="0" smtClean="0">
                <a:solidFill>
                  <a:srgbClr val="002060"/>
                </a:solidFill>
              </a:rPr>
              <a:t> та </a:t>
            </a:r>
            <a:r>
              <a:rPr lang="ru-RU" sz="2400" dirty="0" err="1" smtClean="0">
                <a:solidFill>
                  <a:srgbClr val="002060"/>
                </a:solidFill>
              </a:rPr>
              <a:t>інструментів</a:t>
            </a:r>
            <a:r>
              <a:rPr lang="ru-RU" sz="2400" dirty="0" smtClean="0">
                <a:solidFill>
                  <a:srgbClr val="002060"/>
                </a:solidFill>
              </a:rPr>
              <a:t>. </a:t>
            </a:r>
            <a:r>
              <a:rPr lang="ru-RU" sz="2400" dirty="0" err="1" smtClean="0">
                <a:solidFill>
                  <a:srgbClr val="002060"/>
                </a:solidFill>
              </a:rPr>
              <a:t>Процес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</a:rPr>
              <a:t>розмічання</a:t>
            </a:r>
            <a:r>
              <a:rPr lang="ru-RU" sz="2400" dirty="0" smtClean="0">
                <a:solidFill>
                  <a:srgbClr val="002060"/>
                </a:solidFill>
              </a:rPr>
              <a:t> деталей на </a:t>
            </a:r>
            <a:r>
              <a:rPr lang="ru-RU" sz="2400" dirty="0" err="1" smtClean="0">
                <a:solidFill>
                  <a:srgbClr val="002060"/>
                </a:solidFill>
              </a:rPr>
              <a:t>заготовці</a:t>
            </a:r>
            <a:r>
              <a:rPr lang="ru-RU" sz="2400" dirty="0" smtClean="0">
                <a:solidFill>
                  <a:srgbClr val="002060"/>
                </a:solidFill>
              </a:rPr>
              <a:t>. </a:t>
            </a:r>
            <a:r>
              <a:rPr lang="ru-RU" sz="2400" dirty="0" err="1" smtClean="0">
                <a:solidFill>
                  <a:srgbClr val="002060"/>
                </a:solidFill>
              </a:rPr>
              <a:t>Процес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</a:rPr>
              <a:t>пиляння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</a:rPr>
              <a:t>фанери</a:t>
            </a:r>
            <a:r>
              <a:rPr lang="ru-RU" sz="2400" dirty="0" smtClean="0">
                <a:solidFill>
                  <a:srgbClr val="002060"/>
                </a:solidFill>
              </a:rPr>
              <a:t> та ДВП. Будова лобзика. </a:t>
            </a:r>
            <a:r>
              <a:rPr lang="ru-RU" sz="2400" dirty="0" err="1" smtClean="0">
                <a:solidFill>
                  <a:srgbClr val="002060"/>
                </a:solidFill>
              </a:rPr>
              <a:t>Підготовка</a:t>
            </a:r>
            <a:r>
              <a:rPr lang="ru-RU" sz="2400" dirty="0" smtClean="0">
                <a:solidFill>
                  <a:srgbClr val="002060"/>
                </a:solidFill>
              </a:rPr>
              <a:t> лобзика до </a:t>
            </a:r>
            <a:r>
              <a:rPr lang="ru-RU" sz="2400" dirty="0" err="1" smtClean="0">
                <a:solidFill>
                  <a:srgbClr val="002060"/>
                </a:solidFill>
              </a:rPr>
              <a:t>роботи</a:t>
            </a:r>
            <a:r>
              <a:rPr lang="ru-RU" sz="2400" dirty="0" smtClean="0">
                <a:solidFill>
                  <a:srgbClr val="002060"/>
                </a:solidFill>
              </a:rPr>
              <a:t>. </a:t>
            </a:r>
            <a:r>
              <a:rPr lang="ru-RU" sz="2400" dirty="0" err="1" smtClean="0">
                <a:solidFill>
                  <a:srgbClr val="002060"/>
                </a:solidFill>
              </a:rPr>
              <a:t>Виконання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</a:rPr>
              <a:t>технологічних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</a:rPr>
              <a:t>операцій</a:t>
            </a:r>
            <a:r>
              <a:rPr lang="ru-RU" sz="2400" dirty="0" smtClean="0">
                <a:solidFill>
                  <a:srgbClr val="002060"/>
                </a:solidFill>
              </a:rPr>
              <a:t>. Правила </a:t>
            </a:r>
            <a:r>
              <a:rPr lang="ru-RU" sz="2400" dirty="0" err="1" smtClean="0">
                <a:solidFill>
                  <a:srgbClr val="002060"/>
                </a:solidFill>
              </a:rPr>
              <a:t>безпечної</a:t>
            </a:r>
            <a:r>
              <a:rPr lang="ru-RU" sz="2400" dirty="0" smtClean="0">
                <a:solidFill>
                  <a:srgbClr val="002060"/>
                </a:solidFill>
              </a:rPr>
              <a:t> </a:t>
            </a:r>
            <a:r>
              <a:rPr lang="ru-RU" sz="2400" dirty="0" err="1" smtClean="0">
                <a:solidFill>
                  <a:srgbClr val="002060"/>
                </a:solidFill>
              </a:rPr>
              <a:t>праці</a:t>
            </a:r>
            <a:endParaRPr lang="ru-RU" sz="2400" dirty="0">
              <a:solidFill>
                <a:srgbClr val="002060"/>
              </a:solidFill>
            </a:endParaRPr>
          </a:p>
        </p:txBody>
      </p:sp>
      <p:sp>
        <p:nvSpPr>
          <p:cNvPr id="15362" name="AutoShape 2" descr="Подставка под телефон из дерева своими руками: чертежи, инструкции и фот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" name="Рисунок 6" descr="C:\Users\valen\Desktop\image007-10-300x294.jpg"/>
          <p:cNvPicPr/>
          <p:nvPr/>
        </p:nvPicPr>
        <p:blipFill>
          <a:blip r:embed="rId2"/>
          <a:srcRect t="18557" r="4377"/>
          <a:stretch>
            <a:fillRect/>
          </a:stretch>
        </p:blipFill>
        <p:spPr bwMode="auto">
          <a:xfrm>
            <a:off x="642910" y="4429132"/>
            <a:ext cx="2305147" cy="1923997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Будова лобзика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uk-UA" b="1" dirty="0" smtClean="0"/>
              <a:t>Випилювання</a:t>
            </a:r>
            <a:r>
              <a:rPr lang="uk-UA" dirty="0" smtClean="0"/>
              <a:t> виробу можна виконувати з фанери або інших деревинних матеріалів за допомогою </a:t>
            </a:r>
            <a:r>
              <a:rPr lang="uk-UA" b="1" i="1" dirty="0" smtClean="0"/>
              <a:t>лобзика </a:t>
            </a:r>
            <a:r>
              <a:rPr lang="uk-UA" dirty="0" smtClean="0"/>
              <a:t>. </a:t>
            </a:r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Перегляд </a:t>
            </a:r>
            <a:r>
              <a:rPr lang="uk-UA" smtClean="0"/>
              <a:t>відео матеріалу:</a:t>
            </a:r>
            <a:endParaRPr lang="uk-UA" dirty="0" smtClean="0"/>
          </a:p>
          <a:p>
            <a:r>
              <a:rPr lang="uk-UA" dirty="0" smtClean="0">
                <a:solidFill>
                  <a:srgbClr val="FF0000"/>
                </a:solidFill>
              </a:rPr>
              <a:t>Як підготувати лобзик до  роботи </a:t>
            </a:r>
            <a:r>
              <a:rPr lang="en-US" dirty="0" smtClean="0">
                <a:hlinkClick r:id="rId2"/>
              </a:rPr>
              <a:t>https://www.youtube.com/watch?v=gWObECmuxdQ&amp;ab_channel=%</a:t>
            </a:r>
            <a:r>
              <a:rPr lang="en-US" dirty="0" smtClean="0">
                <a:hlinkClick r:id="rId2"/>
              </a:rPr>
              <a:t>D0%98%D0%B3%D0%BE%D1%80%D1%8C%D0%93%D0%BE%D0%B4%D0%BE%D1%80%D0%BE%D0%B6%D0%B0</a:t>
            </a:r>
            <a:endParaRPr lang="uk-UA" dirty="0" smtClean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" name="Рисунок 3" descr="Конспект уроку. Ажурне випилювання як один із видів оздоблення  виробів.Інструменти та пристосування для ажурного випилювання.. Педагогіка,  методика викладання - курсові, реферати, контрольні, дипломні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214554"/>
            <a:ext cx="3357586" cy="18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803238463"/>
              </p:ext>
            </p:extLst>
          </p:nvPr>
        </p:nvGraphicFramePr>
        <p:xfrm>
          <a:off x="214282" y="142851"/>
          <a:ext cx="9258819" cy="1219200"/>
        </p:xfrm>
        <a:graphic>
          <a:graphicData uri="http://schemas.openxmlformats.org/drawingml/2006/table">
            <a:tbl>
              <a:tblPr/>
              <a:tblGrid>
                <a:gridCol w="9258819"/>
              </a:tblGrid>
              <a:tr h="100488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2800" b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Встанови відповідність:</a:t>
                      </a:r>
                      <a:r>
                        <a:rPr lang="uk-UA" sz="2800" b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вкажи</a:t>
                      </a:r>
                      <a:r>
                        <a:rPr lang="uk-UA" sz="2800" b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призначення  вимірювальних</a:t>
                      </a:r>
                      <a:r>
                        <a:rPr lang="uk-UA" sz="2800" b="0" baseline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uk-UA" sz="2800" b="0" dirty="0" smtClean="0">
                          <a:solidFill>
                            <a:srgbClr val="FF000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 і розмічальних інструментів</a:t>
                      </a:r>
                      <a:endParaRPr lang="ru-RU" sz="2800" b="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dirty="0"/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174032028"/>
              </p:ext>
            </p:extLst>
          </p:nvPr>
        </p:nvGraphicFramePr>
        <p:xfrm>
          <a:off x="214282" y="1340768"/>
          <a:ext cx="8715436" cy="530294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13081"/>
                <a:gridCol w="2614631"/>
                <a:gridCol w="1426162"/>
                <a:gridCol w="3961562"/>
              </a:tblGrid>
              <a:tr h="61991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№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п/п</a:t>
                      </a:r>
                      <a:endParaRPr lang="ru-RU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Зображення</a:t>
                      </a:r>
                      <a:endParaRPr lang="ru-RU" sz="1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Назва</a:t>
                      </a:r>
                      <a:endParaRPr lang="ru-RU" sz="1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Призначення</a:t>
                      </a:r>
                      <a:endParaRPr lang="ru-RU" sz="14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</a:tr>
              <a:tr h="9158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1.</a:t>
                      </a:r>
                      <a:endParaRPr lang="ru-RU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Лінійка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креслярська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Дерев’яна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або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пластмасова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планка з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нанесеними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міліметровими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поділками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для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проведення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прямих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ліній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на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площині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виконання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просторових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вимірювань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</a:tr>
              <a:tr h="9158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2.</a:t>
                      </a:r>
                      <a:endParaRPr lang="ru-RU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Циркуль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креслярський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Інструмент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з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двох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металевих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ніжок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рухомо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з’єднаних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на одному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кінці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для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викреслювання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кіл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відкладання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перенесення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розмірів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</a:tr>
              <a:tr h="68969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3.</a:t>
                      </a:r>
                      <a:endParaRPr lang="ru-RU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Косинець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Дерев’яна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або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пластмасова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лінійка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у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формі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прямокутного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трикутника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для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креслення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й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перевірки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прямих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кутів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</a:tr>
              <a:tr h="4635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4.</a:t>
                      </a:r>
                      <a:endParaRPr lang="ru-RU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Лекало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Фігурна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лінійка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для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викреслювання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кривих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ліній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</a:tr>
              <a:tr h="9158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5.</a:t>
                      </a:r>
                      <a:endParaRPr lang="ru-RU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Транспортир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Креслярський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прилад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з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лінійкою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що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має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форму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півкола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поділеного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на 180°, з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лінійкою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для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вимірювання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та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відкладання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кутів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на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кресленнях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</a:tr>
              <a:tr h="77401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400" b="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6.</a:t>
                      </a:r>
                      <a:endParaRPr lang="ru-RU" sz="1400" b="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ru-RU" sz="700" dirty="0">
                        <a:effectLst/>
                        <a:latin typeface="Times New Roman"/>
                        <a:ea typeface="Times New Roman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Олівець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Тоненький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стрижень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графіту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або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сухої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фарби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розміщений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у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дерев’яній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або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металевій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оправці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яким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креслять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малюють</a:t>
                      </a:r>
                      <a:r>
                        <a:rPr lang="ru-RU" sz="1200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ru-RU" sz="1200" dirty="0" err="1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пишуть</a:t>
                      </a:r>
                      <a:endParaRPr lang="ru-RU" sz="1200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190" marR="5190" marT="5190" marB="5190" anchor="ctr"/>
                </a:tc>
              </a:tr>
            </a:tbl>
          </a:graphicData>
        </a:graphic>
      </p:graphicFrame>
      <p:pic>
        <p:nvPicPr>
          <p:cNvPr id="3078" name="Рисунок 12" descr="Описание: http://narodna-osvita.com.ua/uploads/trud-5-tereshuk/tereskuk-trudove-5-klas-5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1885" y="3645024"/>
            <a:ext cx="1761963" cy="79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Рисунок 13" descr="Описание: http://narodna-osvita.com.ua/uploads/trud-5-tereshuk/tereskuk-trudove-5-klas-56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8621" y="2022205"/>
            <a:ext cx="1795227" cy="90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Рисунок 14" descr="Описание: http://narodna-osvita.com.ua/uploads/trud-5-tereshuk/tereskuk-trudove-5-klas-57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8621" y="2981465"/>
            <a:ext cx="1795227" cy="663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Рисунок 16" descr="Описание: http://narodna-osvita.com.ua/uploads/trud-5-tereshuk/tereskuk-trudove-5-klas-59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V="1">
            <a:off x="1400869" y="4437111"/>
            <a:ext cx="1802979" cy="720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Рисунок 17" descr="Описание: http://narodna-osvita.com.ua/uploads/trud-5-tereshuk/tereskuk-trudove-5-klas-6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41535" y="5985285"/>
            <a:ext cx="1762313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5" descr="Описание: http://narodna-osvita.com.ua/uploads/trud-5-tereshuk/tereskuk-trudove-5-klas-58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372791" y="5877274"/>
            <a:ext cx="1795227" cy="9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7" descr="Описание: http://narodna-osvita.com.ua/uploads/trud-5-tereshuk/tereskuk-trudove-5-klas-60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408621" y="5157191"/>
            <a:ext cx="1795227" cy="720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4789652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Опрацювати матеріал презентації.</a:t>
            </a:r>
          </a:p>
          <a:p>
            <a:r>
              <a:rPr lang="uk-UA" sz="2000" dirty="0" smtClean="0">
                <a:solidFill>
                  <a:srgbClr val="FF0000"/>
                </a:solidFill>
              </a:rPr>
              <a:t>Письмово. </a:t>
            </a:r>
            <a:r>
              <a:rPr lang="uk-UA" sz="2000" dirty="0" smtClean="0"/>
              <a:t>Встановити відповідність (за слайдом 11). Виконане завдання надіслати на перевірку.</a:t>
            </a:r>
          </a:p>
          <a:p>
            <a:r>
              <a:rPr lang="uk-UA" sz="2000" dirty="0" smtClean="0"/>
              <a:t>Продовжити роботу з виготовлення власної підставки для </a:t>
            </a:r>
            <a:r>
              <a:rPr lang="uk-UA" sz="2000" dirty="0" err="1" smtClean="0"/>
              <a:t>гаджета</a:t>
            </a:r>
            <a:r>
              <a:rPr lang="uk-UA" sz="2000" dirty="0" smtClean="0"/>
              <a:t> з доступних вам матеріалів.</a:t>
            </a:r>
          </a:p>
          <a:p>
            <a:endParaRPr lang="uk-UA" sz="2000" dirty="0" smtClean="0"/>
          </a:p>
          <a:p>
            <a:endParaRPr lang="uk-UA" sz="2000" dirty="0" smtClean="0"/>
          </a:p>
          <a:p>
            <a:r>
              <a:rPr lang="uk-UA" sz="2000" b="1" dirty="0" smtClean="0"/>
              <a:t>Зворотній зв’язок: </a:t>
            </a:r>
            <a:endParaRPr lang="ru-RU" sz="2000" dirty="0" smtClean="0"/>
          </a:p>
          <a:p>
            <a:r>
              <a:rPr lang="uk-UA" sz="2000" dirty="0" smtClean="0"/>
              <a:t> освітня платформа</a:t>
            </a:r>
            <a:r>
              <a:rPr lang="uk-UA" sz="2000" b="1" dirty="0" smtClean="0"/>
              <a:t> </a:t>
            </a:r>
            <a:r>
              <a:rPr lang="ru-RU" sz="2000" b="1" dirty="0" err="1" smtClean="0"/>
              <a:t>Human</a:t>
            </a:r>
            <a:r>
              <a:rPr lang="ru-RU" sz="2000" b="1" dirty="0" smtClean="0"/>
              <a:t> </a:t>
            </a:r>
            <a:r>
              <a:rPr lang="uk-UA" sz="2000" dirty="0" smtClean="0"/>
              <a:t>або  </a:t>
            </a:r>
            <a:r>
              <a:rPr lang="uk-UA" sz="2000" dirty="0" err="1" smtClean="0"/>
              <a:t>ел</a:t>
            </a:r>
            <a:r>
              <a:rPr lang="uk-UA" sz="2000" dirty="0" smtClean="0"/>
              <a:t>. пошта </a:t>
            </a:r>
            <a:r>
              <a:rPr lang="uk-UA" sz="2000" u="sng" dirty="0" smtClean="0">
                <a:hlinkClick r:id="rId2"/>
              </a:rPr>
              <a:t>valentinakapusta55@</a:t>
            </a:r>
            <a:r>
              <a:rPr lang="uk-UA" sz="2000" u="sng" dirty="0" err="1" smtClean="0">
                <a:hlinkClick r:id="rId2"/>
              </a:rPr>
              <a:t>gmail.com</a:t>
            </a:r>
            <a:endParaRPr lang="ru-RU" sz="2000" dirty="0" smtClean="0"/>
          </a:p>
          <a:p>
            <a:endParaRPr lang="ru-RU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Використані ресурси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uk-UA" b="1" u="sng" dirty="0" smtClean="0">
                <a:hlinkClick r:id="rId2"/>
              </a:rPr>
              <a:t>http://trudove34.blogspot.com/p/7.html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uk-UA" b="1" dirty="0" smtClean="0">
                <a:solidFill>
                  <a:schemeClr val="accent3">
                    <a:lumMod val="75000"/>
                  </a:schemeClr>
                </a:solidFill>
              </a:rPr>
              <a:t>навчальна</a:t>
            </a:r>
            <a:r>
              <a:rPr lang="uk-UA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uk-UA" dirty="0" smtClean="0"/>
              <a:t>формувати знання про технології обробки деревини; закріплення учнями знань про технологію виготовлення  виробів з деревини за допомогою процесу розмічання та випилювання.</a:t>
            </a:r>
          </a:p>
          <a:p>
            <a:r>
              <a:rPr lang="uk-UA" b="1" dirty="0" smtClean="0">
                <a:solidFill>
                  <a:schemeClr val="accent3">
                    <a:lumMod val="75000"/>
                  </a:schemeClr>
                </a:solidFill>
              </a:rPr>
              <a:t>розвиваюча</a:t>
            </a:r>
            <a:r>
              <a:rPr lang="uk-UA" dirty="0" smtClean="0">
                <a:solidFill>
                  <a:schemeClr val="accent3">
                    <a:lumMod val="75000"/>
                  </a:schemeClr>
                </a:solidFill>
              </a:rPr>
              <a:t>:</a:t>
            </a:r>
            <a:r>
              <a:rPr lang="uk-UA" dirty="0" smtClean="0"/>
              <a:t> розвиток образного мислення та творчої уяви, вмінь аналізувати, порівнювати, узагальнювати та робити висновки.</a:t>
            </a:r>
            <a:endParaRPr lang="ru-RU" dirty="0" smtClean="0"/>
          </a:p>
          <a:p>
            <a:pPr lvl="0"/>
            <a:r>
              <a:rPr lang="uk-UA" b="1" dirty="0" smtClean="0">
                <a:solidFill>
                  <a:schemeClr val="accent3">
                    <a:lumMod val="75000"/>
                  </a:schemeClr>
                </a:solidFill>
              </a:rPr>
              <a:t>виховна</a:t>
            </a:r>
            <a:r>
              <a:rPr lang="uk-UA" dirty="0" smtClean="0">
                <a:solidFill>
                  <a:schemeClr val="accent3">
                    <a:lumMod val="75000"/>
                  </a:schemeClr>
                </a:solidFill>
              </a:rPr>
              <a:t>: </a:t>
            </a:r>
            <a:r>
              <a:rPr lang="uk-UA" dirty="0" smtClean="0"/>
              <a:t>виховувати потребу проявити себе в різноманітних видах творчої діяльності; виховувати прагнення до досконалості виробів з деревини та вміння застосовувати одержанні знання на практиці.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z="3600" dirty="0" smtClean="0">
                <a:solidFill>
                  <a:schemeClr val="accent3">
                    <a:lumMod val="75000"/>
                  </a:schemeClr>
                </a:solidFill>
              </a:rPr>
              <a:t>Добір матеріалів</a:t>
            </a:r>
            <a:endParaRPr lang="ru-RU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1600" dirty="0" smtClean="0"/>
              <a:t>У наш час підставку під мобільний телефон  можна виготовити з різних матеріалів (з  дерева, паперу, металу).</a:t>
            </a:r>
          </a:p>
          <a:p>
            <a:r>
              <a:rPr lang="uk-UA" sz="1600" dirty="0" smtClean="0"/>
              <a:t>Якщо  підставка  дерев</a:t>
            </a:r>
            <a:r>
              <a:rPr lang="en-US" sz="1600" dirty="0" smtClean="0"/>
              <a:t>’</a:t>
            </a:r>
            <a:r>
              <a:rPr lang="uk-UA" sz="1600" dirty="0" err="1" smtClean="0"/>
              <a:t>яна</a:t>
            </a:r>
            <a:r>
              <a:rPr lang="uk-UA" sz="1600" dirty="0" smtClean="0"/>
              <a:t>, її можна виготовити з деревини та фанери.</a:t>
            </a:r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r>
              <a:rPr lang="uk-UA" sz="1600" dirty="0" smtClean="0"/>
              <a:t>Сьогодні розглянемо виготовлення  виробу з деревини, а саме технологічний процес  розмічання і пиляння.</a:t>
            </a:r>
          </a:p>
          <a:p>
            <a:r>
              <a:rPr lang="uk-UA" sz="1600" dirty="0" smtClean="0"/>
              <a:t>Продовжимо виготовлення підставки з доступних матеріалів, які є в наявності. </a:t>
            </a:r>
            <a:endParaRPr lang="ru-RU" sz="1600" dirty="0"/>
          </a:p>
        </p:txBody>
      </p:sp>
      <p:pic>
        <p:nvPicPr>
          <p:cNvPr id="4" name="Picture 2" descr="Підставка для телефону — SKRYNYA.UA"/>
          <p:cNvPicPr>
            <a:picLocks noChangeAspect="1" noChangeArrowheads="1"/>
          </p:cNvPicPr>
          <p:nvPr/>
        </p:nvPicPr>
        <p:blipFill>
          <a:blip r:embed="rId2" cstate="print">
            <a:lum contrast="30000"/>
          </a:blip>
          <a:srcRect l="9246" t="7801" r="4465" b="7979"/>
          <a:stretch>
            <a:fillRect/>
          </a:stretch>
        </p:blipFill>
        <p:spPr bwMode="auto">
          <a:xfrm>
            <a:off x="2571736" y="2571744"/>
            <a:ext cx="1537046" cy="2000264"/>
          </a:xfrm>
          <a:prstGeom prst="rect">
            <a:avLst/>
          </a:prstGeom>
          <a:noFill/>
        </p:spPr>
      </p:pic>
      <p:pic>
        <p:nvPicPr>
          <p:cNvPr id="5" name="Picture 4" descr="(2) Одноклассники"/>
          <p:cNvPicPr>
            <a:picLocks noChangeAspect="1" noChangeArrowheads="1"/>
          </p:cNvPicPr>
          <p:nvPr/>
        </p:nvPicPr>
        <p:blipFill>
          <a:blip r:embed="rId3"/>
          <a:srcRect t="14393" r="1482" b="32464"/>
          <a:stretch>
            <a:fillRect/>
          </a:stretch>
        </p:blipFill>
        <p:spPr bwMode="auto">
          <a:xfrm>
            <a:off x="357158" y="2571744"/>
            <a:ext cx="2071702" cy="1988833"/>
          </a:xfrm>
          <a:prstGeom prst="rect">
            <a:avLst/>
          </a:prstGeom>
          <a:noFill/>
        </p:spPr>
      </p:pic>
      <p:pic>
        <p:nvPicPr>
          <p:cNvPr id="6" name="Picture 2" descr="Take a stand to offer affordable stuff for mobile phone users with these  Mobile - Phone Stand - Ideas of Phone… | Phone stand, Cell phone holder,  Desk phone holder"/>
          <p:cNvPicPr>
            <a:picLocks noChangeAspect="1" noChangeArrowheads="1"/>
          </p:cNvPicPr>
          <p:nvPr/>
        </p:nvPicPr>
        <p:blipFill>
          <a:blip r:embed="rId4">
            <a:lum contrast="20000"/>
          </a:blip>
          <a:srcRect b="5499"/>
          <a:stretch>
            <a:fillRect/>
          </a:stretch>
        </p:blipFill>
        <p:spPr bwMode="auto">
          <a:xfrm>
            <a:off x="6572264" y="2428868"/>
            <a:ext cx="2214578" cy="2092791"/>
          </a:xfrm>
          <a:prstGeom prst="rect">
            <a:avLst/>
          </a:prstGeom>
          <a:noFill/>
        </p:spPr>
      </p:pic>
      <p:pic>
        <p:nvPicPr>
          <p:cNvPr id="8" name="Picture 6" descr=" "/>
          <p:cNvPicPr>
            <a:picLocks noChangeAspect="1" noChangeArrowheads="1"/>
          </p:cNvPicPr>
          <p:nvPr/>
        </p:nvPicPr>
        <p:blipFill>
          <a:blip r:embed="rId5">
            <a:lum contrast="20000"/>
          </a:blip>
          <a:srcRect l="29189" b="12195"/>
          <a:stretch>
            <a:fillRect/>
          </a:stretch>
        </p:blipFill>
        <p:spPr bwMode="auto">
          <a:xfrm>
            <a:off x="4214810" y="2500306"/>
            <a:ext cx="2227651" cy="2071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Процес</a:t>
            </a:r>
            <a:r>
              <a:rPr lang="ru-RU" b="1" dirty="0" smtClean="0"/>
              <a:t> </a:t>
            </a:r>
            <a:r>
              <a:rPr lang="ru-RU" b="1" dirty="0" err="1" smtClean="0"/>
              <a:t>розмічання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2714612" y="2714620"/>
            <a:ext cx="6091060" cy="3384428"/>
          </a:xfrm>
        </p:spPr>
        <p:txBody>
          <a:bodyPr>
            <a:normAutofit/>
          </a:bodyPr>
          <a:lstStyle/>
          <a:p>
            <a:r>
              <a:rPr lang="ru-RU" dirty="0" err="1" smtClean="0"/>
              <a:t>Розмічання</a:t>
            </a:r>
            <a:r>
              <a:rPr lang="ru-RU" dirty="0" smtClean="0"/>
              <a:t> - </a:t>
            </a:r>
            <a:r>
              <a:rPr lang="ru-RU" dirty="0" err="1" smtClean="0"/>
              <a:t>це</a:t>
            </a:r>
            <a:r>
              <a:rPr lang="ru-RU" dirty="0" smtClean="0"/>
              <a:t> </a:t>
            </a:r>
            <a:r>
              <a:rPr lang="ru-RU" dirty="0" err="1" smtClean="0"/>
              <a:t>процес</a:t>
            </a:r>
            <a:r>
              <a:rPr lang="ru-RU" dirty="0" smtClean="0"/>
              <a:t> </a:t>
            </a:r>
            <a:r>
              <a:rPr lang="ru-RU" dirty="0" err="1" smtClean="0"/>
              <a:t>нанесення</a:t>
            </a:r>
            <a:r>
              <a:rPr lang="ru-RU" dirty="0" smtClean="0"/>
              <a:t> на заготовку </a:t>
            </a:r>
            <a:r>
              <a:rPr lang="ru-RU" dirty="0" err="1" smtClean="0"/>
              <a:t>розмірів</a:t>
            </a:r>
            <a:r>
              <a:rPr lang="ru-RU" dirty="0" smtClean="0"/>
              <a:t> у </a:t>
            </a:r>
            <a:r>
              <a:rPr lang="ru-RU" dirty="0" err="1" smtClean="0"/>
              <a:t>вигляді</a:t>
            </a:r>
            <a:r>
              <a:rPr lang="ru-RU" dirty="0" smtClean="0"/>
              <a:t> </a:t>
            </a:r>
            <a:r>
              <a:rPr lang="ru-RU" dirty="0" err="1" smtClean="0"/>
              <a:t>точок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ліній</a:t>
            </a:r>
            <a:r>
              <a:rPr lang="ru-RU" dirty="0" smtClean="0"/>
              <a:t>, </a:t>
            </a:r>
            <a:r>
              <a:rPr lang="ru-RU" dirty="0" err="1" smtClean="0"/>
              <a:t>які</a:t>
            </a:r>
            <a:r>
              <a:rPr lang="ru-RU" dirty="0" smtClean="0"/>
              <a:t> </a:t>
            </a:r>
            <a:r>
              <a:rPr lang="ru-RU" dirty="0" err="1" smtClean="0"/>
              <a:t>окреслюють</a:t>
            </a:r>
            <a:r>
              <a:rPr lang="ru-RU" dirty="0" smtClean="0"/>
              <a:t> </a:t>
            </a:r>
            <a:r>
              <a:rPr lang="ru-RU" dirty="0" err="1" smtClean="0"/>
              <a:t>контури</a:t>
            </a:r>
            <a:r>
              <a:rPr lang="ru-RU" dirty="0" smtClean="0"/>
              <a:t> </a:t>
            </a:r>
            <a:r>
              <a:rPr lang="ru-RU" dirty="0" err="1" smtClean="0"/>
              <a:t>поверхонь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підлягають</a:t>
            </a:r>
            <a:r>
              <a:rPr lang="ru-RU" dirty="0" smtClean="0"/>
              <a:t> </a:t>
            </a:r>
            <a:r>
              <a:rPr lang="ru-RU" dirty="0" err="1" smtClean="0"/>
              <a:t>обробці</a:t>
            </a:r>
            <a:r>
              <a:rPr lang="ru-RU" dirty="0" smtClean="0"/>
              <a:t>, та </a:t>
            </a:r>
            <a:r>
              <a:rPr lang="ru-RU" dirty="0" err="1" smtClean="0"/>
              <a:t>осьових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</a:t>
            </a:r>
            <a:r>
              <a:rPr lang="ru-RU" dirty="0" err="1" smtClean="0"/>
              <a:t>допоміжних</a:t>
            </a:r>
            <a:r>
              <a:rPr lang="ru-RU" dirty="0" smtClean="0"/>
              <a:t> </a:t>
            </a:r>
            <a:r>
              <a:rPr lang="ru-RU" dirty="0" err="1" smtClean="0"/>
              <a:t>ліній</a:t>
            </a:r>
            <a:r>
              <a:rPr lang="ru-RU" dirty="0" smtClean="0"/>
              <a:t>, </a:t>
            </a:r>
            <a:r>
              <a:rPr lang="ru-RU" dirty="0" err="1" smtClean="0"/>
              <a:t>центрів</a:t>
            </a:r>
            <a:r>
              <a:rPr lang="ru-RU" dirty="0" smtClean="0"/>
              <a:t> </a:t>
            </a:r>
            <a:r>
              <a:rPr lang="ru-RU" dirty="0" err="1" smtClean="0"/>
              <a:t>отворів</a:t>
            </a:r>
            <a:r>
              <a:rPr lang="ru-RU" dirty="0" smtClean="0"/>
              <a:t> </a:t>
            </a:r>
            <a:r>
              <a:rPr lang="ru-RU" dirty="0" err="1" smtClean="0"/>
              <a:t>майбутнього</a:t>
            </a:r>
            <a:r>
              <a:rPr lang="ru-RU" dirty="0" smtClean="0"/>
              <a:t> </a:t>
            </a:r>
            <a:r>
              <a:rPr lang="ru-RU" dirty="0" err="1" smtClean="0"/>
              <a:t>виробу</a:t>
            </a:r>
            <a:r>
              <a:rPr lang="ru-RU" dirty="0" smtClean="0"/>
              <a:t> (</a:t>
            </a:r>
            <a:r>
              <a:rPr lang="ru-RU" dirty="0" err="1" smtClean="0"/>
              <a:t>деталі</a:t>
            </a:r>
            <a:r>
              <a:rPr lang="ru-RU" dirty="0" smtClean="0"/>
              <a:t>).</a:t>
            </a:r>
            <a:endParaRPr lang="ru-RU" dirty="0"/>
          </a:p>
        </p:txBody>
      </p:sp>
      <p:pic>
        <p:nvPicPr>
          <p:cNvPr id="32770" name="Picture 2" descr="https://uahistory.co/pidruchniki/tereshyk-labor-training-for-boys-7-class-2016/tereshyk-labor-training-for-boys-7-class-2016.files/image04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785926"/>
            <a:ext cx="2381264" cy="1785950"/>
          </a:xfrm>
          <a:prstGeom prst="rect">
            <a:avLst/>
          </a:prstGeom>
          <a:noFill/>
        </p:spPr>
      </p:pic>
      <p:pic>
        <p:nvPicPr>
          <p:cNvPr id="32772" name="Picture 4" descr="https://uahistory.co/pidruchniki/tereshyk-labor-training-for-boys-7-class-2016/tereshyk-labor-training-for-boys-7-class-2016.files/image05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4500570"/>
            <a:ext cx="2357454" cy="1652233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107127980"/>
              </p:ext>
            </p:extLst>
          </p:nvPr>
        </p:nvGraphicFramePr>
        <p:xfrm>
          <a:off x="132202" y="264405"/>
          <a:ext cx="8868579" cy="1188720"/>
        </p:xfrm>
        <a:graphic>
          <a:graphicData uri="http://schemas.openxmlformats.org/drawingml/2006/table">
            <a:tbl>
              <a:tblPr/>
              <a:tblGrid>
                <a:gridCol w="8868579"/>
              </a:tblGrid>
              <a:tr h="92541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sz="3600" b="0" dirty="0" smtClean="0">
                          <a:solidFill>
                            <a:schemeClr val="accent3">
                              <a:lumMod val="75000"/>
                            </a:schemeClr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Вимірювальні і розмічальні інструменти</a:t>
                      </a:r>
                      <a:endParaRPr lang="ru-RU" sz="3600" b="0" dirty="0" smtClean="0">
                        <a:solidFill>
                          <a:schemeClr val="accent3">
                            <a:lumMod val="75000"/>
                          </a:schemeClr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ru-RU" sz="36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1028" name="Picture 4" descr="Розмічання заготовок деталей комплексних виробів » mozok.cli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1428736"/>
            <a:ext cx="6715172" cy="46166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924267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85720" y="1714488"/>
            <a:ext cx="850112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Перед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виготовленням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виробу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необхідно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намітити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на заготовках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контури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його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ліній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Цей </a:t>
            </a:r>
            <a:r>
              <a:rPr lang="ru-RU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технологічний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процес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називають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розмічанням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Розпочинають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розмічання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аналізу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форми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країв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заготовки.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Визначають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найрівніше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ребро,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якого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найкраще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виконувати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розмічання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Це</a:t>
            </a:r>
            <a:r>
              <a:rPr lang="ru-RU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ребро </a:t>
            </a:r>
            <a:r>
              <a:rPr lang="ru-RU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називають</a:t>
            </a:r>
            <a:r>
              <a:rPr lang="ru-RU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базовим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а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проведену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поблизу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базового ребра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лінію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якої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виконують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розмічання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заготовки,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називають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базовою </a:t>
            </a:r>
            <a:r>
              <a:rPr lang="ru-RU" u="sng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лінією</a:t>
            </a:r>
            <a:r>
              <a:rPr lang="ru-RU" u="sng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Під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час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розмічання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потрібно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передбачити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надлишок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матеріалу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на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кінцеву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обробку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деталей — </a:t>
            </a:r>
            <a:r>
              <a:rPr lang="ru-RU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припуск. 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Припуски не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повинні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бути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завеликими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замалими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Для деталей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фанери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припуск становить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4 до 24 мм, а для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виробів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дерев'яних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брусків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—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1,5 до 7 мм. </a:t>
            </a:r>
          </a:p>
          <a:p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Попередню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розмітку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на заготовках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виконують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за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допомогою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розмічальних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інструментів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лінійки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кутника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циркуля.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Лінії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наносять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олівцем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виготовити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велику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кількість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однакових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деталей,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використовують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шаблон </a:t>
            </a:r>
            <a:r>
              <a:rPr lang="ru-RU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—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пристрій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тонколистового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матеріалу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фанери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 ДВП), форма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розміри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якого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відповідають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кресленику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припуском на </a:t>
            </a:r>
            <a:r>
              <a:rPr lang="ru-RU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обробку</a:t>
            </a:r>
            <a:r>
              <a:rPr lang="ru-RU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Процес розмічання</a:t>
            </a:r>
            <a:endParaRPr lang="ru-RU" b="1" dirty="0"/>
          </a:p>
        </p:txBody>
      </p:sp>
      <p:sp>
        <p:nvSpPr>
          <p:cNvPr id="4" name="Содержимое 3"/>
          <p:cNvSpPr>
            <a:spLocks noGrp="1"/>
          </p:cNvSpPr>
          <p:nvPr>
            <p:ph sz="quarter" idx="1"/>
          </p:nvPr>
        </p:nvSpPr>
        <p:spPr>
          <a:xfrm>
            <a:off x="301752" y="1857364"/>
            <a:ext cx="8503920" cy="4241684"/>
          </a:xfrm>
        </p:spPr>
        <p:txBody>
          <a:bodyPr/>
          <a:lstStyle/>
          <a:p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err="1" smtClean="0"/>
              <a:t>Що</a:t>
            </a:r>
            <a:r>
              <a:rPr lang="ru-RU" b="1" dirty="0" smtClean="0"/>
              <a:t> треба </a:t>
            </a:r>
            <a:r>
              <a:rPr lang="ru-RU" b="1" dirty="0" err="1" smtClean="0"/>
              <a:t>мати</a:t>
            </a:r>
            <a:r>
              <a:rPr lang="ru-RU" b="1" dirty="0" smtClean="0"/>
              <a:t> для </a:t>
            </a:r>
            <a:r>
              <a:rPr lang="ru-RU" b="1" dirty="0" err="1" smtClean="0"/>
              <a:t>розмічання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ru-RU" sz="1800" dirty="0" smtClean="0"/>
              <a:t>Для </a:t>
            </a:r>
            <a:r>
              <a:rPr lang="ru-RU" sz="1800" dirty="0" err="1" smtClean="0"/>
              <a:t>розмічання</a:t>
            </a:r>
            <a:r>
              <a:rPr lang="ru-RU" sz="1800" dirty="0" smtClean="0"/>
              <a:t> </a:t>
            </a:r>
            <a:r>
              <a:rPr lang="ru-RU" sz="1800" dirty="0" err="1" smtClean="0"/>
              <a:t>майбутньої</a:t>
            </a:r>
            <a:r>
              <a:rPr lang="ru-RU" sz="1800" dirty="0" smtClean="0"/>
              <a:t> </a:t>
            </a:r>
            <a:r>
              <a:rPr lang="ru-RU" sz="1800" dirty="0" err="1" smtClean="0"/>
              <a:t>деталі</a:t>
            </a:r>
            <a:r>
              <a:rPr lang="ru-RU" sz="1800" dirty="0" smtClean="0"/>
              <a:t> </a:t>
            </a:r>
            <a:r>
              <a:rPr lang="ru-RU" sz="1800" dirty="0" err="1" smtClean="0"/>
              <a:t>виробу</a:t>
            </a:r>
            <a:r>
              <a:rPr lang="ru-RU" sz="1800" dirty="0" smtClean="0"/>
              <a:t> нам треба </a:t>
            </a:r>
            <a:r>
              <a:rPr lang="ru-RU" sz="1800" dirty="0" err="1" smtClean="0"/>
              <a:t>мати</a:t>
            </a:r>
            <a:r>
              <a:rPr lang="ru-RU" sz="1800" dirty="0" smtClean="0"/>
              <a:t>:</a:t>
            </a:r>
          </a:p>
          <a:p>
            <a:r>
              <a:rPr lang="ru-RU" sz="1800" b="1" i="1" dirty="0" smtClean="0"/>
              <a:t>шаблон</a:t>
            </a:r>
            <a:r>
              <a:rPr lang="ru-RU" sz="1800" dirty="0" smtClean="0"/>
              <a:t> (</a:t>
            </a:r>
            <a:r>
              <a:rPr lang="ru-RU" sz="1800" dirty="0" err="1" smtClean="0"/>
              <a:t>кресленик</a:t>
            </a:r>
            <a:r>
              <a:rPr lang="ru-RU" sz="1800" dirty="0" smtClean="0"/>
              <a:t> </a:t>
            </a:r>
            <a:r>
              <a:rPr lang="ru-RU" sz="1800" dirty="0" err="1" smtClean="0"/>
              <a:t>або</a:t>
            </a:r>
            <a:r>
              <a:rPr lang="ru-RU" sz="1800" dirty="0" smtClean="0"/>
              <a:t> </a:t>
            </a:r>
            <a:r>
              <a:rPr lang="ru-RU" sz="1800" dirty="0" err="1" smtClean="0"/>
              <a:t>ескіз</a:t>
            </a:r>
            <a:r>
              <a:rPr lang="ru-RU" sz="1800" dirty="0" smtClean="0"/>
              <a:t>) </a:t>
            </a:r>
            <a:r>
              <a:rPr lang="ru-RU" sz="1800" b="1" i="1" dirty="0" err="1" smtClean="0"/>
              <a:t>деталі</a:t>
            </a:r>
            <a:r>
              <a:rPr lang="ru-RU" sz="1800" b="1" i="1" dirty="0" smtClean="0"/>
              <a:t> </a:t>
            </a:r>
            <a:r>
              <a:rPr lang="ru-RU" sz="1800" b="1" i="1" dirty="0" err="1" smtClean="0"/>
              <a:t>виробу</a:t>
            </a:r>
            <a:r>
              <a:rPr lang="ru-RU" sz="1800" dirty="0" smtClean="0"/>
              <a:t>;</a:t>
            </a:r>
          </a:p>
          <a:p>
            <a:r>
              <a:rPr lang="ru-RU" sz="1800" b="1" i="1" dirty="0" err="1" smtClean="0"/>
              <a:t>креслярський</a:t>
            </a:r>
            <a:r>
              <a:rPr lang="ru-RU" sz="1800" b="1" i="1" dirty="0" smtClean="0"/>
              <a:t> </a:t>
            </a:r>
            <a:r>
              <a:rPr lang="ru-RU" sz="1800" b="1" i="1" dirty="0" err="1" smtClean="0"/>
              <a:t>інструмент</a:t>
            </a:r>
            <a:r>
              <a:rPr lang="ru-RU" sz="1800" dirty="0" smtClean="0"/>
              <a:t>.</a:t>
            </a:r>
          </a:p>
          <a:p>
            <a:r>
              <a:rPr lang="ru-RU" sz="1600" dirty="0" err="1" smtClean="0"/>
              <a:t>Щоб</a:t>
            </a:r>
            <a:r>
              <a:rPr lang="ru-RU" sz="1600" dirty="0" smtClean="0"/>
              <a:t> </a:t>
            </a:r>
            <a:r>
              <a:rPr lang="ru-RU" sz="1600" dirty="0" err="1" smtClean="0"/>
              <a:t>розмітити</a:t>
            </a:r>
            <a:r>
              <a:rPr lang="ru-RU" sz="1600" dirty="0" smtClean="0"/>
              <a:t> </a:t>
            </a:r>
            <a:r>
              <a:rPr lang="ru-RU" sz="1600" dirty="0" err="1" smtClean="0"/>
              <a:t>деревні</a:t>
            </a:r>
            <a:r>
              <a:rPr lang="ru-RU" sz="1600" dirty="0" smtClean="0"/>
              <a:t> </a:t>
            </a:r>
            <a:r>
              <a:rPr lang="ru-RU" sz="1600" dirty="0" err="1" smtClean="0"/>
              <a:t>матеріали</a:t>
            </a:r>
            <a:r>
              <a:rPr lang="ru-RU" sz="1600" dirty="0" smtClean="0"/>
              <a:t> та заготовки </a:t>
            </a:r>
            <a:r>
              <a:rPr lang="ru-RU" sz="1600" dirty="0" err="1" smtClean="0"/>
              <a:t>з</a:t>
            </a:r>
            <a:r>
              <a:rPr lang="ru-RU" sz="1600" dirty="0" smtClean="0"/>
              <a:t> </a:t>
            </a:r>
            <a:r>
              <a:rPr lang="ru-RU" sz="1600" dirty="0" err="1" smtClean="0"/>
              <a:t>деревини</a:t>
            </a:r>
            <a:r>
              <a:rPr lang="ru-RU" sz="1600" dirty="0" smtClean="0"/>
              <a:t> </a:t>
            </a:r>
            <a:r>
              <a:rPr lang="ru-RU" sz="1600" dirty="0" err="1" smtClean="0"/>
              <a:t>використовують</a:t>
            </a:r>
            <a:r>
              <a:rPr lang="ru-RU" sz="1600" dirty="0" smtClean="0"/>
              <a:t>: </a:t>
            </a:r>
          </a:p>
          <a:p>
            <a:r>
              <a:rPr lang="ru-RU" sz="1600" dirty="0" smtClean="0"/>
              <a:t>метр - для </a:t>
            </a:r>
            <a:r>
              <a:rPr lang="ru-RU" sz="1600" dirty="0" err="1" smtClean="0"/>
              <a:t>розмічання</a:t>
            </a:r>
            <a:r>
              <a:rPr lang="ru-RU" sz="1600" dirty="0" smtClean="0"/>
              <a:t> </a:t>
            </a:r>
            <a:r>
              <a:rPr lang="ru-RU" sz="1600" dirty="0" err="1" smtClean="0"/>
              <a:t>чорнових</a:t>
            </a:r>
            <a:r>
              <a:rPr lang="ru-RU" sz="1600" dirty="0" smtClean="0"/>
              <a:t> заготовок (а); </a:t>
            </a:r>
            <a:r>
              <a:rPr lang="ru-RU" sz="1600" dirty="0" err="1" smtClean="0"/>
              <a:t>лінійку</a:t>
            </a:r>
            <a:r>
              <a:rPr lang="ru-RU" sz="1600" dirty="0" smtClean="0"/>
              <a:t> - для </a:t>
            </a:r>
            <a:r>
              <a:rPr lang="ru-RU" sz="1600" dirty="0" err="1" smtClean="0"/>
              <a:t>вимірювання</a:t>
            </a:r>
            <a:r>
              <a:rPr lang="ru-RU" sz="1600" dirty="0" smtClean="0"/>
              <a:t> деталей </a:t>
            </a:r>
            <a:r>
              <a:rPr lang="ru-RU" sz="1600" dirty="0" err="1" smtClean="0"/>
              <a:t>і</a:t>
            </a:r>
            <a:r>
              <a:rPr lang="ru-RU" sz="1600" dirty="0" smtClean="0"/>
              <a:t> заготовок (б); </a:t>
            </a:r>
            <a:r>
              <a:rPr lang="ru-RU" sz="1600" dirty="0" err="1" smtClean="0"/>
              <a:t>кутник</a:t>
            </a:r>
            <a:r>
              <a:rPr lang="ru-RU" sz="1600" dirty="0" smtClean="0"/>
              <a:t> - для </a:t>
            </a:r>
            <a:r>
              <a:rPr lang="ru-RU" sz="1600" dirty="0" err="1" smtClean="0"/>
              <a:t>вимірювання</a:t>
            </a:r>
            <a:r>
              <a:rPr lang="ru-RU" sz="1600" dirty="0" smtClean="0"/>
              <a:t> </a:t>
            </a:r>
            <a:r>
              <a:rPr lang="ru-RU" sz="1600" dirty="0" err="1" smtClean="0"/>
              <a:t>і</a:t>
            </a:r>
            <a:r>
              <a:rPr lang="ru-RU" sz="1600" dirty="0" smtClean="0"/>
              <a:t> </a:t>
            </a:r>
            <a:r>
              <a:rPr lang="ru-RU" sz="1600" dirty="0" err="1" smtClean="0"/>
              <a:t>креслення</a:t>
            </a:r>
            <a:r>
              <a:rPr lang="ru-RU" sz="1600" dirty="0" smtClean="0"/>
              <a:t> </a:t>
            </a:r>
            <a:r>
              <a:rPr lang="ru-RU" sz="1600" dirty="0" err="1" smtClean="0"/>
              <a:t>прямокутних</a:t>
            </a:r>
            <a:r>
              <a:rPr lang="ru-RU" sz="1600" dirty="0" smtClean="0"/>
              <a:t> деталей (в)</a:t>
            </a:r>
            <a:endParaRPr lang="ru-RU" sz="1600" dirty="0"/>
          </a:p>
        </p:txBody>
      </p:sp>
      <p:pic>
        <p:nvPicPr>
          <p:cNvPr id="48130" name="Picture 2" descr="https://uahistory.co/pidruchniki/tereshyk-labor-training-for-boys-7-class-2016/tereshyk-labor-training-for-boys-7-class-2016.files/image051.jpg"/>
          <p:cNvPicPr>
            <a:picLocks noChangeAspect="1" noChangeArrowheads="1"/>
          </p:cNvPicPr>
          <p:nvPr/>
        </p:nvPicPr>
        <p:blipFill>
          <a:blip r:embed="rId2"/>
          <a:srcRect l="46875" b="46969"/>
          <a:stretch>
            <a:fillRect/>
          </a:stretch>
        </p:blipFill>
        <p:spPr bwMode="auto">
          <a:xfrm>
            <a:off x="4857752" y="3500438"/>
            <a:ext cx="3701120" cy="2857520"/>
          </a:xfrm>
          <a:prstGeom prst="rect">
            <a:avLst/>
          </a:prstGeom>
          <a:noFill/>
        </p:spPr>
      </p:pic>
      <p:pic>
        <p:nvPicPr>
          <p:cNvPr id="5" name="Picture 2" descr="https://uahistory.co/pidruchniki/tereshyk-labor-training-for-boys-7-class-2016/tereshyk-labor-training-for-boys-7-class-2016.files/image051.jpg"/>
          <p:cNvPicPr>
            <a:picLocks noChangeAspect="1" noChangeArrowheads="1"/>
          </p:cNvPicPr>
          <p:nvPr/>
        </p:nvPicPr>
        <p:blipFill>
          <a:blip r:embed="rId2"/>
          <a:srcRect r="53125" b="35606"/>
          <a:stretch>
            <a:fillRect/>
          </a:stretch>
        </p:blipFill>
        <p:spPr bwMode="auto">
          <a:xfrm>
            <a:off x="1441336" y="3429000"/>
            <a:ext cx="2756666" cy="292895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Розмічання лінійкою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868" y="1527048"/>
            <a:ext cx="5233804" cy="4572000"/>
          </a:xfrm>
        </p:spPr>
        <p:txBody>
          <a:bodyPr>
            <a:normAutofit/>
          </a:bodyPr>
          <a:lstStyle/>
          <a:p>
            <a:r>
              <a:rPr lang="ru-RU" b="1" i="1" dirty="0" err="1" smtClean="0"/>
              <a:t>Розмічання</a:t>
            </a:r>
            <a:r>
              <a:rPr lang="ru-RU" i="1" dirty="0" smtClean="0"/>
              <a:t> - одна </a:t>
            </a:r>
            <a:r>
              <a:rPr lang="ru-RU" i="1" dirty="0" err="1" smtClean="0"/>
              <a:t>з</a:t>
            </a:r>
            <a:r>
              <a:rPr lang="ru-RU" i="1" dirty="0" smtClean="0"/>
              <a:t> </a:t>
            </a:r>
            <a:r>
              <a:rPr lang="ru-RU" i="1" dirty="0" err="1" smtClean="0"/>
              <a:t>найбільш</a:t>
            </a:r>
            <a:r>
              <a:rPr lang="ru-RU" i="1" dirty="0" smtClean="0"/>
              <a:t> </a:t>
            </a:r>
            <a:r>
              <a:rPr lang="ru-RU" i="1" dirty="0" err="1" smtClean="0"/>
              <a:t>трудомістких</a:t>
            </a:r>
            <a:r>
              <a:rPr lang="ru-RU" i="1" dirty="0" smtClean="0"/>
              <a:t> </a:t>
            </a:r>
            <a:r>
              <a:rPr lang="ru-RU" i="1" dirty="0" err="1" smtClean="0"/>
              <a:t>операцій</a:t>
            </a:r>
            <a:r>
              <a:rPr lang="ru-RU" i="1" dirty="0" smtClean="0"/>
              <a:t>, </a:t>
            </a:r>
            <a:r>
              <a:rPr lang="ru-RU" i="1" dirty="0" err="1" smtClean="0"/>
              <a:t>від</a:t>
            </a:r>
            <a:r>
              <a:rPr lang="ru-RU" i="1" dirty="0" smtClean="0"/>
              <a:t> </a:t>
            </a:r>
            <a:r>
              <a:rPr lang="ru-RU" i="1" dirty="0" err="1" smtClean="0"/>
              <a:t>якої</a:t>
            </a:r>
            <a:r>
              <a:rPr lang="ru-RU" i="1" dirty="0" smtClean="0"/>
              <a:t> </a:t>
            </a:r>
            <a:r>
              <a:rPr lang="ru-RU" i="1" dirty="0" err="1" smtClean="0"/>
              <a:t>залежить</a:t>
            </a:r>
            <a:r>
              <a:rPr lang="ru-RU" i="1" dirty="0" smtClean="0"/>
              <a:t> не </a:t>
            </a:r>
            <a:r>
              <a:rPr lang="ru-RU" i="1" dirty="0" err="1" smtClean="0"/>
              <a:t>лише</a:t>
            </a:r>
            <a:r>
              <a:rPr lang="ru-RU" i="1" dirty="0" smtClean="0"/>
              <a:t> </a:t>
            </a:r>
            <a:r>
              <a:rPr lang="ru-RU" i="1" dirty="0" err="1" smtClean="0"/>
              <a:t>якість</a:t>
            </a:r>
            <a:r>
              <a:rPr lang="ru-RU" i="1" dirty="0" smtClean="0"/>
              <a:t> </a:t>
            </a:r>
            <a:r>
              <a:rPr lang="ru-RU" i="1" dirty="0" err="1" smtClean="0"/>
              <a:t>виконання</a:t>
            </a:r>
            <a:r>
              <a:rPr lang="ru-RU" i="1" dirty="0" smtClean="0"/>
              <a:t> </a:t>
            </a:r>
            <a:r>
              <a:rPr lang="ru-RU" i="1" dirty="0" err="1" smtClean="0"/>
              <a:t>всього</a:t>
            </a:r>
            <a:r>
              <a:rPr lang="ru-RU" i="1" dirty="0" smtClean="0"/>
              <a:t> </a:t>
            </a:r>
            <a:r>
              <a:rPr lang="ru-RU" i="1" dirty="0" err="1" smtClean="0"/>
              <a:t>процесу</a:t>
            </a:r>
            <a:r>
              <a:rPr lang="ru-RU" i="1" dirty="0" smtClean="0"/>
              <a:t> та </a:t>
            </a:r>
            <a:r>
              <a:rPr lang="ru-RU" i="1" dirty="0" err="1" smtClean="0"/>
              <a:t>виробу</a:t>
            </a:r>
            <a:r>
              <a:rPr lang="ru-RU" i="1" dirty="0" smtClean="0"/>
              <a:t>, а </a:t>
            </a:r>
            <a:r>
              <a:rPr lang="ru-RU" i="1" dirty="0" err="1" smtClean="0"/>
              <a:t>й</a:t>
            </a:r>
            <a:r>
              <a:rPr lang="ru-RU" i="1" dirty="0" smtClean="0"/>
              <a:t> </a:t>
            </a:r>
            <a:r>
              <a:rPr lang="ru-RU" i="1" dirty="0" err="1" smtClean="0"/>
              <a:t>витрати</a:t>
            </a:r>
            <a:r>
              <a:rPr lang="ru-RU" i="1" dirty="0" smtClean="0"/>
              <a:t> на </a:t>
            </a:r>
            <a:r>
              <a:rPr lang="ru-RU" i="1" dirty="0" err="1" smtClean="0"/>
              <a:t>матеріали</a:t>
            </a:r>
            <a:r>
              <a:rPr lang="ru-RU" i="1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49154" name="Picture 2" descr="https://uahistory.co/pidruchniki/tereshyk-labor-training-for-boys-7-class-2016/tereshyk-labor-training-for-boys-7-class-2016.files/image052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1428736"/>
            <a:ext cx="2432182" cy="49292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500298" y="228600"/>
            <a:ext cx="6335854" cy="758952"/>
          </a:xfrm>
        </p:spPr>
        <p:txBody>
          <a:bodyPr/>
          <a:lstStyle/>
          <a:p>
            <a:r>
              <a:rPr lang="uk-UA" b="1" dirty="0" smtClean="0"/>
              <a:t>Процес пиляння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571612"/>
            <a:ext cx="8503920" cy="4527436"/>
          </a:xfrm>
        </p:spPr>
        <p:txBody>
          <a:bodyPr>
            <a:normAutofit/>
          </a:bodyPr>
          <a:lstStyle/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r>
              <a:rPr lang="ru-RU" sz="1600" b="1" dirty="0" err="1" smtClean="0"/>
              <a:t>Ручна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столярна</a:t>
            </a:r>
            <a:r>
              <a:rPr lang="ru-RU" sz="1600" b="1" dirty="0" smtClean="0"/>
              <a:t> </a:t>
            </a:r>
            <a:r>
              <a:rPr lang="ru-RU" sz="1600" b="1" dirty="0" err="1" smtClean="0"/>
              <a:t>ножівка</a:t>
            </a:r>
            <a:r>
              <a:rPr lang="ru-RU" sz="1600" b="1" dirty="0" smtClean="0"/>
              <a:t>: 1 - полотно; 2 - ручка</a:t>
            </a:r>
            <a:endParaRPr lang="ru-RU" sz="1600" dirty="0" smtClean="0"/>
          </a:p>
          <a:p>
            <a:endParaRPr lang="uk-UA" sz="1600" dirty="0" smtClean="0"/>
          </a:p>
          <a:p>
            <a:endParaRPr lang="uk-UA" sz="1600" dirty="0" smtClean="0"/>
          </a:p>
          <a:p>
            <a:endParaRPr lang="ru-RU" sz="1600" dirty="0"/>
          </a:p>
        </p:txBody>
      </p:sp>
      <p:pic>
        <p:nvPicPr>
          <p:cNvPr id="31746" name="Picture 2" descr="https://uahistory.co/pidruchniki/tereshyk-labor-training-for-boys-7-class-2016/tereshyk-labor-training-for-boys-7-class-2016.files/image04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214290"/>
            <a:ext cx="2286016" cy="1640349"/>
          </a:xfrm>
          <a:prstGeom prst="rect">
            <a:avLst/>
          </a:prstGeom>
          <a:noFill/>
        </p:spPr>
      </p:pic>
      <p:pic>
        <p:nvPicPr>
          <p:cNvPr id="50178" name="Picture 2" descr="https://uahistory.co/pidruchniki/tereshyk-labor-training-for-boys-7-class-2016/tereshyk-labor-training-for-boys-7-class-2016.files/image06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43240" y="4143380"/>
            <a:ext cx="2011375" cy="1500198"/>
          </a:xfrm>
          <a:prstGeom prst="rect">
            <a:avLst/>
          </a:prstGeom>
          <a:noFill/>
        </p:spPr>
      </p:pic>
      <p:sp>
        <p:nvSpPr>
          <p:cNvPr id="6" name="Прямоугольник 5"/>
          <p:cNvSpPr/>
          <p:nvPr/>
        </p:nvSpPr>
        <p:spPr>
          <a:xfrm>
            <a:off x="357158" y="2000240"/>
            <a:ext cx="850112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	</a:t>
            </a:r>
            <a:r>
              <a:rPr lang="ru-RU" dirty="0" err="1" smtClean="0"/>
              <a:t>Залежно</a:t>
            </a:r>
            <a:r>
              <a:rPr lang="ru-RU" dirty="0" smtClean="0"/>
              <a:t> </a:t>
            </a:r>
            <a:r>
              <a:rPr lang="ru-RU" dirty="0" err="1" smtClean="0"/>
              <a:t>від</a:t>
            </a:r>
            <a:r>
              <a:rPr lang="ru-RU" dirty="0" smtClean="0"/>
              <a:t> </a:t>
            </a:r>
            <a:r>
              <a:rPr lang="ru-RU" dirty="0" err="1" smtClean="0"/>
              <a:t>призначення</a:t>
            </a:r>
            <a:r>
              <a:rPr lang="ru-RU" dirty="0" smtClean="0"/>
              <a:t> </a:t>
            </a:r>
            <a:r>
              <a:rPr lang="ru-RU" dirty="0" err="1" smtClean="0"/>
              <a:t>розрізняють</a:t>
            </a:r>
            <a:r>
              <a:rPr lang="ru-RU" dirty="0" smtClean="0"/>
              <a:t>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малим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великим </a:t>
            </a:r>
            <a:r>
              <a:rPr lang="ru-RU" dirty="0" err="1" smtClean="0"/>
              <a:t>кроками</a:t>
            </a:r>
            <a:r>
              <a:rPr lang="ru-RU" dirty="0" smtClean="0"/>
              <a:t>.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великим </a:t>
            </a:r>
            <a:r>
              <a:rPr lang="ru-RU" dirty="0" err="1" smtClean="0"/>
              <a:t>кроком</a:t>
            </a:r>
            <a:r>
              <a:rPr lang="ru-RU" dirty="0" smtClean="0"/>
              <a:t> </a:t>
            </a:r>
            <a:r>
              <a:rPr lang="ru-RU" dirty="0" err="1" smtClean="0"/>
              <a:t>мають</a:t>
            </a:r>
            <a:r>
              <a:rPr lang="ru-RU" dirty="0" smtClean="0"/>
              <a:t> </a:t>
            </a:r>
            <a:r>
              <a:rPr lang="ru-RU" dirty="0" err="1" smtClean="0"/>
              <a:t>збільшену</a:t>
            </a:r>
            <a:r>
              <a:rPr lang="ru-RU" dirty="0" smtClean="0"/>
              <a:t> западину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зубцями</a:t>
            </a:r>
            <a:r>
              <a:rPr lang="ru-RU" dirty="0" smtClean="0"/>
              <a:t> - </a:t>
            </a:r>
            <a:r>
              <a:rPr lang="ru-RU" dirty="0" err="1" smtClean="0"/>
              <a:t>їх</a:t>
            </a:r>
            <a:r>
              <a:rPr lang="ru-RU" dirty="0" smtClean="0"/>
              <a:t> </a:t>
            </a:r>
            <a:r>
              <a:rPr lang="ru-RU" dirty="0" err="1" smtClean="0"/>
              <a:t>застосовують</a:t>
            </a:r>
            <a:r>
              <a:rPr lang="ru-RU" dirty="0" smtClean="0"/>
              <a:t> для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м’яких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. </a:t>
            </a:r>
            <a:r>
              <a:rPr lang="ru-RU" dirty="0" err="1" smtClean="0"/>
              <a:t>Збільшення</a:t>
            </a:r>
            <a:r>
              <a:rPr lang="ru-RU" dirty="0" smtClean="0"/>
              <a:t> </a:t>
            </a:r>
            <a:r>
              <a:rPr lang="ru-RU" dirty="0" err="1" smtClean="0"/>
              <a:t>западини</a:t>
            </a:r>
            <a:r>
              <a:rPr lang="ru-RU" dirty="0" smtClean="0"/>
              <a:t> </a:t>
            </a:r>
            <a:r>
              <a:rPr lang="ru-RU" dirty="0" err="1" smtClean="0"/>
              <a:t>пояснюється</a:t>
            </a:r>
            <a:r>
              <a:rPr lang="ru-RU" dirty="0" smtClean="0"/>
              <a:t> </a:t>
            </a:r>
            <a:r>
              <a:rPr lang="ru-RU" dirty="0" err="1" smtClean="0"/>
              <a:t>тим</a:t>
            </a:r>
            <a:r>
              <a:rPr lang="ru-RU" dirty="0" smtClean="0"/>
              <a:t>,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під</a:t>
            </a:r>
            <a:r>
              <a:rPr lang="ru-RU" dirty="0" smtClean="0"/>
              <a:t> час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м’яких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 </a:t>
            </a:r>
            <a:r>
              <a:rPr lang="ru-RU" dirty="0" err="1" smtClean="0"/>
              <a:t>знімається</a:t>
            </a:r>
            <a:r>
              <a:rPr lang="ru-RU" dirty="0" smtClean="0"/>
              <a:t> </a:t>
            </a:r>
            <a:r>
              <a:rPr lang="ru-RU" dirty="0" err="1" smtClean="0"/>
              <a:t>багато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, яка </a:t>
            </a:r>
            <a:r>
              <a:rPr lang="ru-RU" dirty="0" err="1" smtClean="0"/>
              <a:t>має</a:t>
            </a:r>
            <a:r>
              <a:rPr lang="ru-RU" dirty="0" smtClean="0"/>
              <a:t> </a:t>
            </a:r>
            <a:r>
              <a:rPr lang="ru-RU" dirty="0" err="1" smtClean="0"/>
              <a:t>вміститися</a:t>
            </a:r>
            <a:r>
              <a:rPr lang="ru-RU" dirty="0" smtClean="0"/>
              <a:t> в </a:t>
            </a:r>
            <a:r>
              <a:rPr lang="ru-RU" dirty="0" err="1" smtClean="0"/>
              <a:t>западині</a:t>
            </a:r>
            <a:r>
              <a:rPr lang="ru-RU" dirty="0" smtClean="0"/>
              <a:t> </a:t>
            </a:r>
            <a:r>
              <a:rPr lang="ru-RU" dirty="0" err="1" smtClean="0"/>
              <a:t>між</a:t>
            </a:r>
            <a:r>
              <a:rPr lang="ru-RU" dirty="0" smtClean="0"/>
              <a:t> </a:t>
            </a:r>
            <a:r>
              <a:rPr lang="ru-RU" dirty="0" err="1" smtClean="0"/>
              <a:t>зубцями</a:t>
            </a:r>
            <a:r>
              <a:rPr lang="ru-RU" dirty="0" smtClean="0"/>
              <a:t>. </a:t>
            </a:r>
            <a:r>
              <a:rPr lang="ru-RU" dirty="0" err="1" smtClean="0"/>
              <a:t>Ножівки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малим</a:t>
            </a:r>
            <a:r>
              <a:rPr lang="ru-RU" dirty="0" smtClean="0"/>
              <a:t> </a:t>
            </a:r>
            <a:r>
              <a:rPr lang="ru-RU" dirty="0" err="1" smtClean="0"/>
              <a:t>кроком</a:t>
            </a:r>
            <a:r>
              <a:rPr lang="ru-RU" dirty="0" smtClean="0"/>
              <a:t> </a:t>
            </a:r>
            <a:r>
              <a:rPr lang="ru-RU" dirty="0" err="1" smtClean="0"/>
              <a:t>застосовують</a:t>
            </a:r>
            <a:r>
              <a:rPr lang="ru-RU" dirty="0" smtClean="0"/>
              <a:t> для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деревини</a:t>
            </a:r>
            <a:r>
              <a:rPr lang="ru-RU" dirty="0" smtClean="0"/>
              <a:t> </a:t>
            </a:r>
            <a:r>
              <a:rPr lang="ru-RU" dirty="0" err="1" smtClean="0"/>
              <a:t>твердих</a:t>
            </a:r>
            <a:r>
              <a:rPr lang="ru-RU" dirty="0" smtClean="0"/>
              <a:t> </a:t>
            </a:r>
            <a:r>
              <a:rPr lang="ru-RU" dirty="0" err="1" smtClean="0"/>
              <a:t>порід</a:t>
            </a:r>
            <a:r>
              <a:rPr lang="ru-RU" dirty="0" smtClean="0"/>
              <a:t>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179</TotalTime>
  <Words>687</Words>
  <PresentationFormat>Экран (4:3)</PresentationFormat>
  <Paragraphs>100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Официальная</vt:lpstr>
      <vt:lpstr> Проєкт «Підставка для ґаджета »   </vt:lpstr>
      <vt:lpstr>Мета:</vt:lpstr>
      <vt:lpstr>Добір матеріалів</vt:lpstr>
      <vt:lpstr>Процес розмічання</vt:lpstr>
      <vt:lpstr>Слайд 5</vt:lpstr>
      <vt:lpstr>Процес розмічання</vt:lpstr>
      <vt:lpstr>Що треба мати для розмічання</vt:lpstr>
      <vt:lpstr>Розмічання лінійкою</vt:lpstr>
      <vt:lpstr>Процес пиляння</vt:lpstr>
      <vt:lpstr>Будова лобзика</vt:lpstr>
      <vt:lpstr>Слайд 11</vt:lpstr>
      <vt:lpstr>Домашнє завдання</vt:lpstr>
      <vt:lpstr>Використані ресурси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Валентина Капуста</dc:creator>
  <cp:lastModifiedBy>Валентина Капуста</cp:lastModifiedBy>
  <cp:revision>32</cp:revision>
  <dcterms:created xsi:type="dcterms:W3CDTF">2022-04-09T18:23:01Z</dcterms:created>
  <dcterms:modified xsi:type="dcterms:W3CDTF">2022-09-19T13:50:00Z</dcterms:modified>
</cp:coreProperties>
</file>