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64" r:id="rId4"/>
    <p:sldId id="281" r:id="rId5"/>
    <p:sldId id="282" r:id="rId6"/>
    <p:sldId id="283" r:id="rId7"/>
    <p:sldId id="284" r:id="rId8"/>
    <p:sldId id="280" r:id="rId9"/>
    <p:sldId id="285" r:id="rId10"/>
    <p:sldId id="28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E34C"/>
    <a:srgbClr val="CC0066"/>
    <a:srgbClr val="800000"/>
    <a:srgbClr val="A50021"/>
    <a:srgbClr val="CC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 autoAdjust="0"/>
    <p:restoredTop sz="94521"/>
  </p:normalViewPr>
  <p:slideViewPr>
    <p:cSldViewPr>
      <p:cViewPr varScale="1">
        <p:scale>
          <a:sx n="107" d="100"/>
          <a:sy n="107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93EA4-7C5B-409B-A4D4-720B6155987C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CC818-BE75-4F3E-BAF0-902D142373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2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CC818-BE75-4F3E-BAF0-902D142373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897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CC818-BE75-4F3E-BAF0-902D1423738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263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CC818-BE75-4F3E-BAF0-902D1423738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22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CC818-BE75-4F3E-BAF0-902D1423738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80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CC818-BE75-4F3E-BAF0-902D1423738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28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32E6-74CC-4026-8051-C99EBAFF0C35}" type="datetimeFigureOut">
              <a:rPr lang="ru-RU" smtClean="0"/>
              <a:t>08.03.2023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A83FB-93F7-4E2F-9B65-1F7C225FC0F7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zhannaandreeva95@ukr.n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4680520"/>
          </a:xfrm>
        </p:spPr>
        <p:txBody>
          <a:bodyPr>
            <a:noAutofit/>
          </a:bodyPr>
          <a:lstStyle/>
          <a:p>
            <a:r>
              <a:rPr lang="uk-UA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002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Тема: </a:t>
            </a:r>
            <a:br>
              <a:rPr lang="uk-UA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002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uk-UA" sz="7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002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uk-U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002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“Причини і наслідки вживання наркотиків</a:t>
            </a:r>
            <a:r>
              <a:rPr lang="uk-UA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A5002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</a:t>
            </a:r>
            <a:endParaRPr lang="ru-RU" sz="8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A5002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6452F05A-2ABC-D74E-AC26-F56855461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752600"/>
          </a:xfrm>
        </p:spPr>
        <p:txBody>
          <a:bodyPr/>
          <a:lstStyle/>
          <a:p>
            <a:r>
              <a:rPr lang="ru-RU" dirty="0"/>
              <a:t>у</a:t>
            </a:r>
            <a:r>
              <a:rPr lang="ru-UA" dirty="0"/>
              <a:t>рок основ здоров</a:t>
            </a:r>
            <a:r>
              <a:rPr lang="en-US" dirty="0"/>
              <a:t>’</a:t>
            </a:r>
            <a:r>
              <a:rPr lang="ru-RU" dirty="0"/>
              <a:t>я</a:t>
            </a:r>
          </a:p>
          <a:p>
            <a:r>
              <a:rPr lang="ru-RU" dirty="0"/>
              <a:t>у 7 </a:t>
            </a:r>
            <a:r>
              <a:rPr lang="ru-RU" dirty="0" err="1"/>
              <a:t>класі</a:t>
            </a:r>
            <a:endParaRPr lang="ru-RU" dirty="0"/>
          </a:p>
          <a:p>
            <a:r>
              <a:rPr lang="ru-RU" dirty="0" err="1"/>
              <a:t>Вчитель</a:t>
            </a:r>
            <a:r>
              <a:rPr lang="ru-RU" dirty="0"/>
              <a:t>: </a:t>
            </a:r>
            <a:r>
              <a:rPr lang="ru-RU" dirty="0" err="1"/>
              <a:t>Андрєєва</a:t>
            </a:r>
            <a:r>
              <a:rPr lang="ru-RU" dirty="0"/>
              <a:t> Ж.В.</a:t>
            </a:r>
            <a:endParaRPr lang="ru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2E47A-834F-5143-8856-B5125E90BAC3}"/>
              </a:ext>
            </a:extLst>
          </p:cNvPr>
          <p:cNvSpPr txBox="1"/>
          <p:nvPr/>
        </p:nvSpPr>
        <p:spPr>
          <a:xfrm>
            <a:off x="164123" y="246185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UA" dirty="0"/>
              <a:t>14.03.</a:t>
            </a:r>
          </a:p>
          <a:p>
            <a:r>
              <a:rPr lang="ru-UA" dirty="0"/>
              <a:t>7-Б клас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C562F-6A38-0448-A0C5-E3F26C8B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UA" sz="5400" b="1" dirty="0">
                <a:solidFill>
                  <a:srgbClr val="FF0000"/>
                </a:solidFill>
              </a:rPr>
              <a:t>Домашнє завдання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FE265-E483-1540-9FD7-5E7071553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rmAutofit/>
          </a:bodyPr>
          <a:lstStyle/>
          <a:p>
            <a:r>
              <a:rPr lang="ru-UA" sz="3600" dirty="0"/>
              <a:t>Опрацювати </a:t>
            </a:r>
            <a:r>
              <a:rPr lang="ru-UA" sz="3600" b="1" i="0" dirty="0">
                <a:solidFill>
                  <a:srgbClr val="292B2C"/>
                </a:solidFill>
                <a:effectLst/>
                <a:latin typeface="Philosopher"/>
              </a:rPr>
              <a:t>§ 26 </a:t>
            </a:r>
            <a:r>
              <a:rPr lang="ru-UA" sz="3600" i="0" dirty="0">
                <a:solidFill>
                  <a:srgbClr val="292B2C"/>
                </a:solidFill>
                <a:effectLst/>
                <a:latin typeface="Philosopher"/>
              </a:rPr>
              <a:t>(</a:t>
            </a:r>
            <a:r>
              <a:rPr lang="ru-RU" sz="3600" i="0" dirty="0" err="1">
                <a:solidFill>
                  <a:srgbClr val="292B2C"/>
                </a:solidFill>
                <a:effectLst/>
                <a:latin typeface="Philosopher"/>
              </a:rPr>
              <a:t>Основи</a:t>
            </a:r>
            <a:r>
              <a:rPr lang="ru-RU" sz="3600" i="0" dirty="0">
                <a:solidFill>
                  <a:srgbClr val="292B2C"/>
                </a:solidFill>
                <a:effectLst/>
                <a:latin typeface="Philosopher"/>
              </a:rPr>
              <a:t> </a:t>
            </a:r>
            <a:r>
              <a:rPr lang="ru-RU" sz="3600" i="0" dirty="0" err="1">
                <a:solidFill>
                  <a:srgbClr val="292B2C"/>
                </a:solidFill>
                <a:effectLst/>
                <a:latin typeface="Philosopher"/>
              </a:rPr>
              <a:t>здоров’я</a:t>
            </a:r>
            <a:r>
              <a:rPr lang="ru-RU" sz="3600" i="0" dirty="0">
                <a:solidFill>
                  <a:srgbClr val="292B2C"/>
                </a:solidFill>
                <a:effectLst/>
                <a:latin typeface="Philosopher"/>
              </a:rPr>
              <a:t>. 7 </a:t>
            </a:r>
            <a:r>
              <a:rPr lang="ru-RU" sz="3600" i="0" dirty="0" err="1">
                <a:solidFill>
                  <a:srgbClr val="292B2C"/>
                </a:solidFill>
                <a:effectLst/>
                <a:latin typeface="Philosopher"/>
              </a:rPr>
              <a:t>клас</a:t>
            </a:r>
            <a:r>
              <a:rPr lang="ru-RU" sz="3600" i="0" dirty="0">
                <a:solidFill>
                  <a:srgbClr val="292B2C"/>
                </a:solidFill>
                <a:effectLst/>
                <a:latin typeface="Philosopher"/>
              </a:rPr>
              <a:t>. </a:t>
            </a:r>
            <a:r>
              <a:rPr lang="ru-RU" sz="3600" i="0" dirty="0" err="1">
                <a:solidFill>
                  <a:srgbClr val="292B2C"/>
                </a:solidFill>
                <a:effectLst/>
                <a:latin typeface="Philosopher"/>
              </a:rPr>
              <a:t>Бех</a:t>
            </a:r>
            <a:r>
              <a:rPr lang="ru-RU" sz="3600" dirty="0">
                <a:solidFill>
                  <a:srgbClr val="292B2C"/>
                </a:solidFill>
                <a:latin typeface="Philosopher"/>
              </a:rPr>
              <a:t>);</a:t>
            </a:r>
            <a:endParaRPr lang="ru-UA" sz="3600" dirty="0"/>
          </a:p>
          <a:p>
            <a:r>
              <a:rPr lang="ru-UA" sz="3600" dirty="0"/>
              <a:t>Скласти пам</a:t>
            </a:r>
            <a:r>
              <a:rPr lang="en-US" sz="3600" dirty="0"/>
              <a:t>’</a:t>
            </a:r>
            <a:r>
              <a:rPr lang="uk-UA" sz="3600" dirty="0"/>
              <a:t>ятку або малюнок </a:t>
            </a:r>
            <a:r>
              <a:rPr lang="uk-UA" sz="3600" b="1" i="1" dirty="0"/>
              <a:t>«НІ – НАРКОТИКАМ!»</a:t>
            </a:r>
          </a:p>
          <a:p>
            <a:pPr marL="0" indent="0">
              <a:buNone/>
            </a:pPr>
            <a:r>
              <a:rPr lang="ru-RU" sz="2800" i="0" dirty="0">
                <a:solidFill>
                  <a:srgbClr val="292B2C"/>
                </a:solidFill>
                <a:effectLst/>
                <a:latin typeface="Philosopher"/>
              </a:rPr>
              <a:t>Зворотний </a:t>
            </a:r>
            <a:r>
              <a:rPr lang="ru-RU" sz="2800" i="0" dirty="0" err="1">
                <a:solidFill>
                  <a:srgbClr val="292B2C"/>
                </a:solidFill>
                <a:effectLst/>
                <a:latin typeface="Philosopher"/>
              </a:rPr>
              <a:t>зв</a:t>
            </a:r>
            <a:r>
              <a:rPr lang="en-US" sz="2800" i="0" dirty="0">
                <a:solidFill>
                  <a:srgbClr val="292B2C"/>
                </a:solidFill>
                <a:effectLst/>
                <a:latin typeface="Philosopher"/>
              </a:rPr>
              <a:t>’</a:t>
            </a:r>
            <a:r>
              <a:rPr lang="ru-RU" sz="2800" i="0" dirty="0" err="1">
                <a:solidFill>
                  <a:srgbClr val="292B2C"/>
                </a:solidFill>
                <a:effectLst/>
                <a:latin typeface="Philosopher"/>
              </a:rPr>
              <a:t>язок</a:t>
            </a:r>
            <a:r>
              <a:rPr lang="ru-RU" sz="2800" i="0" dirty="0">
                <a:solidFill>
                  <a:srgbClr val="292B2C"/>
                </a:solidFill>
                <a:effectLst/>
                <a:latin typeface="Philosopher"/>
              </a:rPr>
              <a:t>: </a:t>
            </a:r>
            <a:r>
              <a:rPr lang="en-US" sz="2800" i="0" dirty="0">
                <a:solidFill>
                  <a:srgbClr val="292B2C"/>
                </a:solidFill>
                <a:effectLst/>
                <a:latin typeface="Philosopher"/>
              </a:rPr>
              <a:t>Human,</a:t>
            </a:r>
            <a:r>
              <a:rPr lang="ru-RU" sz="2800" i="0" dirty="0">
                <a:solidFill>
                  <a:srgbClr val="292B2C"/>
                </a:solidFill>
                <a:effectLst/>
                <a:latin typeface="Philosopher"/>
              </a:rPr>
              <a:t> </a:t>
            </a:r>
            <a:r>
              <a:rPr lang="en-US" sz="2800" i="0" dirty="0">
                <a:solidFill>
                  <a:srgbClr val="292B2C"/>
                </a:solidFill>
                <a:effectLst/>
                <a:latin typeface="Philosopher"/>
                <a:hlinkClick r:id="rId2"/>
              </a:rPr>
              <a:t>zhannaandreeva95@ukr.net</a:t>
            </a:r>
            <a:endParaRPr lang="en-US" sz="2800" i="0" dirty="0">
              <a:solidFill>
                <a:srgbClr val="292B2C"/>
              </a:solidFill>
              <a:effectLst/>
              <a:latin typeface="Philosopher"/>
            </a:endParaRPr>
          </a:p>
        </p:txBody>
      </p:sp>
    </p:spTree>
    <p:extLst>
      <p:ext uri="{BB962C8B-B14F-4D97-AF65-F5344CB8AC3E}">
        <p14:creationId xmlns:p14="http://schemas.microsoft.com/office/powerpoint/2010/main" val="412723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881C-7348-43C3-AB12-E9EE3EED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BEE0-6C1A-41B3-A53E-68472CE1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C00000"/>
                </a:solidFill>
              </a:rPr>
              <a:t>Ознайомитися з впливом наркотиків на організм  людини.</a:t>
            </a:r>
          </a:p>
          <a:p>
            <a:r>
              <a:rPr lang="ru-RU" dirty="0">
                <a:solidFill>
                  <a:srgbClr val="C00000"/>
                </a:solidFill>
              </a:rPr>
              <a:t>Аналізувати причини вживання наркотиків. </a:t>
            </a:r>
          </a:p>
          <a:p>
            <a:r>
              <a:rPr lang="ru-RU" dirty="0">
                <a:solidFill>
                  <a:srgbClr val="C00000"/>
                </a:solidFill>
              </a:rPr>
              <a:t>Виховувати серйозне ставлення до своєї поведінки</a:t>
            </a:r>
          </a:p>
        </p:txBody>
      </p:sp>
    </p:spTree>
    <p:extLst>
      <p:ext uri="{BB962C8B-B14F-4D97-AF65-F5344CB8AC3E}">
        <p14:creationId xmlns:p14="http://schemas.microsoft.com/office/powerpoint/2010/main" val="339099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654066" y="130466"/>
            <a:ext cx="5339387" cy="13928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uk-UA" sz="3600" b="1" dirty="0">
              <a:solidFill>
                <a:srgbClr val="CC0066"/>
              </a:solidFill>
            </a:endParaRPr>
          </a:p>
          <a:p>
            <a:r>
              <a:rPr lang="uk-UA" sz="3600" b="1" dirty="0">
                <a:solidFill>
                  <a:srgbClr val="CC0066"/>
                </a:solidFill>
              </a:rPr>
              <a:t>Психоактивні речовини</a:t>
            </a:r>
            <a:r>
              <a:rPr lang="ru-RU" sz="3600" b="1" dirty="0">
                <a:solidFill>
                  <a:srgbClr val="CC0066"/>
                </a:solidFill>
              </a:rPr>
              <a:t>, </a:t>
            </a:r>
            <a:endParaRPr lang="ru-RU" sz="3600" dirty="0"/>
          </a:p>
          <a:p>
            <a:r>
              <a:rPr lang="ru-RU" sz="2400" dirty="0">
                <a:solidFill>
                  <a:schemeClr val="tx1"/>
                </a:solidFill>
              </a:rPr>
              <a:t>Які впливають на роботу головного мозку людини, її психіку</a:t>
            </a:r>
            <a:endParaRPr lang="uk-UA" sz="2400" b="1" dirty="0">
              <a:solidFill>
                <a:schemeClr val="tx1"/>
              </a:solidFill>
            </a:endParaRPr>
          </a:p>
          <a:p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529" y="3069762"/>
            <a:ext cx="3077214" cy="118129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Знеболювальні чи снодійні препарати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85623" y="3089821"/>
            <a:ext cx="2429940" cy="1315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Шкідливі для здоров’я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 rot="2215008">
            <a:off x="2572915" y="2470305"/>
            <a:ext cx="556070" cy="541233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 rot="19775818">
            <a:off x="5665897" y="2413412"/>
            <a:ext cx="484632" cy="533419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 вниз 10">
            <a:extLst>
              <a:ext uri="{FF2B5EF4-FFF2-40B4-BE49-F238E27FC236}">
                <a16:creationId xmlns:a16="http://schemas.microsoft.com/office/drawing/2014/main" id="{F9F9D5AD-F773-4375-B965-B3B511711DA1}"/>
              </a:ext>
            </a:extLst>
          </p:cNvPr>
          <p:cNvSpPr/>
          <p:nvPr/>
        </p:nvSpPr>
        <p:spPr>
          <a:xfrm>
            <a:off x="5604844" y="4548877"/>
            <a:ext cx="556070" cy="48291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1673FD2C-27D4-4C7C-B15F-66C9D2E99FE9}"/>
              </a:ext>
            </a:extLst>
          </p:cNvPr>
          <p:cNvSpPr/>
          <p:nvPr/>
        </p:nvSpPr>
        <p:spPr>
          <a:xfrm>
            <a:off x="6912788" y="5217630"/>
            <a:ext cx="2085542" cy="10967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Тютюнові вироби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373A3424-CA78-44A8-8D54-6D44ECE6215C}"/>
              </a:ext>
            </a:extLst>
          </p:cNvPr>
          <p:cNvSpPr/>
          <p:nvPr/>
        </p:nvSpPr>
        <p:spPr>
          <a:xfrm>
            <a:off x="2264850" y="5283001"/>
            <a:ext cx="2019931" cy="11812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Препарати побутової хімії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9">
            <a:extLst>
              <a:ext uri="{FF2B5EF4-FFF2-40B4-BE49-F238E27FC236}">
                <a16:creationId xmlns:a16="http://schemas.microsoft.com/office/drawing/2014/main" id="{29FDFEF5-D4A3-4AC2-BD11-90E9FFD4693B}"/>
              </a:ext>
            </a:extLst>
          </p:cNvPr>
          <p:cNvSpPr/>
          <p:nvPr/>
        </p:nvSpPr>
        <p:spPr>
          <a:xfrm>
            <a:off x="3203848" y="1655914"/>
            <a:ext cx="2429940" cy="1132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Не заборонені законом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8" name="Стрелка вниз 10">
            <a:extLst>
              <a:ext uri="{FF2B5EF4-FFF2-40B4-BE49-F238E27FC236}">
                <a16:creationId xmlns:a16="http://schemas.microsoft.com/office/drawing/2014/main" id="{67B544F9-D6AA-42AD-8E8A-551A3686834C}"/>
              </a:ext>
            </a:extLst>
          </p:cNvPr>
          <p:cNvSpPr/>
          <p:nvPr/>
        </p:nvSpPr>
        <p:spPr>
          <a:xfrm rot="3118915">
            <a:off x="4231522" y="4142682"/>
            <a:ext cx="556070" cy="1118818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 вниз 12">
            <a:extLst>
              <a:ext uri="{FF2B5EF4-FFF2-40B4-BE49-F238E27FC236}">
                <a16:creationId xmlns:a16="http://schemas.microsoft.com/office/drawing/2014/main" id="{430F1332-06A3-49C9-AEBE-8B50B17E0177}"/>
              </a:ext>
            </a:extLst>
          </p:cNvPr>
          <p:cNvSpPr/>
          <p:nvPr/>
        </p:nvSpPr>
        <p:spPr>
          <a:xfrm rot="19775818">
            <a:off x="7130341" y="4435383"/>
            <a:ext cx="484632" cy="53341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9">
            <a:extLst>
              <a:ext uri="{FF2B5EF4-FFF2-40B4-BE49-F238E27FC236}">
                <a16:creationId xmlns:a16="http://schemas.microsoft.com/office/drawing/2014/main" id="{25B50F1A-937A-45AC-8AB3-8186EA0B48DE}"/>
              </a:ext>
            </a:extLst>
          </p:cNvPr>
          <p:cNvSpPr/>
          <p:nvPr/>
        </p:nvSpPr>
        <p:spPr>
          <a:xfrm>
            <a:off x="4634444" y="5231622"/>
            <a:ext cx="2085542" cy="12326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Алкогольні</a:t>
            </a:r>
          </a:p>
          <a:p>
            <a:pPr algn="ctr"/>
            <a:r>
              <a:rPr lang="uk-UA" sz="2800" dirty="0">
                <a:solidFill>
                  <a:schemeClr val="tx1"/>
                </a:solidFill>
              </a:rPr>
              <a:t>вироби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43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007604" y="206326"/>
            <a:ext cx="6984776" cy="1805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endParaRPr lang="uk-UA" sz="3600" b="1" dirty="0">
              <a:solidFill>
                <a:srgbClr val="CC0066"/>
              </a:solidFill>
            </a:endParaRPr>
          </a:p>
          <a:p>
            <a:r>
              <a:rPr lang="uk-UA" sz="4000" b="1" dirty="0">
                <a:solidFill>
                  <a:srgbClr val="CC0066"/>
                </a:solidFill>
              </a:rPr>
              <a:t>Психоактивні речовини</a:t>
            </a:r>
            <a:r>
              <a:rPr lang="ru-RU" sz="2800" dirty="0">
                <a:solidFill>
                  <a:schemeClr val="tx1"/>
                </a:solidFill>
              </a:rPr>
              <a:t>-речовини, які впливають  на роботу  головного мозку людини, її психіку</a:t>
            </a:r>
            <a:endParaRPr lang="uk-UA" sz="2800" b="1" dirty="0">
              <a:solidFill>
                <a:schemeClr val="tx1"/>
              </a:solidFill>
            </a:endParaRPr>
          </a:p>
          <a:p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536648" y="3514341"/>
            <a:ext cx="2429940" cy="533419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Наркотики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3" name="Стрелка вниз 12"/>
          <p:cNvSpPr/>
          <p:nvPr/>
        </p:nvSpPr>
        <p:spPr>
          <a:xfrm>
            <a:off x="2483768" y="2805789"/>
            <a:ext cx="484632" cy="5334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1673FD2C-27D4-4C7C-B15F-66C9D2E99FE9}"/>
              </a:ext>
            </a:extLst>
          </p:cNvPr>
          <p:cNvSpPr/>
          <p:nvPr/>
        </p:nvSpPr>
        <p:spPr>
          <a:xfrm>
            <a:off x="323528" y="5085184"/>
            <a:ext cx="8242754" cy="12241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dirty="0">
              <a:solidFill>
                <a:schemeClr val="tx1"/>
              </a:solidFill>
            </a:endParaRPr>
          </a:p>
          <a:p>
            <a:pPr algn="ctr"/>
            <a:r>
              <a:rPr lang="ru-RU" sz="2800" b="1" dirty="0">
                <a:solidFill>
                  <a:schemeClr val="tx1"/>
                </a:solidFill>
              </a:rPr>
              <a:t>Наркома́нія - </a:t>
            </a:r>
            <a:r>
              <a:rPr lang="ru-RU" sz="2800" dirty="0">
                <a:solidFill>
                  <a:schemeClr val="tx1"/>
                </a:solidFill>
              </a:rPr>
              <a:t>хвороба, що виникає внаслідок систематичного вживання </a:t>
            </a:r>
            <a:r>
              <a:rPr lang="uk-UA" sz="2800" dirty="0">
                <a:solidFill>
                  <a:schemeClr val="tx1"/>
                </a:solidFill>
              </a:rPr>
              <a:t>наркотиків</a:t>
            </a:r>
            <a:endParaRPr lang="ru-RU" sz="2800" dirty="0">
              <a:solidFill>
                <a:schemeClr val="tx1"/>
              </a:solidFill>
            </a:endParaRPr>
          </a:p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9">
            <a:extLst>
              <a:ext uri="{FF2B5EF4-FFF2-40B4-BE49-F238E27FC236}">
                <a16:creationId xmlns:a16="http://schemas.microsoft.com/office/drawing/2014/main" id="{29FDFEF5-D4A3-4AC2-BD11-90E9FFD4693B}"/>
              </a:ext>
            </a:extLst>
          </p:cNvPr>
          <p:cNvSpPr/>
          <p:nvPr/>
        </p:nvSpPr>
        <p:spPr>
          <a:xfrm>
            <a:off x="1014747" y="2175696"/>
            <a:ext cx="3744416" cy="533419"/>
          </a:xfrm>
          <a:prstGeom prst="rect">
            <a:avLst/>
          </a:prstGeom>
          <a:solidFill>
            <a:srgbClr val="FF0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Заборонені законом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F348B-5722-4DE5-92D5-4FB0E5513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051" y="2420888"/>
            <a:ext cx="3744415" cy="24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7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27255" y="166077"/>
            <a:ext cx="5339387" cy="11271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Причини вживання наркотиків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50310" y="1832879"/>
            <a:ext cx="3552372" cy="503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Соціальні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75549" y="1763697"/>
            <a:ext cx="3077213" cy="5032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Психологічні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 rot="2215008">
            <a:off x="3234725" y="1321705"/>
            <a:ext cx="556070" cy="54123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 rot="19775818">
            <a:off x="6124207" y="1294912"/>
            <a:ext cx="484632" cy="53341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1673FD2C-27D4-4C7C-B15F-66C9D2E99FE9}"/>
              </a:ext>
            </a:extLst>
          </p:cNvPr>
          <p:cNvSpPr/>
          <p:nvPr/>
        </p:nvSpPr>
        <p:spPr>
          <a:xfrm>
            <a:off x="4388712" y="2336130"/>
            <a:ext cx="4643564" cy="44052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schemeClr val="tx1"/>
                </a:solidFill>
              </a:rPr>
              <a:t>-цікавість;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-неправильно оцінюють небезпеку;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-вірять, що можна лише спробувати;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-зможуть розв’язати проблеми;</a:t>
            </a:r>
            <a:br>
              <a:rPr lang="uk-UA" sz="2400" dirty="0">
                <a:solidFill>
                  <a:schemeClr val="tx1"/>
                </a:solidFill>
              </a:rPr>
            </a:br>
            <a:r>
              <a:rPr lang="uk-UA" sz="2400" dirty="0">
                <a:solidFill>
                  <a:schemeClr val="tx1"/>
                </a:solidFill>
              </a:rPr>
              <a:t>- «стають дорослішими»</a:t>
            </a:r>
          </a:p>
          <a:p>
            <a:r>
              <a:rPr lang="ru-RU" sz="2400" dirty="0">
                <a:solidFill>
                  <a:schemeClr val="tx1"/>
                </a:solidFill>
              </a:rPr>
              <a:t>-не можуть відмовитися;</a:t>
            </a:r>
          </a:p>
          <a:p>
            <a:r>
              <a:rPr lang="ru-RU" sz="2400" dirty="0">
                <a:solidFill>
                  <a:schemeClr val="tx1"/>
                </a:solidFill>
              </a:rPr>
              <a:t>- бажання позбавитися тривоги, переживань;</a:t>
            </a:r>
          </a:p>
          <a:p>
            <a:r>
              <a:rPr lang="ru-RU" sz="2400" dirty="0">
                <a:solidFill>
                  <a:schemeClr val="tx1"/>
                </a:solidFill>
              </a:rPr>
              <a:t>-спосіб розважитися</a:t>
            </a:r>
          </a:p>
        </p:txBody>
      </p:sp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373A3424-CA78-44A8-8D54-6D44ECE6215C}"/>
              </a:ext>
            </a:extLst>
          </p:cNvPr>
          <p:cNvSpPr/>
          <p:nvPr/>
        </p:nvSpPr>
        <p:spPr>
          <a:xfrm>
            <a:off x="467544" y="2515756"/>
            <a:ext cx="3643732" cy="37986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schemeClr val="tx1"/>
                </a:solidFill>
              </a:rPr>
              <a:t>-наркотики є легкодоступними;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-наркотики вживають друзі;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-деякі фільми і передачі романтизують наркотики;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-реклама сигарет та алкоголю  створює позитивний імідж наркотикам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082328" y="113958"/>
            <a:ext cx="5339387" cy="10273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Наслідки вживання наркотиків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715" y="1362788"/>
            <a:ext cx="3552372" cy="5032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Негайні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95914" y="1352318"/>
            <a:ext cx="2524767" cy="5032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solidFill>
                  <a:schemeClr val="tx1"/>
                </a:solidFill>
              </a:rPr>
              <a:t>Віддалені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 rot="2215008">
            <a:off x="3370052" y="1043861"/>
            <a:ext cx="556070" cy="541233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 rot="19775818">
            <a:off x="5119572" y="1135277"/>
            <a:ext cx="484632" cy="533419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1673FD2C-27D4-4C7C-B15F-66C9D2E99FE9}"/>
              </a:ext>
            </a:extLst>
          </p:cNvPr>
          <p:cNvSpPr/>
          <p:nvPr/>
        </p:nvSpPr>
        <p:spPr>
          <a:xfrm>
            <a:off x="4211960" y="1906369"/>
            <a:ext cx="4536504" cy="3284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schemeClr val="tx1"/>
                </a:solidFill>
              </a:rPr>
              <a:t>-безпліддя;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-тяжкі психічні захворювання;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-смертельно-небезпечні хвороби (сифіліс, гепатит, СНІД);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-проблеми в родині;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-втрата друзів;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-втрата роботи;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-скрутне матеріальне становище;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-конфлікт із законом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373A3424-CA78-44A8-8D54-6D44ECE6215C}"/>
              </a:ext>
            </a:extLst>
          </p:cNvPr>
          <p:cNvSpPr/>
          <p:nvPr/>
        </p:nvSpPr>
        <p:spPr>
          <a:xfrm>
            <a:off x="95715" y="1919317"/>
            <a:ext cx="3781478" cy="44052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srgbClr val="C00000"/>
                </a:solidFill>
              </a:rPr>
              <a:t>Більшість наркотиків безпосередньо загрожують життю людини.</a:t>
            </a:r>
          </a:p>
          <a:p>
            <a:r>
              <a:rPr lang="uk-UA" sz="2400" dirty="0">
                <a:solidFill>
                  <a:schemeClr val="tx1"/>
                </a:solidFill>
              </a:rPr>
              <a:t>Можуть спричинити: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-смертельне отруєння;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-зупинку дихання;</a:t>
            </a:r>
          </a:p>
          <a:p>
            <a:r>
              <a:rPr lang="uk-UA" sz="2400" dirty="0">
                <a:solidFill>
                  <a:schemeClr val="tx1"/>
                </a:solidFill>
              </a:rPr>
              <a:t>-серцевий напад</a:t>
            </a:r>
          </a:p>
          <a:p>
            <a:r>
              <a:rPr lang="uk-UA" sz="2400" dirty="0">
                <a:solidFill>
                  <a:srgbClr val="C00000"/>
                </a:solidFill>
              </a:rPr>
              <a:t>Найпоширенішою причиною смерті є передозування. </a:t>
            </a:r>
            <a:endParaRPr lang="ru-RU" sz="24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306C8-36E0-44C5-9AAD-4AF6802D8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74" y="5191357"/>
            <a:ext cx="2619375" cy="166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654066" y="130466"/>
            <a:ext cx="5339387" cy="76672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ru-RU" sz="3600" b="1" dirty="0">
                <a:solidFill>
                  <a:srgbClr val="C00000"/>
                </a:solidFill>
              </a:rPr>
              <a:t>Види залежності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71576" y="1138899"/>
            <a:ext cx="2701555" cy="6100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Фізична</a:t>
            </a:r>
            <a:endParaRPr lang="ru-RU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26484" y="1054758"/>
            <a:ext cx="2945940" cy="6942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>
                <a:solidFill>
                  <a:schemeClr val="tx1"/>
                </a:solidFill>
              </a:rPr>
              <a:t>Психологічна</a:t>
            </a:r>
            <a:endParaRPr lang="ru-RU" sz="3600" b="1" dirty="0">
              <a:solidFill>
                <a:schemeClr val="tx1"/>
              </a:solidFill>
            </a:endParaRPr>
          </a:p>
        </p:txBody>
      </p:sp>
      <p:sp>
        <p:nvSpPr>
          <p:cNvPr id="11" name="Стрелка вниз 10"/>
          <p:cNvSpPr/>
          <p:nvPr/>
        </p:nvSpPr>
        <p:spPr>
          <a:xfrm rot="2215008">
            <a:off x="3539482" y="928078"/>
            <a:ext cx="556070" cy="541233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Стрелка вниз 12"/>
          <p:cNvSpPr/>
          <p:nvPr/>
        </p:nvSpPr>
        <p:spPr>
          <a:xfrm rot="19775818">
            <a:off x="4798914" y="931984"/>
            <a:ext cx="484632" cy="533419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9">
            <a:extLst>
              <a:ext uri="{FF2B5EF4-FFF2-40B4-BE49-F238E27FC236}">
                <a16:creationId xmlns:a16="http://schemas.microsoft.com/office/drawing/2014/main" id="{1673FD2C-27D4-4C7C-B15F-66C9D2E99FE9}"/>
              </a:ext>
            </a:extLst>
          </p:cNvPr>
          <p:cNvSpPr/>
          <p:nvPr/>
        </p:nvSpPr>
        <p:spPr>
          <a:xfrm>
            <a:off x="4977302" y="1930150"/>
            <a:ext cx="3680908" cy="452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</a:rPr>
              <a:t>Людину перестає цікавити все, що не пов’язано з наркотиками: навчання, робота, спілкування з рідними і друзями, книжки і кінофільми, спорт і мистецтво</a:t>
            </a:r>
            <a:r>
              <a:rPr lang="ru-RU" sz="2000" dirty="0">
                <a:solidFill>
                  <a:schemeClr val="tx1"/>
                </a:solidFill>
              </a:rPr>
              <a:t>. </a:t>
            </a:r>
          </a:p>
          <a:p>
            <a:r>
              <a:rPr lang="ru-RU" sz="2400" dirty="0">
                <a:solidFill>
                  <a:srgbClr val="A50021"/>
                </a:solidFill>
              </a:rPr>
              <a:t>Життя стає безрадісним, втрачає сенс, можуть з’явитися думки про самогубство.</a:t>
            </a:r>
          </a:p>
        </p:txBody>
      </p:sp>
      <p:sp>
        <p:nvSpPr>
          <p:cNvPr id="21" name="Прямоугольник 9">
            <a:extLst>
              <a:ext uri="{FF2B5EF4-FFF2-40B4-BE49-F238E27FC236}">
                <a16:creationId xmlns:a16="http://schemas.microsoft.com/office/drawing/2014/main" id="{373A3424-CA78-44A8-8D54-6D44ECE6215C}"/>
              </a:ext>
            </a:extLst>
          </p:cNvPr>
          <p:cNvSpPr/>
          <p:nvPr/>
        </p:nvSpPr>
        <p:spPr>
          <a:xfrm>
            <a:off x="485791" y="1848411"/>
            <a:ext cx="3960440" cy="47489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dirty="0">
                <a:solidFill>
                  <a:schemeClr val="tx1"/>
                </a:solidFill>
              </a:rPr>
              <a:t>Характеризується:</a:t>
            </a:r>
          </a:p>
          <a:p>
            <a:r>
              <a:rPr lang="uk-UA" sz="2400" dirty="0">
                <a:solidFill>
                  <a:schemeClr val="tx1"/>
                </a:solidFill>
              </a:rPr>
              <a:t> швидким звиканням до наркотику, </a:t>
            </a:r>
          </a:p>
          <a:p>
            <a:r>
              <a:rPr lang="uk-UA" sz="2400" dirty="0">
                <a:solidFill>
                  <a:schemeClr val="tx1"/>
                </a:solidFill>
              </a:rPr>
              <a:t>постійним збільшення дози і наявністю абстинентного синдрому («ломки»).</a:t>
            </a:r>
          </a:p>
          <a:p>
            <a:r>
              <a:rPr lang="uk-UA" sz="2400" dirty="0">
                <a:solidFill>
                  <a:srgbClr val="C00000"/>
                </a:solidFill>
              </a:rPr>
              <a:t>Абстинентний синдром може бути надзвичайно болісним,супроводжуватися діареєю,неконтрольованим тремтінням,судомами,під-вищенням температури тіла</a:t>
            </a:r>
            <a:r>
              <a:rPr lang="uk-UA" sz="2400" dirty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77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2197-03DB-46B0-A386-DF1101CF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607476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Ознаки наркотичної залежності: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2E5C-1ED9-4CF0-BD04-73E97F9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8" y="607476"/>
            <a:ext cx="8621558" cy="60842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sz="2600" dirty="0"/>
              <a:t>Фахівці виділяють ознаки, які свідчать ро наявність наркотичної залежності:</a:t>
            </a:r>
          </a:p>
          <a:p>
            <a:pPr marL="0" indent="0">
              <a:buNone/>
            </a:pPr>
            <a:r>
              <a:rPr lang="uk-UA" sz="2400" dirty="0">
                <a:solidFill>
                  <a:srgbClr val="CC0000"/>
                </a:solidFill>
              </a:rPr>
              <a:t>- вживання психоактивних речовин з метою відволіктися від проблем;</a:t>
            </a:r>
          </a:p>
          <a:p>
            <a:pPr marL="0" indent="0">
              <a:buNone/>
            </a:pPr>
            <a:r>
              <a:rPr lang="uk-UA" sz="2400" dirty="0">
                <a:solidFill>
                  <a:srgbClr val="CC0000"/>
                </a:solidFill>
              </a:rPr>
              <a:t>- настирливі думки про те, щоб дістати дозу;</a:t>
            </a:r>
          </a:p>
          <a:p>
            <a:pPr marL="0" indent="0">
              <a:buNone/>
            </a:pPr>
            <a:r>
              <a:rPr lang="uk-UA" sz="2400" dirty="0">
                <a:solidFill>
                  <a:srgbClr val="CC0000"/>
                </a:solidFill>
              </a:rPr>
              <a:t>- продаж речей чи крадіжки, аби роздобути гроші;</a:t>
            </a:r>
          </a:p>
          <a:p>
            <a:pPr>
              <a:buFontTx/>
              <a:buChar char="-"/>
            </a:pPr>
            <a:r>
              <a:rPr lang="uk-UA" sz="2400" dirty="0">
                <a:solidFill>
                  <a:srgbClr val="CC0000"/>
                </a:solidFill>
              </a:rPr>
              <a:t>провали в пам</a:t>
            </a:r>
            <a:r>
              <a:rPr lang="ru-RU" sz="2400" dirty="0">
                <a:solidFill>
                  <a:srgbClr val="CC0000"/>
                </a:solidFill>
              </a:rPr>
              <a:t>’яті, коли неможливо пригадати,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 що робив напередодні;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поява нових друзів, які вживають психоактивні речвини;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відсторонення від родини і давніх друзів;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втрата інтересу до всього, що раніше цікавило;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напади тривоги, депресії, люті;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 - постійні обіцянки не вживати наротики, 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невдалі спрби зупинитися;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виникнення абстинентного синдрому;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CC0000"/>
                </a:solidFill>
              </a:rPr>
              <a:t>- потреба вживати більшу дозу.</a:t>
            </a:r>
          </a:p>
          <a:p>
            <a:pPr>
              <a:buFontTx/>
              <a:buChar char="-"/>
            </a:pPr>
            <a:endParaRPr lang="ru-RU" sz="2400" dirty="0"/>
          </a:p>
          <a:p>
            <a:pPr>
              <a:buFontTx/>
              <a:buChar char="-"/>
            </a:pPr>
            <a:endParaRPr lang="ru-RU" sz="2400" dirty="0"/>
          </a:p>
          <a:p>
            <a:pPr>
              <a:buFontTx/>
              <a:buChar char="-"/>
            </a:pPr>
            <a:endParaRPr lang="uk-UA" sz="24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A3C7B-0714-424E-B7E2-B717FF0C1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581128"/>
            <a:ext cx="3172184" cy="211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4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2197-03DB-46B0-A386-DF1101CF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755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uk-UA" b="1" dirty="0">
                <a:solidFill>
                  <a:srgbClr val="002060"/>
                </a:solidFill>
              </a:rPr>
              <a:t>Куди звертатися про допомогу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2E5C-1ED9-4CF0-BD04-73E97F98F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31838"/>
            <a:ext cx="8712968" cy="5865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Наркотичної залежності позбавитися дуже важко!</a:t>
            </a:r>
          </a:p>
          <a:p>
            <a:pPr marL="0" indent="0">
              <a:buNone/>
            </a:pPr>
            <a:r>
              <a:rPr lang="uk-UA" sz="3500" dirty="0">
                <a:solidFill>
                  <a:srgbClr val="FF0000"/>
                </a:solidFill>
              </a:rPr>
              <a:t>   </a:t>
            </a:r>
            <a:r>
              <a:rPr lang="uk-UA" sz="3500" b="1" dirty="0">
                <a:solidFill>
                  <a:srgbClr val="FF0000"/>
                </a:solidFill>
              </a:rPr>
              <a:t>Для цього потрібна кваліфікована медична і психологічна допомога.</a:t>
            </a:r>
          </a:p>
          <a:p>
            <a:pPr marL="0" indent="0">
              <a:buNone/>
            </a:pPr>
            <a:r>
              <a:rPr lang="uk-UA" dirty="0">
                <a:solidFill>
                  <a:srgbClr val="C00000"/>
                </a:solidFill>
              </a:rPr>
              <a:t>  1 крок. Визнання проблеми залежності. </a:t>
            </a:r>
          </a:p>
          <a:p>
            <a:pPr marL="0" indent="0">
              <a:buNone/>
            </a:pPr>
            <a:r>
              <a:rPr lang="uk-UA" sz="2400" dirty="0"/>
              <a:t>Дуже часто люди, які вживають наркотики не зізнаються в цьому.</a:t>
            </a:r>
          </a:p>
          <a:p>
            <a:pPr marL="0" indent="0">
              <a:buNone/>
            </a:pPr>
            <a:r>
              <a:rPr lang="uk-UA" dirty="0"/>
              <a:t>  </a:t>
            </a:r>
            <a:r>
              <a:rPr lang="uk-UA" dirty="0">
                <a:solidFill>
                  <a:srgbClr val="C00000"/>
                </a:solidFill>
              </a:rPr>
              <a:t>2 крок. Детоксикація (позбавлення від фізичної залежності).</a:t>
            </a:r>
            <a:r>
              <a:rPr lang="uk-UA" dirty="0"/>
              <a:t>                                                            </a:t>
            </a:r>
            <a:r>
              <a:rPr lang="uk-UA" sz="2400" dirty="0"/>
              <a:t>Здійснюють державні та приватні медичні заклади. У разі потреби слід звернутися в наркологічні клініки за місцем проживання. Лікування в них анонімне і безкоштовне.</a:t>
            </a:r>
          </a:p>
          <a:p>
            <a:pPr marL="0" indent="0">
              <a:buNone/>
            </a:pPr>
            <a:r>
              <a:rPr lang="uk-UA" sz="2400" dirty="0">
                <a:solidFill>
                  <a:srgbClr val="C00000"/>
                </a:solidFill>
              </a:rPr>
              <a:t>   </a:t>
            </a:r>
            <a:r>
              <a:rPr lang="uk-UA" sz="3500" dirty="0">
                <a:solidFill>
                  <a:srgbClr val="C00000"/>
                </a:solidFill>
              </a:rPr>
              <a:t>3</a:t>
            </a:r>
            <a:r>
              <a:rPr lang="uk-UA" dirty="0">
                <a:solidFill>
                  <a:srgbClr val="C00000"/>
                </a:solidFill>
              </a:rPr>
              <a:t> крок. Реабілітація (допомога психолога).</a:t>
            </a:r>
          </a:p>
          <a:p>
            <a:pPr marL="0" indent="0">
              <a:buNone/>
            </a:pPr>
            <a:r>
              <a:rPr lang="uk-UA" sz="2400" dirty="0"/>
              <a:t>Переосмислення життєвих цінностей,налаштування на життя без наркотиків.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0493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595</Words>
  <Application>Microsoft Macintosh PowerPoint</Application>
  <PresentationFormat>Экран (4:3)</PresentationFormat>
  <Paragraphs>100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Philosopher</vt:lpstr>
      <vt:lpstr>Тема Office</vt:lpstr>
      <vt:lpstr>Тема:   “Причини і наслідки вживання наркотиків”</vt:lpstr>
      <vt:lpstr>Мета: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Ознаки наркотичної залежності:</vt:lpstr>
      <vt:lpstr>Куди звертатися про допомогу</vt:lpstr>
      <vt:lpstr>Домашнє завдання</vt:lpstr>
    </vt:vector>
  </TitlesOfParts>
  <Company>Reanimator Extreme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Повторення вивченого матеріалу по темі:   “Соціальна складова здоров’я”</dc:title>
  <dc:creator>User</dc:creator>
  <cp:lastModifiedBy>zhannaandre95@gmail.com</cp:lastModifiedBy>
  <cp:revision>84</cp:revision>
  <dcterms:created xsi:type="dcterms:W3CDTF">2020-03-29T16:41:38Z</dcterms:created>
  <dcterms:modified xsi:type="dcterms:W3CDTF">2023-03-08T10:33:48Z</dcterms:modified>
</cp:coreProperties>
</file>