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7" r:id="rId4"/>
    <p:sldId id="259" r:id="rId5"/>
    <p:sldId id="283" r:id="rId6"/>
    <p:sldId id="284" r:id="rId7"/>
    <p:sldId id="285" r:id="rId8"/>
    <p:sldId id="268" r:id="rId9"/>
    <p:sldId id="282" r:id="rId10"/>
    <p:sldId id="278" r:id="rId11"/>
    <p:sldId id="280" r:id="rId12"/>
    <p:sldId id="279" r:id="rId13"/>
    <p:sldId id="263" r:id="rId14"/>
    <p:sldId id="28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941D85-2D0A-4136-BCEF-40546D352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34604C-1A0F-4332-92EA-23658DB84D1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8DCE91-9DE3-4506-B0D4-0002CAB60C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7175351" cy="252028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sz="4400" dirty="0" smtClean="0"/>
              <a:t> </a:t>
            </a:r>
            <a:r>
              <a:rPr lang="ru-RU" sz="4000" dirty="0" err="1" smtClean="0"/>
              <a:t>Повторення</a:t>
            </a:r>
            <a:r>
              <a:rPr lang="ru-RU" sz="4000" dirty="0" smtClean="0"/>
              <a:t>. </a:t>
            </a:r>
            <a:r>
              <a:rPr lang="ru-RU" sz="4000" dirty="0" err="1" smtClean="0"/>
              <a:t>Морфологія</a:t>
            </a:r>
            <a:r>
              <a:rPr lang="ru-RU" sz="4000" dirty="0" smtClean="0"/>
              <a:t>. </a:t>
            </a:r>
            <a:r>
              <a:rPr lang="ru-RU" sz="4000" dirty="0" err="1" smtClean="0"/>
              <a:t>Орфографія</a:t>
            </a:r>
            <a:r>
              <a:rPr lang="ru-RU" sz="4000" dirty="0" smtClean="0"/>
              <a:t>.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Загальна</a:t>
            </a:r>
            <a:r>
              <a:rPr lang="ru-RU" sz="4000" dirty="0" smtClean="0"/>
              <a:t> характеристика </a:t>
            </a:r>
            <a:r>
              <a:rPr lang="ru-RU" sz="4000" dirty="0" err="1" smtClean="0"/>
              <a:t>частин</a:t>
            </a:r>
            <a:r>
              <a:rPr lang="ru-RU" sz="4000" dirty="0" smtClean="0"/>
              <a:t> </a:t>
            </a:r>
            <a:r>
              <a:rPr lang="ru-RU" sz="4000" dirty="0" err="1" smtClean="0"/>
              <a:t>мови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789040"/>
            <a:ext cx="740664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                               </a:t>
            </a:r>
            <a:r>
              <a:rPr lang="ru-RU" b="1" i="1" dirty="0" smtClean="0"/>
              <a:t>Народ </a:t>
            </a:r>
            <a:r>
              <a:rPr lang="ru-RU" b="1" i="1" dirty="0" err="1" smtClean="0"/>
              <a:t>скаже</a:t>
            </a:r>
            <a:r>
              <a:rPr lang="ru-RU" b="1" i="1" dirty="0" smtClean="0"/>
              <a:t>, </a:t>
            </a:r>
            <a:r>
              <a:rPr lang="ru-RU" b="1" i="1" dirty="0" smtClean="0"/>
              <a:t>як </a:t>
            </a:r>
            <a:r>
              <a:rPr lang="ru-RU" b="1" i="1" dirty="0" smtClean="0"/>
              <a:t>зав</a:t>
            </a:r>
            <a:r>
              <a:rPr lang="en-US" b="1" i="1" dirty="0" smtClean="0"/>
              <a:t>’</a:t>
            </a:r>
            <a:r>
              <a:rPr lang="ru-RU" b="1" i="1" dirty="0" err="1" smtClean="0"/>
              <a:t>яже</a:t>
            </a:r>
            <a:r>
              <a:rPr lang="ru-RU" b="1" i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                   </a:t>
            </a:r>
            <a:r>
              <a:rPr lang="ru-RU" b="1" i="1" dirty="0" smtClean="0"/>
              <a:t>                                </a:t>
            </a:r>
            <a:r>
              <a:rPr lang="ru-RU" b="1" i="1" dirty="0" err="1" smtClean="0"/>
              <a:t>Усна</a:t>
            </a:r>
            <a:r>
              <a:rPr lang="ru-RU" b="1" i="1" dirty="0" smtClean="0"/>
              <a:t> </a:t>
            </a:r>
            <a:r>
              <a:rPr lang="ru-RU" b="1" i="1" dirty="0" smtClean="0"/>
              <a:t>народна </a:t>
            </a:r>
            <a:r>
              <a:rPr lang="ru-RU" b="1" i="1" dirty="0" err="1" smtClean="0"/>
              <a:t>творчість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 </a:t>
            </a:r>
            <a:r>
              <a:rPr lang="uk-U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uk-U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uk-UA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Розподільний </a:t>
            </a:r>
            <a:r>
              <a:rPr lang="uk-UA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диктант (письмово)</a:t>
            </a:r>
            <a:r>
              <a:rPr lang="uk-UA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uk-UA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uk-UA" sz="20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Розподілити на три групи числівники: прості, складні, складені.</a:t>
            </a:r>
            <a:endParaRPr lang="uk-UA" sz="1600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Кількасот, п’ятий, сто, тридцять сім, нуль цілих тридцять п’ять сотих, два, обидва, дванадцять, п’ять, сто вісімдесят шість, дев’яносто, дві п’яті.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807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0924"/>
            <a:ext cx="6264696" cy="6606689"/>
          </a:xfrm>
        </p:spPr>
      </p:pic>
    </p:spTree>
    <p:extLst>
      <p:ext uri="{BB962C8B-B14F-4D97-AF65-F5344CB8AC3E}">
        <p14:creationId xmlns:p14="http://schemas.microsoft.com/office/powerpoint/2010/main" val="19174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Пояснювальний диктант</a:t>
            </a:r>
            <a:br>
              <a:rPr 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</a:t>
            </a:r>
            <a:r>
              <a:rPr lang="uk-UA" sz="16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Записати речення, знайти займенники, визначити розряд за значенням, провідміняти вона, свій</a:t>
            </a:r>
            <a:r>
              <a:rPr 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Без ядра горіх ніщо, як і людина без серця. Мудрим ніхто не вродився, а навчився. Весна ледачого не любить, вона проворного голубить. Кожна лисичка свій хвостик хвалить.</a:t>
            </a:r>
          </a:p>
        </p:txBody>
      </p:sp>
    </p:spTree>
    <p:extLst>
      <p:ext uri="{BB962C8B-B14F-4D97-AF65-F5344CB8AC3E}">
        <p14:creationId xmlns:p14="http://schemas.microsoft.com/office/powerpoint/2010/main" val="366747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</a:t>
            </a:r>
            <a:r>
              <a:rPr lang="uk-UA" dirty="0" err="1" smtClean="0"/>
              <a:t>“Дерево</a:t>
            </a:r>
            <a:r>
              <a:rPr lang="uk-UA" dirty="0" smtClean="0"/>
              <a:t> </a:t>
            </a:r>
            <a:r>
              <a:rPr lang="uk-UA" dirty="0" err="1" smtClean="0"/>
              <a:t>морфології”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    Розділ </a:t>
            </a:r>
            <a:r>
              <a:rPr lang="uk-UA" dirty="0"/>
              <a:t>науки про мову морфологію можна уявити деревом, його </a:t>
            </a:r>
            <a:r>
              <a:rPr lang="uk-UA" dirty="0" smtClean="0"/>
              <a:t>гілки </a:t>
            </a:r>
            <a:r>
              <a:rPr lang="uk-UA" dirty="0"/>
              <a:t>- частинами мови, листя на гілках – словами.</a:t>
            </a:r>
            <a:endParaRPr lang="ru-RU" dirty="0"/>
          </a:p>
          <a:p>
            <a:pPr>
              <a:buNone/>
            </a:pPr>
            <a:r>
              <a:rPr lang="uk-UA" dirty="0"/>
              <a:t>   </a:t>
            </a:r>
            <a:r>
              <a:rPr lang="uk-UA" dirty="0" smtClean="0"/>
              <a:t>Намалюйте дерево морфології, наведіть </a:t>
            </a:r>
            <a:r>
              <a:rPr lang="uk-UA" dirty="0"/>
              <a:t>приклади слів на кожну з частин мови.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7239000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Домашнє завдання</a:t>
            </a:r>
            <a:r>
              <a:rPr lang="uk-UA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uk-UA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uk-UA" sz="18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Записати </a:t>
            </a:r>
            <a:r>
              <a:rPr lang="uk-UA" sz="18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речення. У кожному з речень назвати частини мови самостійні та службові. Пояснити, у чому полягає різниця між самостійними та службовими частинами мови. Яка частина мови не належить ні до самостійних, ні до службових? Навести приклади.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7239000" cy="3818824"/>
          </a:xfrm>
        </p:spPr>
        <p:txBody>
          <a:bodyPr/>
          <a:lstStyle/>
          <a:p>
            <a:r>
              <a:rPr lang="uk-UA" dirty="0"/>
              <a:t>І. Журавлі лишають гнізда, холодком дихнули хмари. (Б.Олійник.) Зажурився на гнізді останній лелека, десь і він  уже зібрався у краї далекі. (Л.</a:t>
            </a:r>
            <a:r>
              <a:rPr lang="uk-UA" dirty="0" err="1"/>
              <a:t>Климчук</a:t>
            </a:r>
            <a:r>
              <a:rPr lang="uk-UA" dirty="0"/>
              <a:t>.) Над ланами, гей, над ланами пролітали гуси клинами. (А.Качан.)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20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3" y="13793"/>
            <a:ext cx="9166516" cy="68519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«</a:t>
            </a:r>
            <a:r>
              <a:rPr lang="ru-RU" b="1" dirty="0" err="1" smtClean="0"/>
              <a:t>Асоціативний</a:t>
            </a:r>
            <a:r>
              <a:rPr lang="ru-RU" b="1" dirty="0" smtClean="0"/>
              <a:t> кущ»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 smtClean="0"/>
              <a:t>Розділи</a:t>
            </a:r>
            <a:r>
              <a:rPr lang="ru-RU" dirty="0" smtClean="0"/>
              <a:t> </a:t>
            </a:r>
            <a:r>
              <a:rPr lang="ru-RU" dirty="0"/>
              <a:t>науки про </a:t>
            </a:r>
            <a:r>
              <a:rPr lang="ru-RU" dirty="0" err="1"/>
              <a:t>мову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1)</a:t>
            </a:r>
            <a:r>
              <a:rPr lang="ru-RU" dirty="0" err="1" smtClean="0"/>
              <a:t>Морфологія</a:t>
            </a:r>
            <a:r>
              <a:rPr lang="ru-RU" dirty="0" smtClean="0"/>
              <a:t> (</a:t>
            </a:r>
            <a:r>
              <a:rPr lang="ru-RU" dirty="0" err="1"/>
              <a:t>В</a:t>
            </a:r>
            <a:r>
              <a:rPr lang="ru-RU" dirty="0" err="1" smtClean="0"/>
              <a:t>ивчає</a:t>
            </a:r>
            <a:r>
              <a:rPr lang="ru-RU" dirty="0" smtClean="0"/>
              <a:t> </a:t>
            </a:r>
            <a:r>
              <a:rPr lang="ru-RU" dirty="0" err="1" smtClean="0"/>
              <a:t>частини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)</a:t>
            </a:r>
            <a:endParaRPr lang="ru-RU" dirty="0"/>
          </a:p>
          <a:p>
            <a:pPr>
              <a:buNone/>
            </a:pPr>
            <a:r>
              <a:rPr lang="uk-UA" dirty="0" smtClean="0"/>
              <a:t>       2) Фонетика (</a:t>
            </a:r>
            <a:r>
              <a:rPr lang="uk-UA" i="1" dirty="0"/>
              <a:t>З</a:t>
            </a:r>
            <a:r>
              <a:rPr lang="uk-UA" i="1" dirty="0" smtClean="0"/>
              <a:t>вуки</a:t>
            </a:r>
            <a:r>
              <a:rPr lang="uk-UA" i="1" dirty="0"/>
              <a:t>)</a:t>
            </a:r>
            <a:r>
              <a:rPr lang="uk-UA" dirty="0"/>
              <a:t> </a:t>
            </a:r>
            <a:endParaRPr lang="ru-RU" dirty="0"/>
          </a:p>
          <a:p>
            <a:pPr>
              <a:buNone/>
            </a:pPr>
            <a:r>
              <a:rPr lang="uk-UA" dirty="0"/>
              <a:t>     </a:t>
            </a:r>
            <a:r>
              <a:rPr lang="uk-UA" dirty="0" smtClean="0"/>
              <a:t>  3) </a:t>
            </a:r>
            <a:r>
              <a:rPr lang="uk-UA" dirty="0"/>
              <a:t>Графіка (</a:t>
            </a:r>
            <a:r>
              <a:rPr lang="uk-UA" i="1" dirty="0"/>
              <a:t>Букви</a:t>
            </a:r>
            <a:r>
              <a:rPr lang="uk-UA" dirty="0"/>
              <a:t>)</a:t>
            </a:r>
            <a:endParaRPr lang="ru-RU" dirty="0"/>
          </a:p>
          <a:p>
            <a:pPr>
              <a:buNone/>
            </a:pPr>
            <a:r>
              <a:rPr lang="uk-UA" dirty="0"/>
              <a:t>     </a:t>
            </a:r>
            <a:r>
              <a:rPr lang="uk-UA" dirty="0" smtClean="0"/>
              <a:t>  4) </a:t>
            </a:r>
            <a:r>
              <a:rPr lang="uk-UA" dirty="0"/>
              <a:t>Орфографія (</a:t>
            </a:r>
            <a:r>
              <a:rPr lang="uk-UA" i="1" dirty="0"/>
              <a:t>Правильне написання)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i="1" dirty="0" smtClean="0"/>
              <a:t> </a:t>
            </a:r>
            <a:r>
              <a:rPr lang="uk-UA" dirty="0" smtClean="0"/>
              <a:t> 5) </a:t>
            </a:r>
            <a:r>
              <a:rPr lang="uk-UA" dirty="0"/>
              <a:t>Орфоепія (</a:t>
            </a:r>
            <a:r>
              <a:rPr lang="uk-UA" i="1" dirty="0"/>
              <a:t>Правильна вимова)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dirty="0"/>
              <a:t> </a:t>
            </a:r>
            <a:r>
              <a:rPr lang="uk-UA" dirty="0" smtClean="0"/>
              <a:t> 6) </a:t>
            </a:r>
            <a:r>
              <a:rPr lang="uk-UA" dirty="0"/>
              <a:t>Лексикологія ( </a:t>
            </a:r>
            <a:r>
              <a:rPr lang="uk-UA" i="1" dirty="0"/>
              <a:t>Лексика, значення, вживання і походження)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dirty="0"/>
              <a:t> </a:t>
            </a:r>
            <a:r>
              <a:rPr lang="uk-UA" dirty="0" smtClean="0"/>
              <a:t> 7) </a:t>
            </a:r>
            <a:r>
              <a:rPr lang="uk-UA" dirty="0"/>
              <a:t>Словотвір (</a:t>
            </a:r>
            <a:r>
              <a:rPr lang="uk-UA" i="1" dirty="0"/>
              <a:t>Способи творення слів)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i="1" dirty="0" smtClean="0"/>
              <a:t>  8</a:t>
            </a:r>
            <a:r>
              <a:rPr lang="uk-UA" dirty="0" smtClean="0"/>
              <a:t>) </a:t>
            </a:r>
            <a:r>
              <a:rPr lang="uk-UA" dirty="0"/>
              <a:t>Лексикографія (</a:t>
            </a:r>
            <a:r>
              <a:rPr lang="uk-UA" i="1" dirty="0"/>
              <a:t>Правила укладання словників)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i="1" dirty="0" smtClean="0"/>
              <a:t> </a:t>
            </a:r>
            <a:r>
              <a:rPr lang="uk-UA" dirty="0" smtClean="0"/>
              <a:t> 9) </a:t>
            </a:r>
            <a:r>
              <a:rPr lang="uk-UA" dirty="0"/>
              <a:t>Стилістика ( </a:t>
            </a:r>
            <a:r>
              <a:rPr lang="uk-UA" i="1" dirty="0"/>
              <a:t>Стилі мовлення)</a:t>
            </a:r>
            <a:endParaRPr lang="ru-RU" dirty="0"/>
          </a:p>
          <a:p>
            <a:pPr>
              <a:buNone/>
            </a:pPr>
            <a:r>
              <a:rPr lang="uk-UA" i="1" dirty="0"/>
              <a:t>   </a:t>
            </a:r>
            <a:r>
              <a:rPr lang="uk-UA" i="1" dirty="0" smtClean="0"/>
              <a:t>   10) </a:t>
            </a:r>
            <a:r>
              <a:rPr lang="uk-UA" dirty="0"/>
              <a:t>Фразеологія </a:t>
            </a:r>
            <a:r>
              <a:rPr lang="uk-UA" i="1" dirty="0"/>
              <a:t>( Стійкі сполучення слів)</a:t>
            </a:r>
            <a:r>
              <a:rPr lang="uk-UA" dirty="0"/>
              <a:t> </a:t>
            </a:r>
            <a:endParaRPr lang="ru-RU" dirty="0"/>
          </a:p>
          <a:p>
            <a:pPr>
              <a:buNone/>
            </a:pPr>
            <a:r>
              <a:rPr lang="uk-UA" dirty="0"/>
              <a:t>   </a:t>
            </a:r>
            <a:r>
              <a:rPr lang="uk-UA" dirty="0" smtClean="0"/>
              <a:t>   11) </a:t>
            </a:r>
            <a:r>
              <a:rPr lang="uk-UA" dirty="0"/>
              <a:t>Пунктуація ( </a:t>
            </a:r>
            <a:r>
              <a:rPr lang="uk-UA" i="1" dirty="0"/>
              <a:t>Вживання розділових знаків)</a:t>
            </a:r>
            <a:endParaRPr lang="ru-RU" dirty="0"/>
          </a:p>
          <a:p>
            <a:pPr>
              <a:buNone/>
            </a:pPr>
            <a:r>
              <a:rPr lang="uk-UA" i="1" dirty="0"/>
              <a:t>    </a:t>
            </a:r>
            <a:r>
              <a:rPr lang="uk-UA" dirty="0"/>
              <a:t> </a:t>
            </a:r>
            <a:r>
              <a:rPr lang="uk-UA" dirty="0" smtClean="0"/>
              <a:t> 12) </a:t>
            </a:r>
            <a:r>
              <a:rPr lang="uk-UA" dirty="0"/>
              <a:t>Синтаксис (</a:t>
            </a:r>
            <a:r>
              <a:rPr lang="uk-UA" i="1" dirty="0"/>
              <a:t>Словосполучення і речення)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i="1" dirty="0" smtClean="0"/>
              <a:t> </a:t>
            </a:r>
            <a:r>
              <a:rPr lang="uk-UA" dirty="0" smtClean="0"/>
              <a:t>13) </a:t>
            </a:r>
            <a:r>
              <a:rPr lang="uk-UA" dirty="0"/>
              <a:t>Етимологія (</a:t>
            </a:r>
            <a:r>
              <a:rPr lang="uk-UA" i="1" dirty="0"/>
              <a:t>Походження слів)</a:t>
            </a:r>
            <a:endParaRPr lang="ru-RU" dirty="0"/>
          </a:p>
          <a:p>
            <a:pPr>
              <a:buNone/>
            </a:pPr>
            <a:r>
              <a:rPr lang="uk-UA" i="1" dirty="0"/>
              <a:t>     </a:t>
            </a:r>
            <a:r>
              <a:rPr lang="uk-UA" i="1" dirty="0" smtClean="0"/>
              <a:t> </a:t>
            </a:r>
            <a:r>
              <a:rPr lang="uk-UA" dirty="0" smtClean="0"/>
              <a:t>14) </a:t>
            </a:r>
            <a:r>
              <a:rPr lang="uk-UA" dirty="0"/>
              <a:t>Морфеміка (</a:t>
            </a:r>
            <a:r>
              <a:rPr lang="uk-UA" i="1" dirty="0"/>
              <a:t>Значущі частини слова)</a:t>
            </a:r>
            <a:endParaRPr lang="ru-RU" dirty="0"/>
          </a:p>
          <a:p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008063"/>
          </a:xfrm>
        </p:spPr>
        <p:txBody>
          <a:bodyPr/>
          <a:lstStyle/>
          <a:p>
            <a:r>
              <a:rPr lang="ru-RU" sz="4400" dirty="0" smtClean="0"/>
              <a:t>             </a:t>
            </a:r>
            <a:r>
              <a:rPr lang="ru-RU" sz="4400" dirty="0" err="1" smtClean="0"/>
              <a:t>Частини</a:t>
            </a:r>
            <a:r>
              <a:rPr lang="ru-RU" sz="4400" dirty="0" smtClean="0"/>
              <a:t> </a:t>
            </a:r>
            <a:r>
              <a:rPr lang="ru-RU" sz="4400" dirty="0" err="1" smtClean="0"/>
              <a:t>мови</a:t>
            </a:r>
            <a:endParaRPr lang="ru-RU" sz="4400" dirty="0"/>
          </a:p>
        </p:txBody>
      </p:sp>
      <p:graphicFrame>
        <p:nvGraphicFramePr>
          <p:cNvPr id="16388" name="Group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0255037"/>
              </p:ext>
            </p:extLst>
          </p:nvPr>
        </p:nvGraphicFramePr>
        <p:xfrm>
          <a:off x="395288" y="1981200"/>
          <a:ext cx="3094037" cy="1813000"/>
        </p:xfrm>
        <a:graphic>
          <a:graphicData uri="http://schemas.openxmlformats.org/drawingml/2006/table">
            <a:tbl>
              <a:tblPr/>
              <a:tblGrid>
                <a:gridCol w="309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ЧИСЛІВНИК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990099">
                            <a:alpha val="80000"/>
                          </a:srgbClr>
                        </a:gs>
                        <a:gs pos="10000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ДІЄСЛОВО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990099">
                            <a:alpha val="48000"/>
                          </a:srgbClr>
                        </a:gs>
                        <a:gs pos="10000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ПРИСЛІВНИК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990099">
                            <a:alpha val="80000"/>
                          </a:srgbClr>
                        </a:gs>
                        <a:gs pos="100000">
                          <a:srgbClr val="9900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399" name="Group 15"/>
          <p:cNvGraphicFramePr>
            <a:graphicFrameLocks noGrp="1"/>
          </p:cNvGraphicFramePr>
          <p:nvPr>
            <p:ph sz="quarter" idx="2"/>
          </p:nvPr>
        </p:nvGraphicFramePr>
        <p:xfrm>
          <a:off x="5510213" y="1981200"/>
          <a:ext cx="3165475" cy="1808164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ІМЕННИК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00CC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6600CC">
                            <a:alpha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ПРИКМЕТНИК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00CC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6600CC">
                            <a:alpha val="4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ЗАЙМЕННИК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00CC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6600CC">
                            <a:alpha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11" name="Group 27"/>
          <p:cNvGraphicFramePr>
            <a:graphicFrameLocks noGrp="1"/>
          </p:cNvGraphicFramePr>
          <p:nvPr>
            <p:ph sz="quarter" idx="3"/>
          </p:nvPr>
        </p:nvGraphicFramePr>
        <p:xfrm>
          <a:off x="1908175" y="5370513"/>
          <a:ext cx="5832475" cy="866775"/>
        </p:xfrm>
        <a:graphic>
          <a:graphicData uri="http://schemas.openxmlformats.org/drawingml/2006/table">
            <a:tbl>
              <a:tblPr/>
              <a:tblGrid>
                <a:gridCol w="197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ПРИЙМЕННИК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295EE">
                            <a:alpha val="80000"/>
                          </a:srgbClr>
                        </a:gs>
                        <a:gs pos="50000">
                          <a:srgbClr val="1295EE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1295EE">
                            <a:alpha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СПОЛУЧНИК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295EE">
                            <a:alpha val="82001"/>
                          </a:srgbClr>
                        </a:gs>
                        <a:gs pos="50000">
                          <a:srgbClr val="1295EE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1295EE">
                            <a:alpha val="82001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ЧАСТКА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295EE">
                            <a:alpha val="80000"/>
                          </a:srgbClr>
                        </a:gs>
                        <a:gs pos="50000">
                          <a:srgbClr val="1295EE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1295EE">
                            <a:alpha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22" name="AutoShape 38"/>
          <p:cNvSpPr>
            <a:spLocks noChangeArrowheads="1"/>
          </p:cNvSpPr>
          <p:nvPr/>
        </p:nvSpPr>
        <p:spPr bwMode="gray">
          <a:xfrm>
            <a:off x="3276600" y="4076700"/>
            <a:ext cx="266382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uk-UA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СЛУЖБОВІ</a:t>
            </a:r>
            <a:endParaRPr 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gray">
          <a:xfrm>
            <a:off x="3708400" y="4797425"/>
            <a:ext cx="1755775" cy="525463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accent2">
                  <a:gamma/>
                  <a:tint val="63529"/>
                  <a:invGamma/>
                  <a:alpha val="12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blackWhite">
          <a:xfrm>
            <a:off x="2917825" y="2535238"/>
            <a:ext cx="30226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САМОСТІЙНІ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     Частини мови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11560" y="1124744"/>
            <a:ext cx="56747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76672"/>
            <a:ext cx="7038331" cy="3960440"/>
          </a:xfrm>
        </p:spPr>
      </p:pic>
    </p:spTree>
    <p:extLst>
      <p:ext uri="{BB962C8B-B14F-4D97-AF65-F5344CB8AC3E}">
        <p14:creationId xmlns:p14="http://schemas.microsoft.com/office/powerpoint/2010/main" val="19670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82669" cy="5589240"/>
          </a:xfrm>
        </p:spPr>
      </p:pic>
    </p:spTree>
    <p:extLst>
      <p:ext uri="{BB962C8B-B14F-4D97-AF65-F5344CB8AC3E}">
        <p14:creationId xmlns:p14="http://schemas.microsoft.com/office/powerpoint/2010/main" val="122007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6246101" cy="4680520"/>
          </a:xfrm>
        </p:spPr>
      </p:pic>
    </p:spTree>
    <p:extLst>
      <p:ext uri="{BB962C8B-B14F-4D97-AF65-F5344CB8AC3E}">
        <p14:creationId xmlns:p14="http://schemas.microsoft.com/office/powerpoint/2010/main" val="23959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Лінгвістична </a:t>
            </a:r>
            <a:r>
              <a:rPr lang="uk-UA" dirty="0" smtClean="0"/>
              <a:t>гра (</a:t>
            </a:r>
            <a:r>
              <a:rPr lang="uk-UA" sz="2000" dirty="0" smtClean="0"/>
              <a:t>усно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i="1" dirty="0"/>
              <a:t> </a:t>
            </a:r>
            <a:r>
              <a:rPr lang="uk-UA" i="1" dirty="0" smtClean="0"/>
              <a:t>   З</a:t>
            </a:r>
            <a:r>
              <a:rPr lang="uk-UA" i="1" u="sng" dirty="0" smtClean="0"/>
              <a:t>н</a:t>
            </a:r>
            <a:r>
              <a:rPr lang="uk-UA" i="1" dirty="0" smtClean="0"/>
              <a:t>айомий</a:t>
            </a:r>
            <a:r>
              <a:rPr lang="uk-UA" i="1" dirty="0"/>
              <a:t>, о</a:t>
            </a:r>
            <a:r>
              <a:rPr lang="uk-UA" i="1" u="sng" dirty="0"/>
              <a:t>д</a:t>
            </a:r>
            <a:r>
              <a:rPr lang="uk-UA" i="1" dirty="0"/>
              <a:t>ин, п</a:t>
            </a:r>
            <a:r>
              <a:rPr lang="uk-UA" i="1" u="sng" dirty="0"/>
              <a:t>а</a:t>
            </a:r>
            <a:r>
              <a:rPr lang="uk-UA" i="1" dirty="0"/>
              <a:t>хучий, п</a:t>
            </a:r>
            <a:r>
              <a:rPr lang="uk-UA" i="1" u="sng" dirty="0"/>
              <a:t>у</a:t>
            </a:r>
            <a:r>
              <a:rPr lang="uk-UA" i="1" dirty="0"/>
              <a:t>сто, </a:t>
            </a:r>
            <a:r>
              <a:rPr lang="uk-UA" i="1" dirty="0" smtClean="0"/>
              <a:t>о</a:t>
            </a:r>
            <a:r>
              <a:rPr lang="uk-UA" i="1" u="sng" dirty="0" smtClean="0"/>
              <a:t>б</a:t>
            </a:r>
            <a:r>
              <a:rPr lang="uk-UA" i="1" dirty="0" smtClean="0"/>
              <a:t>ов’язок, д</a:t>
            </a:r>
            <a:r>
              <a:rPr lang="uk-UA" i="1" u="sng" dirty="0" smtClean="0"/>
              <a:t>в</a:t>
            </a:r>
            <a:r>
              <a:rPr lang="uk-UA" i="1" dirty="0" smtClean="0"/>
              <a:t>а</a:t>
            </a:r>
            <a:r>
              <a:rPr lang="uk-UA" i="1" dirty="0"/>
              <a:t>, д</a:t>
            </a:r>
            <a:r>
              <a:rPr lang="uk-UA" i="1" u="sng" dirty="0"/>
              <a:t>е</a:t>
            </a:r>
            <a:r>
              <a:rPr lang="uk-UA" i="1" dirty="0"/>
              <a:t>в’яносто, в</a:t>
            </a:r>
            <a:r>
              <a:rPr lang="uk-UA" i="1" u="sng" dirty="0"/>
              <a:t>н</a:t>
            </a:r>
            <a:r>
              <a:rPr lang="uk-UA" i="1" dirty="0"/>
              <a:t>очі, с</a:t>
            </a:r>
            <a:r>
              <a:rPr lang="uk-UA" i="1" u="sng" dirty="0"/>
              <a:t>п</a:t>
            </a:r>
            <a:r>
              <a:rPr lang="uk-UA" i="1" dirty="0"/>
              <a:t>ритний, д</a:t>
            </a:r>
            <a:r>
              <a:rPr lang="uk-UA" i="1" u="sng" dirty="0"/>
              <a:t>у</a:t>
            </a:r>
            <a:r>
              <a:rPr lang="uk-UA" i="1" dirty="0"/>
              <a:t>мка, т</a:t>
            </a:r>
            <a:r>
              <a:rPr lang="uk-UA" i="1" u="sng" dirty="0"/>
              <a:t>р</a:t>
            </a:r>
            <a:r>
              <a:rPr lang="uk-UA" i="1" dirty="0"/>
              <a:t>идцятий, о</a:t>
            </a:r>
            <a:r>
              <a:rPr lang="uk-UA" i="1" u="sng" dirty="0"/>
              <a:t>к</a:t>
            </a:r>
            <a:r>
              <a:rPr lang="uk-UA" i="1" dirty="0"/>
              <a:t>уляри, ж</a:t>
            </a:r>
            <a:r>
              <a:rPr lang="uk-UA" i="1" u="sng" dirty="0"/>
              <a:t>а</a:t>
            </a:r>
            <a:r>
              <a:rPr lang="uk-UA" i="1" dirty="0"/>
              <a:t>дібно, с</a:t>
            </a:r>
            <a:r>
              <a:rPr lang="uk-UA" i="1" u="sng" dirty="0"/>
              <a:t>і</a:t>
            </a:r>
            <a:r>
              <a:rPr lang="uk-UA" i="1" dirty="0"/>
              <a:t>мсот, с</a:t>
            </a:r>
            <a:r>
              <a:rPr lang="uk-UA" i="1" u="sng" dirty="0"/>
              <a:t>у</a:t>
            </a:r>
            <a:r>
              <a:rPr lang="uk-UA" i="1" dirty="0"/>
              <a:t>мно, с</a:t>
            </a:r>
            <a:r>
              <a:rPr lang="uk-UA" i="1" u="sng" dirty="0"/>
              <a:t>в</a:t>
            </a:r>
            <a:r>
              <a:rPr lang="uk-UA" i="1" dirty="0"/>
              <a:t>ітанок, н</a:t>
            </a:r>
            <a:r>
              <a:rPr lang="uk-UA" i="1" u="sng" dirty="0"/>
              <a:t>а</a:t>
            </a:r>
            <a:r>
              <a:rPr lang="uk-UA" i="1" dirty="0"/>
              <a:t>йкращий, в</a:t>
            </a:r>
            <a:r>
              <a:rPr lang="uk-UA" i="1" u="sng" dirty="0"/>
              <a:t>п</a:t>
            </a:r>
            <a:r>
              <a:rPr lang="uk-UA" i="1" dirty="0"/>
              <a:t>равна, с</a:t>
            </a:r>
            <a:r>
              <a:rPr lang="uk-UA" i="1" u="sng" dirty="0"/>
              <a:t>к</a:t>
            </a:r>
            <a:r>
              <a:rPr lang="uk-UA" i="1" dirty="0"/>
              <a:t>оро, в</a:t>
            </a:r>
            <a:r>
              <a:rPr lang="uk-UA" i="1" u="sng" dirty="0"/>
              <a:t>е</a:t>
            </a:r>
            <a:r>
              <a:rPr lang="uk-UA" i="1" dirty="0"/>
              <a:t>ликий, п</a:t>
            </a:r>
            <a:r>
              <a:rPr lang="uk-UA" i="1" u="sng" dirty="0"/>
              <a:t>р</a:t>
            </a:r>
            <a:r>
              <a:rPr lang="uk-UA" i="1" dirty="0"/>
              <a:t>ивабливі, д</a:t>
            </a:r>
            <a:r>
              <a:rPr lang="uk-UA" i="1" u="sng" dirty="0"/>
              <a:t>и</a:t>
            </a:r>
            <a:r>
              <a:rPr lang="uk-UA" i="1" dirty="0"/>
              <a:t>хання, ч</a:t>
            </a:r>
            <a:r>
              <a:rPr lang="uk-UA" i="1" u="sng" dirty="0"/>
              <a:t>у</a:t>
            </a:r>
            <a:r>
              <a:rPr lang="uk-UA" i="1" dirty="0"/>
              <a:t>дово, в</a:t>
            </a:r>
            <a:r>
              <a:rPr lang="uk-UA" i="1" u="sng" dirty="0"/>
              <a:t>і</a:t>
            </a:r>
            <a:r>
              <a:rPr lang="uk-UA" i="1" dirty="0"/>
              <a:t>льний</a:t>
            </a:r>
            <a:r>
              <a:rPr lang="uk-UA" i="1" dirty="0" smtClean="0"/>
              <a:t>.</a:t>
            </a: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r>
              <a:rPr lang="uk-UA" sz="2400" dirty="0" smtClean="0"/>
              <a:t> </a:t>
            </a:r>
            <a:r>
              <a:rPr lang="uk-UA" sz="2400" b="1" dirty="0"/>
              <a:t>Іменник </a:t>
            </a:r>
            <a:r>
              <a:rPr lang="uk-UA" sz="2400" b="1" dirty="0" smtClean="0"/>
              <a:t>  Прикметник   Прислівник  Числівник</a:t>
            </a:r>
            <a:endParaRPr lang="ru-RU" sz="2400" dirty="0"/>
          </a:p>
          <a:p>
            <a:pPr>
              <a:buNone/>
            </a:pPr>
            <a:r>
              <a:rPr lang="uk-UA" sz="2400" b="1" dirty="0"/>
              <a:t> 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"/>
            <a:ext cx="9166516" cy="68519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3"/>
            <a:ext cx="6720747" cy="5040560"/>
          </a:xfrm>
        </p:spPr>
      </p:pic>
    </p:spTree>
    <p:extLst>
      <p:ext uri="{BB962C8B-B14F-4D97-AF65-F5344CB8AC3E}">
        <p14:creationId xmlns:p14="http://schemas.microsoft.com/office/powerpoint/2010/main" val="215359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</TotalTime>
  <Words>478</Words>
  <Application>Microsoft Office PowerPoint</Application>
  <PresentationFormat>Экран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Corbel</vt:lpstr>
      <vt:lpstr>Gill Sans MT</vt:lpstr>
      <vt:lpstr>Times New Roman</vt:lpstr>
      <vt:lpstr>Verdana</vt:lpstr>
      <vt:lpstr>Wingdings 2</vt:lpstr>
      <vt:lpstr>Солнцестояние</vt:lpstr>
      <vt:lpstr>      Повторення. Морфологія. Орфографія. Загальна характеристика частин мови </vt:lpstr>
      <vt:lpstr>«Асоціативний кущ» </vt:lpstr>
      <vt:lpstr>             Частини мови</vt:lpstr>
      <vt:lpstr>             Частини мови</vt:lpstr>
      <vt:lpstr>Презентация PowerPoint</vt:lpstr>
      <vt:lpstr>Презентация PowerPoint</vt:lpstr>
      <vt:lpstr>Презентация PowerPoint</vt:lpstr>
      <vt:lpstr>        Лінгвістична гра (усно)</vt:lpstr>
      <vt:lpstr>Презентация PowerPoint</vt:lpstr>
      <vt:lpstr>  Розподільний диктант (письмово) Розподілити на три групи числівники: прості, складні, складені.</vt:lpstr>
      <vt:lpstr>Презентация PowerPoint</vt:lpstr>
      <vt:lpstr>Пояснювальний диктант      Записати речення, знайти займенники, визначити розряд за значенням, провідміняти вона, свій.</vt:lpstr>
      <vt:lpstr>    “Дерево морфології”</vt:lpstr>
      <vt:lpstr> Домашнє завдання Записати речення. У кожному з речень назвати частини мови самостійні та службові. Пояснити, у чому полягає різниця між самостійними та службовими частинами мови. Яка частина мови не належить ні до самостійних, ні до службових? Навести приклади. </vt:lpstr>
    </vt:vector>
  </TitlesOfParts>
  <Company>Функциональность ограничена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Тема. Морфологія. Орфографія Загальна характеристика частин мови</dc:title>
  <dc:creator>Демонстрационно-бесплатная версия</dc:creator>
  <cp:lastModifiedBy>Юлия Анатолиевна</cp:lastModifiedBy>
  <cp:revision>28</cp:revision>
  <dcterms:created xsi:type="dcterms:W3CDTF">2011-11-28T13:25:50Z</dcterms:created>
  <dcterms:modified xsi:type="dcterms:W3CDTF">2022-09-13T06:22:38Z</dcterms:modified>
</cp:coreProperties>
</file>