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323" r:id="rId3"/>
    <p:sldId id="823" r:id="rId4"/>
    <p:sldId id="932" r:id="rId5"/>
    <p:sldId id="933" r:id="rId6"/>
    <p:sldId id="934" r:id="rId7"/>
    <p:sldId id="935" r:id="rId8"/>
    <p:sldId id="888" r:id="rId9"/>
    <p:sldId id="622" r:id="rId10"/>
    <p:sldId id="915" r:id="rId11"/>
    <p:sldId id="916" r:id="rId12"/>
    <p:sldId id="914" r:id="rId13"/>
    <p:sldId id="924" r:id="rId14"/>
    <p:sldId id="917" r:id="rId15"/>
    <p:sldId id="913" r:id="rId16"/>
    <p:sldId id="918" r:id="rId17"/>
    <p:sldId id="919" r:id="rId18"/>
    <p:sldId id="920" r:id="rId19"/>
    <p:sldId id="921" r:id="rId20"/>
    <p:sldId id="822" r:id="rId21"/>
    <p:sldId id="923" r:id="rId22"/>
    <p:sldId id="922" r:id="rId23"/>
    <p:sldId id="885" r:id="rId24"/>
    <p:sldId id="886" r:id="rId25"/>
    <p:sldId id="926" r:id="rId26"/>
    <p:sldId id="925" r:id="rId27"/>
    <p:sldId id="927" r:id="rId28"/>
    <p:sldId id="928" r:id="rId29"/>
    <p:sldId id="929" r:id="rId30"/>
    <p:sldId id="931" r:id="rId31"/>
    <p:sldId id="593" r:id="rId32"/>
    <p:sldId id="881" r:id="rId33"/>
    <p:sldId id="936" r:id="rId34"/>
    <p:sldId id="937" r:id="rId35"/>
    <p:sldId id="938" r:id="rId36"/>
    <p:sldId id="939" r:id="rId37"/>
    <p:sldId id="940" r:id="rId38"/>
    <p:sldId id="942" r:id="rId39"/>
    <p:sldId id="943" r:id="rId40"/>
    <p:sldId id="945" r:id="rId41"/>
    <p:sldId id="944" r:id="rId42"/>
    <p:sldId id="492" r:id="rId43"/>
    <p:sldId id="269" r:id="rId44"/>
    <p:sldId id="280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323"/>
            <p14:sldId id="823"/>
            <p14:sldId id="932"/>
            <p14:sldId id="933"/>
            <p14:sldId id="934"/>
            <p14:sldId id="935"/>
            <p14:sldId id="888"/>
            <p14:sldId id="622"/>
            <p14:sldId id="915"/>
            <p14:sldId id="916"/>
            <p14:sldId id="914"/>
            <p14:sldId id="924"/>
            <p14:sldId id="917"/>
            <p14:sldId id="913"/>
            <p14:sldId id="918"/>
            <p14:sldId id="919"/>
            <p14:sldId id="920"/>
            <p14:sldId id="921"/>
            <p14:sldId id="822"/>
            <p14:sldId id="923"/>
            <p14:sldId id="922"/>
            <p14:sldId id="885"/>
            <p14:sldId id="886"/>
            <p14:sldId id="926"/>
            <p14:sldId id="925"/>
            <p14:sldId id="927"/>
            <p14:sldId id="928"/>
            <p14:sldId id="929"/>
            <p14:sldId id="931"/>
            <p14:sldId id="593"/>
            <p14:sldId id="881"/>
            <p14:sldId id="936"/>
            <p14:sldId id="937"/>
            <p14:sldId id="938"/>
            <p14:sldId id="939"/>
            <p14:sldId id="940"/>
            <p14:sldId id="942"/>
            <p14:sldId id="943"/>
            <p14:sldId id="945"/>
            <p14:sldId id="944"/>
          </p14:sldIdLst>
        </p14:section>
        <p14:section name="Раздел без заголовка" id="{AC9334F8-F988-4E78-9E68-3A8F16322EC6}">
          <p14:sldIdLst>
            <p14:sldId id="492"/>
            <p14:sldId id="26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131"/>
    <a:srgbClr val="FFFF00"/>
    <a:srgbClr val="C6109F"/>
    <a:srgbClr val="0D0D0D"/>
    <a:srgbClr val="1694E9"/>
    <a:srgbClr val="00B050"/>
    <a:srgbClr val="9E0000"/>
    <a:srgbClr val="295FFF"/>
    <a:srgbClr val="BA1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51" autoAdjust="0"/>
    <p:restoredTop sz="89961" autoAdjust="0"/>
  </p:normalViewPr>
  <p:slideViewPr>
    <p:cSldViewPr snapToGrid="0">
      <p:cViewPr varScale="1">
        <p:scale>
          <a:sx n="65" d="100"/>
          <a:sy n="65" d="100"/>
        </p:scale>
        <p:origin x="45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4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79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7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8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86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25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2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3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82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1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013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4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microsoft.com/office/2007/relationships/hdphoto" Target="../media/hdphoto1.wdp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8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microsoft.com/office/2007/relationships/hdphoto" Target="../media/hdphoto1.wdp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microsoft.com/office/2007/relationships/hdphoto" Target="../media/hdphoto3.wdp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79.png"/><Relationship Id="rId2" Type="http://schemas.openxmlformats.org/officeDocument/2006/relationships/image" Target="../media/image65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0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1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1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19" Type="http://schemas.openxmlformats.org/officeDocument/2006/relationships/image" Target="../media/image8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8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9.png"/><Relationship Id="rId17" Type="http://schemas.openxmlformats.org/officeDocument/2006/relationships/image" Target="../media/image92.png"/><Relationship Id="rId2" Type="http://schemas.openxmlformats.org/officeDocument/2006/relationships/image" Target="../media/image9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94.png"/><Relationship Id="rId17" Type="http://schemas.openxmlformats.org/officeDocument/2006/relationships/image" Target="../media/image93.pn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microsoft.com/office/2007/relationships/hdphoto" Target="../media/hdphoto4.wdp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9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98.png"/><Relationship Id="rId21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98.png"/><Relationship Id="rId21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9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0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101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02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03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1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4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34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372" y="309982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5622" y="1640173"/>
            <a:ext cx="92840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Нумерація чисел у межах 100.  Таблиці додавання і віднімання в межах 10. Задачі на знаходження суми та остачі.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07622" y="4687161"/>
            <a:ext cx="3000042" cy="201968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1 клас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3092" y="2166184"/>
            <a:ext cx="1480423" cy="29592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за малюнком у підручнику.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7975" y="1485509"/>
            <a:ext cx="5264263" cy="6388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Скільки всього дітей? 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870989" y="1484121"/>
            <a:ext cx="3991599" cy="6388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Усього дорослих?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829205" y="4374571"/>
            <a:ext cx="3258457" cy="6388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Усього осіб?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5862" y="2410008"/>
            <a:ext cx="2558411" cy="2467040"/>
          </a:xfrm>
          <a:prstGeom prst="rect">
            <a:avLst/>
          </a:prstGeom>
        </p:spPr>
      </p:pic>
      <p:sp>
        <p:nvSpPr>
          <p:cNvPr id="23" name="Прямоугольник 22"/>
          <p:cNvSpPr/>
          <p:nvPr/>
        </p:nvSpPr>
        <p:spPr>
          <a:xfrm>
            <a:off x="1830461" y="5240540"/>
            <a:ext cx="132921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133972" y="5240540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953791" y="5169837"/>
            <a:ext cx="7473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8328106" y="5212394"/>
            <a:ext cx="10021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9853300" y="5169734"/>
            <a:ext cx="132921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7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0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за малюнком у підручнику.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849222" y="1338864"/>
            <a:ext cx="8564981" cy="6388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На скільки більше дітей, ніж дорослих?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447" y="1977666"/>
            <a:ext cx="2096621" cy="21614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596" y="2211403"/>
            <a:ext cx="2558411" cy="246704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166558" y="5429558"/>
            <a:ext cx="132921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3715" y="2053692"/>
            <a:ext cx="1291220" cy="258102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7288630" y="5429558"/>
            <a:ext cx="6601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509517" y="5328841"/>
            <a:ext cx="5309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951297" y="5328841"/>
            <a:ext cx="74732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321113" y="5359636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8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2745996" y="4811261"/>
            <a:ext cx="8564981" cy="63880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Склади рівність</a:t>
            </a:r>
          </a:p>
        </p:txBody>
      </p:sp>
    </p:spTree>
    <p:extLst>
      <p:ext uri="{BB962C8B-B14F-4D97-AF65-F5344CB8AC3E}">
        <p14:creationId xmlns:p14="http://schemas.microsoft.com/office/powerpoint/2010/main" val="12665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39"/>
            <a:ext cx="8208196" cy="9639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числа. 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Спочатку одноцифрові, потім двоцифрові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731" y="2798519"/>
            <a:ext cx="8534777" cy="1238251"/>
          </a:xfrm>
          <a:prstGeom prst="rect">
            <a:avLst/>
          </a:prstGeom>
        </p:spPr>
      </p:pic>
      <p:sp>
        <p:nvSpPr>
          <p:cNvPr id="17" name="Скругленный прямоугольник 16"/>
          <p:cNvSpPr/>
          <p:nvPr/>
        </p:nvSpPr>
        <p:spPr>
          <a:xfrm>
            <a:off x="380534" y="4761914"/>
            <a:ext cx="11133080" cy="1233726"/>
          </a:xfrm>
          <a:prstGeom prst="round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/>
              <a:t>Згадай</a:t>
            </a:r>
            <a:r>
              <a:rPr lang="ru-RU" sz="2800" b="1" dirty="0"/>
              <a:t>! Числа, як</a:t>
            </a:r>
            <a:r>
              <a:rPr lang="uk-UA" sz="2800" b="1" dirty="0"/>
              <a:t>і записують однією цифрою, - </a:t>
            </a:r>
            <a:r>
              <a:rPr lang="uk-UA" sz="2800" b="1" dirty="0">
                <a:solidFill>
                  <a:srgbClr val="FFFF00"/>
                </a:solidFill>
              </a:rPr>
              <a:t>одноцифрові;</a:t>
            </a:r>
            <a:r>
              <a:rPr lang="uk-UA" sz="2800" b="1" dirty="0"/>
              <a:t> числа, які записують двома цифрами, - </a:t>
            </a:r>
            <a:r>
              <a:rPr lang="uk-UA" sz="2800" b="1" dirty="0">
                <a:solidFill>
                  <a:srgbClr val="FFFF00"/>
                </a:solidFill>
              </a:rPr>
              <a:t>двоцифрові.</a:t>
            </a:r>
            <a:endParaRPr lang="ru-RU" sz="2800" b="1" dirty="0">
              <a:solidFill>
                <a:srgbClr val="FFFF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9009" y="3455894"/>
            <a:ext cx="536576" cy="51383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653" y="3459965"/>
            <a:ext cx="536576" cy="5138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1215" y="3459965"/>
            <a:ext cx="536576" cy="5138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91659" y="3459965"/>
            <a:ext cx="449826" cy="51383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9316" y="2854332"/>
            <a:ext cx="449826" cy="51383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7242" y="2851450"/>
            <a:ext cx="449826" cy="51383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8738" y="2854332"/>
            <a:ext cx="486697" cy="51383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0367" y="3515490"/>
            <a:ext cx="508819" cy="51383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4776" y="3525279"/>
            <a:ext cx="530942" cy="4485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7616" y="3525279"/>
            <a:ext cx="449826" cy="44851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3756" y="3523663"/>
            <a:ext cx="530942" cy="44851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9326" y="3516513"/>
            <a:ext cx="457200" cy="44851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9780" y="3524844"/>
            <a:ext cx="457200" cy="44851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80533" y="1645782"/>
            <a:ext cx="1564655" cy="2323745"/>
          </a:xfrm>
          <a:prstGeom prst="rect">
            <a:avLst/>
          </a:prstGeom>
        </p:spPr>
      </p:pic>
      <p:sp>
        <p:nvSpPr>
          <p:cNvPr id="32" name="Скругленный прямоугольник 31"/>
          <p:cNvSpPr/>
          <p:nvPr/>
        </p:nvSpPr>
        <p:spPr>
          <a:xfrm>
            <a:off x="4044351" y="1546619"/>
            <a:ext cx="6299777" cy="787337"/>
          </a:xfrm>
          <a:prstGeom prst="round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solidFill>
                  <a:schemeClr val="bg1"/>
                </a:solidFill>
              </a:rPr>
              <a:t>22, 4, 75, 12, 8, 35, 3, 99</a:t>
            </a:r>
          </a:p>
        </p:txBody>
      </p:sp>
    </p:spTree>
    <p:extLst>
      <p:ext uri="{BB962C8B-B14F-4D97-AF65-F5344CB8AC3E}">
        <p14:creationId xmlns:p14="http://schemas.microsoft.com/office/powerpoint/2010/main" val="25758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їх у зошит.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542143" cy="395089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437" y="3381344"/>
            <a:ext cx="536576" cy="513832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772" y="3381344"/>
            <a:ext cx="536576" cy="51383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9818" y="3381344"/>
            <a:ext cx="536576" cy="51383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9769" y="3360981"/>
            <a:ext cx="485479" cy="55455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083" y="2780210"/>
            <a:ext cx="449826" cy="51383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161" y="2755580"/>
            <a:ext cx="492950" cy="56309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9879" y="2780210"/>
            <a:ext cx="510026" cy="53846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3559" y="3446658"/>
            <a:ext cx="508819" cy="51383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580" y="3446658"/>
            <a:ext cx="530942" cy="448518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5268" y="3442368"/>
            <a:ext cx="449826" cy="448518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993" y="3446658"/>
            <a:ext cx="530942" cy="44851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3549" y="3440716"/>
            <a:ext cx="457200" cy="448518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113" y="3440716"/>
            <a:ext cx="457200" cy="44851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2980" y="1667928"/>
            <a:ext cx="5275584" cy="1323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019" y="1106653"/>
            <a:ext cx="2459212" cy="12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Пригадаємо правило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8065" y="1325855"/>
            <a:ext cx="8318221" cy="4741117"/>
          </a:xfrm>
          <a:prstGeom prst="roundRect">
            <a:avLst/>
          </a:prstGeom>
          <a:solidFill>
            <a:srgbClr val="FF31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/>
              <a:t>У записі двоцифрового числа цифра справа означає</a:t>
            </a:r>
            <a:r>
              <a:rPr lang="ru-RU" sz="4800" b="1" dirty="0"/>
              <a:t> </a:t>
            </a:r>
            <a:r>
              <a:rPr lang="uk-UA" sz="4800" b="1" dirty="0"/>
              <a:t> </a:t>
            </a:r>
            <a:r>
              <a:rPr lang="uk-UA" sz="4800" b="1" dirty="0">
                <a:solidFill>
                  <a:srgbClr val="FFFF00"/>
                </a:solidFill>
              </a:rPr>
              <a:t>одиниці</a:t>
            </a:r>
            <a:r>
              <a:rPr lang="uk-UA" sz="4800" b="1" dirty="0"/>
              <a:t>, цифра зліва - </a:t>
            </a:r>
            <a:r>
              <a:rPr lang="uk-UA" sz="4800" b="1" dirty="0">
                <a:solidFill>
                  <a:srgbClr val="FFFF00"/>
                </a:solidFill>
              </a:rPr>
              <a:t>десятки.</a:t>
            </a:r>
            <a:endParaRPr lang="ru-RU" sz="4800" b="1" dirty="0">
              <a:solidFill>
                <a:srgbClr val="FFFF00"/>
              </a:solidFill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6286" y="1665070"/>
            <a:ext cx="2879059" cy="4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5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Розкладемо числа на десятки та одиниці.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7834" y="4188361"/>
            <a:ext cx="2523935" cy="14347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7</a:t>
            </a:r>
          </a:p>
          <a:p>
            <a:pPr algn="ctr"/>
            <a:r>
              <a:rPr lang="uk-UA" sz="3600" b="1" dirty="0"/>
              <a:t>десятків</a:t>
            </a:r>
            <a:endParaRPr lang="ru-RU" sz="36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986889" y="1441969"/>
            <a:ext cx="1701368" cy="120635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73</a:t>
            </a:r>
            <a:endParaRPr lang="ru-RU" sz="4400" b="1" dirty="0"/>
          </a:p>
        </p:txBody>
      </p:sp>
      <p:grpSp>
        <p:nvGrpSpPr>
          <p:cNvPr id="6" name="Группа 5"/>
          <p:cNvGrpSpPr/>
          <p:nvPr/>
        </p:nvGrpSpPr>
        <p:grpSpPr>
          <a:xfrm rot="5400000">
            <a:off x="2367324" y="2576708"/>
            <a:ext cx="762317" cy="1523188"/>
            <a:chOff x="2327302" y="2636309"/>
            <a:chExt cx="262666" cy="901021"/>
          </a:xfrm>
        </p:grpSpPr>
        <p:cxnSp>
          <p:nvCxnSpPr>
            <p:cNvPr id="18" name="Прямая со стрелкой 17"/>
            <p:cNvCxnSpPr/>
            <p:nvPr/>
          </p:nvCxnSpPr>
          <p:spPr>
            <a:xfrm flipV="1">
              <a:off x="2327302" y="2636309"/>
              <a:ext cx="262666" cy="424464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>
              <a:off x="2327302" y="3060773"/>
              <a:ext cx="254409" cy="47655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Скругленный прямоугольник 33"/>
          <p:cNvSpPr/>
          <p:nvPr/>
        </p:nvSpPr>
        <p:spPr>
          <a:xfrm>
            <a:off x="3010105" y="4231796"/>
            <a:ext cx="2523935" cy="14347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3</a:t>
            </a:r>
            <a:endParaRPr lang="ru-RU" sz="3600" b="1" dirty="0"/>
          </a:p>
          <a:p>
            <a:pPr algn="ctr"/>
            <a:r>
              <a:rPr lang="uk-UA" sz="3600" b="1" dirty="0"/>
              <a:t>одиниці</a:t>
            </a:r>
            <a:endParaRPr lang="uk-UA" sz="4400" b="1" dirty="0"/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8167484" y="1427000"/>
            <a:ext cx="1701368" cy="120635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56</a:t>
            </a:r>
            <a:endParaRPr lang="ru-RU" sz="4400" b="1" dirty="0"/>
          </a:p>
        </p:txBody>
      </p:sp>
      <p:grpSp>
        <p:nvGrpSpPr>
          <p:cNvPr id="36" name="Группа 35"/>
          <p:cNvGrpSpPr/>
          <p:nvPr/>
        </p:nvGrpSpPr>
        <p:grpSpPr>
          <a:xfrm rot="5400000">
            <a:off x="8637009" y="2565697"/>
            <a:ext cx="762317" cy="1523188"/>
            <a:chOff x="2327302" y="2636309"/>
            <a:chExt cx="262666" cy="901021"/>
          </a:xfrm>
        </p:grpSpPr>
        <p:cxnSp>
          <p:nvCxnSpPr>
            <p:cNvPr id="37" name="Прямая со стрелкой 36"/>
            <p:cNvCxnSpPr/>
            <p:nvPr/>
          </p:nvCxnSpPr>
          <p:spPr>
            <a:xfrm flipV="1">
              <a:off x="2327302" y="2636309"/>
              <a:ext cx="262666" cy="424464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2327302" y="3060773"/>
              <a:ext cx="254409" cy="47655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Скругленный прямоугольник 38"/>
          <p:cNvSpPr/>
          <p:nvPr/>
        </p:nvSpPr>
        <p:spPr>
          <a:xfrm>
            <a:off x="6185970" y="4240043"/>
            <a:ext cx="2523935" cy="14347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5</a:t>
            </a:r>
          </a:p>
          <a:p>
            <a:pPr algn="ctr"/>
            <a:r>
              <a:rPr lang="uk-UA" sz="3600" b="1" dirty="0"/>
              <a:t>десятків</a:t>
            </a:r>
            <a:endParaRPr lang="ru-RU" sz="3600" b="1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9361835" y="4240043"/>
            <a:ext cx="2523935" cy="143471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6</a:t>
            </a:r>
            <a:endParaRPr lang="ru-RU" sz="3600" b="1" dirty="0"/>
          </a:p>
          <a:p>
            <a:pPr algn="ctr"/>
            <a:r>
              <a:rPr lang="uk-UA" sz="3600" b="1" dirty="0"/>
              <a:t>одиниць</a:t>
            </a:r>
            <a:endParaRPr lang="uk-UA" sz="4400" b="1" dirty="0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1946" y="1202556"/>
            <a:ext cx="2339117" cy="27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4" grpId="0" animBg="1"/>
      <p:bldP spid="35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9854" y="4196258"/>
            <a:ext cx="3772153" cy="256691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 на малюнку:             - </a:t>
            </a:r>
            <a:r>
              <a:rPr lang="uk-UA" sz="2000" b="1" dirty="0" err="1">
                <a:solidFill>
                  <a:schemeClr val="bg1"/>
                </a:solidFill>
              </a:rPr>
              <a:t>десяткок</a:t>
            </a:r>
            <a:r>
              <a:rPr lang="uk-UA" sz="2000" b="1" dirty="0">
                <a:solidFill>
                  <a:schemeClr val="bg1"/>
                </a:solidFill>
              </a:rPr>
              <a:t>, </a:t>
            </a:r>
            <a:r>
              <a:rPr lang="uk-UA" sz="2000" b="1" dirty="0">
                <a:solidFill>
                  <a:schemeClr val="accent1">
                    <a:lumMod val="75000"/>
                  </a:schemeClr>
                </a:solidFill>
              </a:rPr>
              <a:t>• </a:t>
            </a:r>
            <a:r>
              <a:rPr lang="uk-UA" sz="2000" b="1" dirty="0">
                <a:solidFill>
                  <a:schemeClr val="bg1"/>
                </a:solidFill>
              </a:rPr>
              <a:t>- одиниця.</a:t>
            </a:r>
            <a:r>
              <a:rPr lang="uk-UA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7650595" y="602904"/>
            <a:ext cx="406400" cy="269023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>
            <a:off x="1596731" y="1867975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>
            <a:off x="2804096" y="1867975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>
            <a:off x="4058822" y="1902482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>
            <a:off x="5313548" y="1902482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>
            <a:off x="342005" y="1867975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внобедренный треугольник 24"/>
          <p:cNvSpPr/>
          <p:nvPr/>
        </p:nvSpPr>
        <p:spPr>
          <a:xfrm>
            <a:off x="6520913" y="1928361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775639" y="2067510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384581" y="2093389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034681" y="2111769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9684781" y="2111769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29" name="Равнобедренный треугольник 28"/>
          <p:cNvSpPr/>
          <p:nvPr/>
        </p:nvSpPr>
        <p:spPr>
          <a:xfrm>
            <a:off x="3613456" y="3361749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авнобедренный треугольник 29"/>
          <p:cNvSpPr/>
          <p:nvPr/>
        </p:nvSpPr>
        <p:spPr>
          <a:xfrm>
            <a:off x="4820821" y="3361749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/>
          <p:cNvSpPr/>
          <p:nvPr/>
        </p:nvSpPr>
        <p:spPr>
          <a:xfrm>
            <a:off x="6075547" y="3396256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>
            <a:off x="2358730" y="3361749"/>
            <a:ext cx="890731" cy="672860"/>
          </a:xfrm>
          <a:prstGeom prst="triangle">
            <a:avLst/>
          </a:prstGeom>
          <a:solidFill>
            <a:srgbClr val="FF000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279105" y="347757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895599" y="3500898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538147" y="3500897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189280" y="3477571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9805774" y="3467659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solidFill>
                  <a:schemeClr val="accent1">
                    <a:lumMod val="75000"/>
                  </a:schemeClr>
                </a:solidFill>
              </a:rPr>
              <a:t>•</a:t>
            </a:r>
            <a:endParaRPr lang="ru-RU" sz="6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610476" y="1603071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>
                  <a:solidFill>
                    <a:srgbClr val="2F3242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8000" b="0" cap="none" spc="0" dirty="0">
              <a:ln w="0">
                <a:solidFill>
                  <a:srgbClr val="2F3242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10686385" y="3169795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>
                  <a:solidFill>
                    <a:srgbClr val="2F3242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endParaRPr lang="ru-RU" sz="8000" b="0" cap="none" spc="0" dirty="0">
              <a:ln w="0">
                <a:solidFill>
                  <a:srgbClr val="2F3242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5938" y="4371068"/>
            <a:ext cx="3575315" cy="24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5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11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12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9854" y="4196258"/>
            <a:ext cx="3772153" cy="256691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числа, які позначено точками на числовому відрізку. 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5938" y="4371068"/>
            <a:ext cx="3575315" cy="2415281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878541" y="2922495"/>
            <a:ext cx="10658220" cy="24449"/>
          </a:xfrm>
          <a:prstGeom prst="straightConnector1">
            <a:avLst/>
          </a:prstGeom>
          <a:ln w="762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1166109" y="3278808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58</a:t>
            </a:r>
            <a:endParaRPr lang="ru-RU" sz="5400" dirty="0">
              <a:ln>
                <a:solidFill>
                  <a:srgbClr val="2F3242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486316" y="2414663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609500" y="2759962"/>
            <a:ext cx="0" cy="373964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462760" y="2735512"/>
            <a:ext cx="0" cy="373964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355596" y="2759962"/>
            <a:ext cx="0" cy="373964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690144" y="2725276"/>
            <a:ext cx="0" cy="373964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051677" y="3290832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59</a:t>
            </a:r>
            <a:endParaRPr lang="ru-RU" sz="5400" dirty="0">
              <a:ln>
                <a:solidFill>
                  <a:srgbClr val="2F3242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949452" y="3290832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60</a:t>
            </a:r>
            <a:endParaRPr lang="ru-RU" sz="5400" dirty="0">
              <a:ln>
                <a:solidFill>
                  <a:srgbClr val="2F3242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861724" y="2404428"/>
            <a:ext cx="567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639228" y="2404427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314537" y="3321150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63</a:t>
            </a:r>
            <a:endParaRPr lang="ru-RU" sz="5400" dirty="0">
              <a:ln>
                <a:solidFill>
                  <a:srgbClr val="2F3242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300757" y="2440998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136558" y="243911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656847" y="243911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987230" y="243911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9105930" y="2735512"/>
            <a:ext cx="0" cy="373964"/>
          </a:xfrm>
          <a:prstGeom prst="line">
            <a:avLst/>
          </a:prstGeom>
          <a:ln w="76200">
            <a:solidFill>
              <a:srgbClr val="9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0491655" y="243911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000" b="1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•</a:t>
            </a:r>
            <a:endParaRPr lang="ru-RU" sz="60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636554" y="3271471"/>
            <a:ext cx="886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5400" dirty="0">
                <a:ln>
                  <a:solidFill>
                    <a:srgbClr val="2F3242"/>
                  </a:solidFill>
                </a:ln>
                <a:solidFill>
                  <a:srgbClr val="FFFF00"/>
                </a:solidFill>
              </a:rPr>
              <a:t>67</a:t>
            </a:r>
            <a:endParaRPr lang="ru-RU" sz="5400" dirty="0">
              <a:ln>
                <a:solidFill>
                  <a:srgbClr val="2F3242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788917" y="3300530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61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4532925" y="331022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62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192202" y="3351941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64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033990" y="3374324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65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7866052" y="3356576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66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9633888" y="333347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68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10491655" y="333347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dirty="0">
                <a:ln>
                  <a:solidFill>
                    <a:srgbClr val="2F3242"/>
                  </a:solidFill>
                </a:ln>
                <a:solidFill>
                  <a:srgbClr val="FF0000"/>
                </a:solidFill>
              </a:rPr>
              <a:t>69</a:t>
            </a:r>
            <a:endParaRPr lang="ru-RU" sz="4800" dirty="0">
              <a:ln>
                <a:solidFill>
                  <a:srgbClr val="2F3242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0386" y="1235557"/>
            <a:ext cx="9960588" cy="168689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числа, які позначено точками на числовому відрізку. </a:t>
            </a:r>
            <a:endParaRPr lang="ru-RU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ABED6F-A7DA-48E7-B642-3E425A48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4847" y="3192651"/>
            <a:ext cx="10369774" cy="3471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4368" y="-730873"/>
            <a:ext cx="578402" cy="72159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9808" y="-721575"/>
            <a:ext cx="578402" cy="7215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6143" y="3467702"/>
            <a:ext cx="578402" cy="72159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1930" y="3494365"/>
            <a:ext cx="544259" cy="67899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98644" y="3467702"/>
            <a:ext cx="578402" cy="72159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8403" y="3467701"/>
            <a:ext cx="578402" cy="72159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818" y="3481857"/>
            <a:ext cx="578402" cy="72159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71603" y="3479140"/>
            <a:ext cx="578402" cy="72159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5388" y="3477144"/>
            <a:ext cx="578402" cy="7215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8755" y="3475189"/>
            <a:ext cx="578402" cy="72159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4414" y="3467702"/>
            <a:ext cx="578402" cy="7215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9581" y="3451769"/>
            <a:ext cx="578402" cy="721593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9320" y="3481856"/>
            <a:ext cx="578402" cy="72159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3471128"/>
            <a:ext cx="578402" cy="72159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5242" y="3467702"/>
            <a:ext cx="578402" cy="72159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3067" y="3475188"/>
            <a:ext cx="578402" cy="721593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 rotWithShape="1">
          <a:blip r:embed="rId15" cstate="email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949" b="78138" l="0" r="965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2758"/>
          <a:stretch/>
        </p:blipFill>
        <p:spPr>
          <a:xfrm>
            <a:off x="7449545" y="4751474"/>
            <a:ext cx="2783161" cy="189391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17" cstate="email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731" b="81493" l="4191" r="988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13392"/>
          <a:stretch/>
        </p:blipFill>
        <p:spPr>
          <a:xfrm>
            <a:off x="3091962" y="4816243"/>
            <a:ext cx="2632883" cy="17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3739696" y="2213980"/>
            <a:ext cx="8229763" cy="337113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</a:rPr>
              <a:t>Пролунав дзвінкий дзвінок. Ми розпочинаємо наш урок. Допитливі в класі діти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</a:rPr>
              <a:t>Про все хочуть знати на світі.</a:t>
            </a:r>
          </a:p>
        </p:txBody>
      </p:sp>
      <p:pic>
        <p:nvPicPr>
          <p:cNvPr id="205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06680" y="2213980"/>
            <a:ext cx="3451013" cy="36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35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кругові вирази.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12775" y="1355981"/>
            <a:ext cx="2002472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7 - 3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utoShape 2" descr="Circular Arrows For Recycle, Repetition, Rotation Or Cycl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EatLo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612775" y="3040664"/>
            <a:ext cx="2002472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- 4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utoShape 6" descr="EatLo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355596" y="1355981"/>
            <a:ext cx="2002472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- 5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314527" y="3124598"/>
            <a:ext cx="2199641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+ 6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915497" y="1355981"/>
            <a:ext cx="2521844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- 1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135844" y="3124598"/>
            <a:ext cx="2199641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1970066" y="5000597"/>
            <a:ext cx="2002472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- 2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015221" y="5000598"/>
            <a:ext cx="2199641" cy="1323439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+ 6</a:t>
            </a:r>
            <a:endParaRPr lang="ru-RU" sz="8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11256" y="2189525"/>
            <a:ext cx="3150974" cy="3552092"/>
          </a:xfrm>
          <a:prstGeom prst="rect">
            <a:avLst/>
          </a:prstGeom>
          <a:ln w="38100">
            <a:solidFill>
              <a:srgbClr val="2F3242"/>
            </a:solidFill>
          </a:ln>
        </p:spPr>
      </p:pic>
    </p:spTree>
    <p:extLst>
      <p:ext uri="{BB962C8B-B14F-4D97-AF65-F5344CB8AC3E}">
        <p14:creationId xmlns:p14="http://schemas.microsoft.com/office/powerpoint/2010/main" val="3632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35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кругові вирази. Працюй із підручником.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356" y="1417950"/>
            <a:ext cx="225414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– 3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utoShape 2" descr="Circular Arrows For Recycle, Repetition, Rotation Or Cycl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EatLo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4002238" y="3053922"/>
            <a:ext cx="225414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4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utoShape 6" descr="EatLoc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766783" y="4651442"/>
            <a:ext cx="2428870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5 = 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19516" y="2981240"/>
            <a:ext cx="225414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+ 6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021875" y="1456402"/>
            <a:ext cx="264367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1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7915615" y="1442045"/>
            <a:ext cx="225414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909533" y="3071839"/>
            <a:ext cx="2254142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2 =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908541" y="4701633"/>
            <a:ext cx="2428870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+ 6 = 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6077" y="4196508"/>
            <a:ext cx="2228920" cy="2512661"/>
          </a:xfrm>
          <a:prstGeom prst="rect">
            <a:avLst/>
          </a:prstGeom>
          <a:ln w="38100">
            <a:solidFill>
              <a:srgbClr val="2F3242"/>
            </a:solidFill>
          </a:ln>
        </p:spPr>
      </p:pic>
      <p:sp>
        <p:nvSpPr>
          <p:cNvPr id="29" name="Прямоугольник 28"/>
          <p:cNvSpPr/>
          <p:nvPr/>
        </p:nvSpPr>
        <p:spPr>
          <a:xfrm>
            <a:off x="2613996" y="1442044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2632834" y="2981239"/>
            <a:ext cx="963725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679286" y="1456402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305055" y="3071838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0192990" y="1439761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0192990" y="3071837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192777" y="4651441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364568" y="4707895"/>
            <a:ext cx="574196" cy="1015663"/>
          </a:xfrm>
          <a:prstGeom prst="rect">
            <a:avLst/>
          </a:prstGeom>
          <a:solidFill>
            <a:srgbClr val="FFC000"/>
          </a:solidFill>
          <a:ln w="57150"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dirty="0">
                <a:ln w="0">
                  <a:solidFill>
                    <a:srgbClr val="0D0D0D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6000" b="0" cap="none" spc="0" dirty="0">
              <a:ln w="0">
                <a:solidFill>
                  <a:srgbClr val="0D0D0D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58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86" y="1065339"/>
            <a:ext cx="11764031" cy="531092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93372" y="454628"/>
            <a:ext cx="8732066" cy="60356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кругові вирази.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2FB9237-BA00-44A4-837A-36F8D19CEF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0749" y="2187654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69A3322-9F8A-476F-9E8E-ADDE6E8FED5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189" y="2187654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8C68083-FC75-4A5D-9D26-2884FDD33C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2017" y="2927276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B84A124-6274-44C7-BFB2-2FA1095F227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271" y="2191579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2670A42-42DB-4EA2-8E09-DC11A74727E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5897" y="2187654"/>
            <a:ext cx="455016" cy="56766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A5D29E7-8108-4E79-ADCF-7F423BB3B45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9000" y="2942562"/>
            <a:ext cx="420821" cy="534599"/>
          </a:xfrm>
          <a:prstGeom prst="rect">
            <a:avLst/>
          </a:prstGeom>
        </p:spPr>
      </p:pic>
      <p:sp>
        <p:nvSpPr>
          <p:cNvPr id="39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8C68083-FC75-4A5D-9D26-2884FDD33C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1531" y="2181104"/>
            <a:ext cx="455016" cy="5676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179022" y="3875276"/>
            <a:ext cx="1735402" cy="2724396"/>
          </a:xfrm>
          <a:prstGeom prst="rect">
            <a:avLst/>
          </a:prstGeom>
          <a:ln w="38100">
            <a:solidFill>
              <a:srgbClr val="2F3242"/>
            </a:solidFill>
          </a:ln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8021" y="2310411"/>
            <a:ext cx="312609" cy="28166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852" y="3072857"/>
            <a:ext cx="421206" cy="27650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957" y="2311775"/>
            <a:ext cx="302864" cy="27288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5336" y="3054579"/>
            <a:ext cx="302864" cy="2728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27441" y="3054579"/>
            <a:ext cx="312609" cy="28166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2123" y="2305724"/>
            <a:ext cx="302864" cy="27288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6818" y="2320847"/>
            <a:ext cx="312609" cy="28166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8C68083-FC75-4A5D-9D26-2884FDD33C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685" y="2915971"/>
            <a:ext cx="455016" cy="56766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F1A9ACA-F638-4A44-9704-EE4A1D43F2B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0864" y="2929085"/>
            <a:ext cx="455016" cy="5676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6833" y="3070273"/>
            <a:ext cx="312609" cy="28166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2FB9237-BA00-44A4-837A-36F8D19CEF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6916" y="2929085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0876" y="2915971"/>
            <a:ext cx="455016" cy="56119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2FB9237-BA00-44A4-837A-36F8D19CEF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41693" y="218648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0109" y="2158337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69A3322-9F8A-476F-9E8E-ADDE6E8FED5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136" y="2927276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6F1A9ACA-F638-4A44-9704-EE4A1D43F2B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8687" y="2186478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99110" y="2305724"/>
            <a:ext cx="302864" cy="27288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66234" y="2181104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41836" y="2312945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6752" y="2186477"/>
            <a:ext cx="455016" cy="56766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7753" y="2919518"/>
            <a:ext cx="455016" cy="56766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35915" y="3072853"/>
            <a:ext cx="421206" cy="2765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6F1A9ACA-F638-4A44-9704-EE4A1D43F2B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3145" y="291786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5862" y="3054579"/>
            <a:ext cx="312609" cy="28166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8C68083-FC75-4A5D-9D26-2884FDD33C7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8258" y="1439124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0832" y="2927276"/>
            <a:ext cx="455016" cy="56766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11967" y="2181104"/>
            <a:ext cx="455016" cy="56766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E2670A42-42DB-4EA2-8E09-DC11A74727E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8761" y="2186479"/>
            <a:ext cx="455016" cy="56766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09820" y="2356238"/>
            <a:ext cx="421206" cy="27650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4496" y="3057873"/>
            <a:ext cx="312609" cy="28166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7723" y="2305724"/>
            <a:ext cx="312609" cy="281666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5874" y="2181104"/>
            <a:ext cx="455016" cy="56766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5946" y="2927276"/>
            <a:ext cx="455016" cy="56766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3583" y="3059088"/>
            <a:ext cx="302864" cy="27288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5515" y="2927275"/>
            <a:ext cx="455016" cy="567661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F1A9ACA-F638-4A44-9704-EE4A1D43F2B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7105" y="2927274"/>
            <a:ext cx="455016" cy="5676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074358-9341-4A3C-B3B9-6AC846126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195" y="1075027"/>
            <a:ext cx="2516022" cy="14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малюнком склади задачі на додавання та віднімання.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0035" y="1456402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600" dirty="0"/>
              <a:t> </a:t>
            </a:r>
            <a:r>
              <a:rPr lang="ru-RU" sz="3600" b="1" dirty="0"/>
              <a:t>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 </a:t>
            </a:r>
            <a:r>
              <a:rPr lang="ru-RU" sz="3600" b="1" dirty="0" err="1"/>
              <a:t>було</a:t>
            </a:r>
            <a:r>
              <a:rPr lang="ru-RU" sz="3600" b="1" dirty="0"/>
              <a:t> 6 </a:t>
            </a:r>
            <a:r>
              <a:rPr lang="ru-RU" sz="3600" b="1" dirty="0" err="1"/>
              <a:t>учнів</a:t>
            </a:r>
            <a:r>
              <a:rPr lang="ru-RU" sz="3600" b="1" dirty="0"/>
              <a:t>, до них </a:t>
            </a:r>
            <a:r>
              <a:rPr lang="ru-RU" sz="3600" b="1" dirty="0" err="1"/>
              <a:t>підійшли</a:t>
            </a:r>
            <a:r>
              <a:rPr lang="ru-RU" sz="3600" b="1" dirty="0"/>
              <a:t> </a:t>
            </a:r>
            <a:r>
              <a:rPr lang="ru-RU" sz="3600" b="1" dirty="0" err="1"/>
              <a:t>ще</a:t>
            </a:r>
            <a:r>
              <a:rPr lang="ru-RU" sz="3600" b="1" dirty="0"/>
              <a:t> 2 </a:t>
            </a:r>
            <a:r>
              <a:rPr lang="ru-RU" sz="3600" b="1" dirty="0" err="1"/>
              <a:t>учнів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учнів</a:t>
            </a:r>
            <a:r>
              <a:rPr lang="ru-RU" sz="3600" b="1" dirty="0"/>
              <a:t> стало 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?</a:t>
            </a:r>
            <a:r>
              <a:rPr lang="uk-UA" sz="3600" dirty="0"/>
              <a:t>. 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6217" y="3382488"/>
            <a:ext cx="9525000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5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78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короткий запис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69" y="1292236"/>
            <a:ext cx="11308127" cy="540665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5066" y="1292236"/>
            <a:ext cx="2705164" cy="13813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28052" y="2420447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Було          –        уч.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C2C1D80-ACDA-4BE4-9348-1FC3417DA2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2691" y="1673924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A6EC448-B0FA-4BFD-A30A-27A172131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9560" y="3166713"/>
            <a:ext cx="455016" cy="567661"/>
          </a:xfrm>
          <a:prstGeom prst="rect">
            <a:avLst/>
          </a:prstGeom>
        </p:spPr>
      </p:pic>
      <p:sp>
        <p:nvSpPr>
          <p:cNvPr id="5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28052" y="3167597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Підійшли  –        уч.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28052" y="3914747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Стало       –   ?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3657" y="2420447"/>
            <a:ext cx="455016" cy="5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5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Схема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0035" y="1456402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600" dirty="0"/>
              <a:t> </a:t>
            </a:r>
            <a:r>
              <a:rPr lang="ru-RU" sz="3600" b="1" dirty="0"/>
              <a:t>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 </a:t>
            </a:r>
            <a:r>
              <a:rPr lang="ru-RU" sz="3600" b="1" dirty="0" err="1"/>
              <a:t>було</a:t>
            </a:r>
            <a:r>
              <a:rPr lang="ru-RU" sz="3600" b="1" dirty="0"/>
              <a:t> 6 </a:t>
            </a:r>
            <a:r>
              <a:rPr lang="ru-RU" sz="3600" b="1" dirty="0" err="1"/>
              <a:t>учнів</a:t>
            </a:r>
            <a:r>
              <a:rPr lang="ru-RU" sz="3600" b="1" dirty="0"/>
              <a:t>, до них </a:t>
            </a:r>
            <a:r>
              <a:rPr lang="ru-RU" sz="3600" b="1" dirty="0" err="1"/>
              <a:t>підійшли</a:t>
            </a:r>
            <a:r>
              <a:rPr lang="ru-RU" sz="3600" b="1" dirty="0"/>
              <a:t> </a:t>
            </a:r>
            <a:r>
              <a:rPr lang="ru-RU" sz="3600" b="1" dirty="0" err="1"/>
              <a:t>ще</a:t>
            </a:r>
            <a:r>
              <a:rPr lang="ru-RU" sz="3600" b="1" dirty="0"/>
              <a:t> 2 </a:t>
            </a:r>
            <a:r>
              <a:rPr lang="ru-RU" sz="3600" b="1" dirty="0" err="1"/>
              <a:t>учнів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учнів</a:t>
            </a:r>
            <a:r>
              <a:rPr lang="ru-RU" sz="3600" b="1" dirty="0"/>
              <a:t> стало 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?</a:t>
            </a:r>
            <a:r>
              <a:rPr lang="uk-UA" sz="3600" dirty="0"/>
              <a:t>.  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55613" y="4871866"/>
            <a:ext cx="5633749" cy="0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789362" y="4871866"/>
            <a:ext cx="185928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972733" y="4808200"/>
            <a:ext cx="182880" cy="127331"/>
          </a:xfrm>
          <a:prstGeom prst="ellipse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697922" y="4808200"/>
            <a:ext cx="182880" cy="1273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9567391" y="4808199"/>
            <a:ext cx="182880" cy="1273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849671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751521" y="4740968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811610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829104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719002" y="4710490"/>
            <a:ext cx="0" cy="3227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735846" y="4740968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авая фигурная скобка 26"/>
          <p:cNvSpPr/>
          <p:nvPr/>
        </p:nvSpPr>
        <p:spPr>
          <a:xfrm rot="16200000">
            <a:off x="4664091" y="1297698"/>
            <a:ext cx="433915" cy="5816627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авая фигурная скобка 27"/>
          <p:cNvSpPr/>
          <p:nvPr/>
        </p:nvSpPr>
        <p:spPr>
          <a:xfrm rot="5400000">
            <a:off x="5594652" y="1519804"/>
            <a:ext cx="433915" cy="7584468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авая фигурная скобка 29"/>
          <p:cNvSpPr/>
          <p:nvPr/>
        </p:nvSpPr>
        <p:spPr>
          <a:xfrm rot="16200000">
            <a:off x="8547765" y="3317536"/>
            <a:ext cx="433915" cy="1767840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626923" y="306116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496860" y="3008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558975" y="548895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570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27" grpId="0" animBg="1"/>
      <p:bldP spid="28" grpId="0" animBg="1"/>
      <p:bldP spid="30" grpId="0" animBg="1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78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Розв'язання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73739" y="898389"/>
            <a:ext cx="11627585" cy="565768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5558" y="894373"/>
            <a:ext cx="2705164" cy="138136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91B1C9A-C15F-49EF-B32B-49893062DC2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046" y="5010802"/>
            <a:ext cx="328692" cy="21577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53511" y="4794711"/>
            <a:ext cx="169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 уч.)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8BA7B-4203-4281-BB5A-EB4FDFC1F1D5}"/>
              </a:ext>
            </a:extLst>
          </p:cNvPr>
          <p:cNvSpPr txBox="1"/>
          <p:nvPr/>
        </p:nvSpPr>
        <p:spPr>
          <a:xfrm>
            <a:off x="722935" y="4772370"/>
            <a:ext cx="27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500389" y="1950526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Було          –        уч.</a:t>
            </a: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2AB3833-D5C7-46B0-8D23-7559DA7DB3C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8109" y="5010802"/>
            <a:ext cx="440143" cy="28893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C2C1D80-ACDA-4BE4-9348-1FC3417DA2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3134" y="1258987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A6EC448-B0FA-4BFD-A30A-27A172131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149" y="2694583"/>
            <a:ext cx="455016" cy="567661"/>
          </a:xfrm>
          <a:prstGeom prst="rect">
            <a:avLst/>
          </a:prstGeom>
        </p:spPr>
      </p:pic>
      <p:sp>
        <p:nvSpPr>
          <p:cNvPr id="5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11032346" y="56311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10982079" y="435168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74342" y="2676217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Підійшли  –        уч.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62519" y="3397068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Стало       –   ?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8226" y="1947246"/>
            <a:ext cx="464451" cy="57943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985" y="4834047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663" y="4826961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6949" y="4826961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2738" y="4831134"/>
            <a:ext cx="455016" cy="56766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55" y="5215281"/>
            <a:ext cx="2990298" cy="1166399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0542" y="5561070"/>
            <a:ext cx="455016" cy="56766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3804788" y="5564144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учнів стало  на майданчику.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57A036-13A4-4830-B389-4974F14075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8855" y="3800972"/>
            <a:ext cx="3636036" cy="12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малюнком склади задачі на додавання та віднімання.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0035" y="1456402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2.</a:t>
            </a:r>
            <a:r>
              <a:rPr lang="uk-UA" sz="3600" dirty="0"/>
              <a:t> </a:t>
            </a:r>
            <a:r>
              <a:rPr lang="ru-RU" sz="3600" b="1" dirty="0"/>
              <a:t>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 </a:t>
            </a:r>
            <a:r>
              <a:rPr lang="ru-RU" sz="3600" b="1" dirty="0" err="1"/>
              <a:t>було</a:t>
            </a:r>
            <a:r>
              <a:rPr lang="ru-RU" sz="3600" b="1" dirty="0"/>
              <a:t> 8 </a:t>
            </a:r>
            <a:r>
              <a:rPr lang="ru-RU" sz="3600" b="1" dirty="0" err="1"/>
              <a:t>учнів</a:t>
            </a:r>
            <a:r>
              <a:rPr lang="ru-RU" sz="3600" b="1" dirty="0"/>
              <a:t>. </a:t>
            </a:r>
            <a:r>
              <a:rPr lang="ru-RU" sz="3600" b="1" dirty="0" err="1"/>
              <a:t>Потім</a:t>
            </a:r>
            <a:r>
              <a:rPr lang="ru-RU" sz="3600" b="1" dirty="0"/>
              <a:t> 2 </a:t>
            </a:r>
            <a:r>
              <a:rPr lang="ru-RU" sz="3600" b="1" dirty="0" err="1"/>
              <a:t>учнів</a:t>
            </a:r>
            <a:r>
              <a:rPr lang="ru-RU" sz="3600" b="1" dirty="0"/>
              <a:t> </a:t>
            </a:r>
            <a:r>
              <a:rPr lang="ru-RU" sz="3600" b="1" dirty="0" err="1"/>
              <a:t>пішли</a:t>
            </a:r>
            <a:r>
              <a:rPr lang="ru-RU" sz="3600" b="1" dirty="0"/>
              <a:t> </a:t>
            </a:r>
            <a:r>
              <a:rPr lang="ru-RU" sz="3600" b="1" dirty="0" err="1"/>
              <a:t>додому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учнів</a:t>
            </a:r>
            <a:r>
              <a:rPr lang="ru-RU" sz="3600" b="1" dirty="0"/>
              <a:t> </a:t>
            </a:r>
            <a:r>
              <a:rPr lang="ru-RU" sz="3600" b="1" dirty="0" err="1"/>
              <a:t>залишилось</a:t>
            </a:r>
            <a:r>
              <a:rPr lang="ru-RU" sz="3600" b="1" dirty="0"/>
              <a:t> 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6217" y="3382488"/>
            <a:ext cx="9525000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28052" y="3190934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Пішли    –           уч.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78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короткий запис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69" y="1292236"/>
            <a:ext cx="11308127" cy="540665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290" y="1292236"/>
            <a:ext cx="2705164" cy="13813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11222" y="2402884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Було       –          уч.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C2C1D80-ACDA-4BE4-9348-1FC3417DA2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2691" y="1673924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A6EC448-B0FA-4BFD-A30A-27A172131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999" y="3159569"/>
            <a:ext cx="455016" cy="567661"/>
          </a:xfrm>
          <a:prstGeom prst="rect">
            <a:avLst/>
          </a:prstGeom>
        </p:spPr>
      </p:pic>
      <p:sp>
        <p:nvSpPr>
          <p:cNvPr id="5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728052" y="3930056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Залишилось  –   ?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999" y="2426997"/>
            <a:ext cx="455016" cy="5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Схема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0035" y="1456402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2.</a:t>
            </a:r>
            <a:r>
              <a:rPr lang="uk-UA" sz="3600" dirty="0"/>
              <a:t> </a:t>
            </a:r>
            <a:r>
              <a:rPr lang="ru-RU" sz="3600" b="1" dirty="0"/>
              <a:t>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 </a:t>
            </a:r>
            <a:r>
              <a:rPr lang="ru-RU" sz="3600" b="1" dirty="0" err="1"/>
              <a:t>було</a:t>
            </a:r>
            <a:r>
              <a:rPr lang="ru-RU" sz="3600" b="1" dirty="0"/>
              <a:t> 8 </a:t>
            </a:r>
            <a:r>
              <a:rPr lang="ru-RU" sz="3600" b="1" dirty="0" err="1"/>
              <a:t>учнів</a:t>
            </a:r>
            <a:r>
              <a:rPr lang="ru-RU" sz="3600" b="1" dirty="0"/>
              <a:t>. </a:t>
            </a:r>
            <a:r>
              <a:rPr lang="ru-RU" sz="3600" b="1" dirty="0" err="1"/>
              <a:t>Потім</a:t>
            </a:r>
            <a:r>
              <a:rPr lang="ru-RU" sz="3600" b="1" dirty="0"/>
              <a:t> 2 </a:t>
            </a:r>
            <a:r>
              <a:rPr lang="ru-RU" sz="3600" b="1" dirty="0" err="1"/>
              <a:t>учнів</a:t>
            </a:r>
            <a:r>
              <a:rPr lang="ru-RU" sz="3600" b="1" dirty="0"/>
              <a:t> </a:t>
            </a:r>
            <a:r>
              <a:rPr lang="ru-RU" sz="3600" b="1" dirty="0" err="1"/>
              <a:t>пішли</a:t>
            </a:r>
            <a:r>
              <a:rPr lang="ru-RU" sz="3600" b="1" dirty="0"/>
              <a:t> </a:t>
            </a:r>
            <a:r>
              <a:rPr lang="ru-RU" sz="3600" b="1" dirty="0" err="1"/>
              <a:t>додому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учнів</a:t>
            </a:r>
            <a:r>
              <a:rPr lang="ru-RU" sz="3600" b="1" dirty="0"/>
              <a:t> </a:t>
            </a:r>
            <a:r>
              <a:rPr lang="ru-RU" sz="3600" b="1" dirty="0" err="1"/>
              <a:t>залишилось</a:t>
            </a:r>
            <a:r>
              <a:rPr lang="ru-RU" sz="3600" b="1" dirty="0"/>
              <a:t> на </a:t>
            </a:r>
            <a:r>
              <a:rPr lang="ru-RU" sz="3600" b="1" dirty="0" err="1"/>
              <a:t>майданчику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155613" y="4871866"/>
            <a:ext cx="5633749" cy="0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789362" y="4871866"/>
            <a:ext cx="185928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1972733" y="4808200"/>
            <a:ext cx="182880" cy="127331"/>
          </a:xfrm>
          <a:prstGeom prst="ellipse">
            <a:avLst/>
          </a:prstGeom>
          <a:solidFill>
            <a:srgbClr val="C610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687734" y="4808199"/>
            <a:ext cx="182880" cy="12733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567391" y="4808199"/>
            <a:ext cx="182880" cy="12733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49671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751521" y="4740968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811610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29104" y="4720883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8719002" y="4710490"/>
            <a:ext cx="0" cy="3227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4735846" y="4740968"/>
            <a:ext cx="0" cy="322747"/>
          </a:xfrm>
          <a:prstGeom prst="line">
            <a:avLst/>
          </a:prstGeom>
          <a:ln w="76200">
            <a:solidFill>
              <a:srgbClr val="C610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авая фигурная скобка 22"/>
          <p:cNvSpPr/>
          <p:nvPr/>
        </p:nvSpPr>
        <p:spPr>
          <a:xfrm rot="16200000">
            <a:off x="4664091" y="1297698"/>
            <a:ext cx="433915" cy="5816627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/>
          <p:cNvSpPr/>
          <p:nvPr/>
        </p:nvSpPr>
        <p:spPr>
          <a:xfrm rot="5400000">
            <a:off x="5594652" y="1519804"/>
            <a:ext cx="433915" cy="7584468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фигурная скобка 24"/>
          <p:cNvSpPr/>
          <p:nvPr/>
        </p:nvSpPr>
        <p:spPr>
          <a:xfrm rot="16200000">
            <a:off x="8547765" y="3317536"/>
            <a:ext cx="433915" cy="1767840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543747" y="548895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4642151" y="3061168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8496860" y="3008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>
                  <a:solidFill>
                    <a:sysClr val="windowText" lastClr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dirty="0">
              <a:ln w="0"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12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 1. Колективна робота над завданням.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10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3302" y="1467298"/>
            <a:ext cx="4186006" cy="24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 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2291" y="4176864"/>
            <a:ext cx="2471663" cy="21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64" y="1562144"/>
            <a:ext cx="8053846" cy="445229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445" y="1983454"/>
            <a:ext cx="6769683" cy="38164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solidFill>
                  <a:schemeClr val="bg1"/>
                </a:solidFill>
              </a:rPr>
              <a:t>- Полічи скільки учнів у нашому класі. 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</a:rPr>
              <a:t>Полічи парти в своєму класі.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</a:rPr>
              <a:t>Скільки хлопчиків?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</a:rPr>
              <a:t>А </a:t>
            </a:r>
            <a:r>
              <a:rPr lang="uk-UA" sz="3600" b="1" dirty="0" err="1">
                <a:solidFill>
                  <a:schemeClr val="bg1"/>
                </a:solidFill>
              </a:rPr>
              <a:t>дівчаток</a:t>
            </a:r>
            <a:r>
              <a:rPr lang="uk-UA" sz="3600" b="1" dirty="0">
                <a:solidFill>
                  <a:schemeClr val="bg1"/>
                </a:solidFill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uk-UA" sz="3600" b="1" dirty="0">
                <a:solidFill>
                  <a:schemeClr val="bg1"/>
                </a:solidFill>
              </a:rPr>
              <a:t>Кого більше? На скільки?</a:t>
            </a:r>
          </a:p>
          <a:p>
            <a:pPr marL="457200" indent="-457200">
              <a:buFontTx/>
              <a:buChar char="-"/>
            </a:pPr>
            <a:endParaRPr lang="ru-RU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9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41651" y="2837753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Пішли    –      уч.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4678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Розв'язання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0" y="956122"/>
            <a:ext cx="11748236" cy="562755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005" y="954161"/>
            <a:ext cx="2705164" cy="13813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62519" y="2099726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Було   –        уч.</a:t>
            </a: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C2C1D80-ACDA-4BE4-9348-1FC3417DA2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7341" y="1332596"/>
            <a:ext cx="455016" cy="56766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A6EC448-B0FA-4BFD-A30A-27A1721316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9401" y="2830494"/>
            <a:ext cx="455016" cy="567661"/>
          </a:xfrm>
          <a:prstGeom prst="rect">
            <a:avLst/>
          </a:prstGeom>
        </p:spPr>
      </p:pic>
      <p:sp>
        <p:nvSpPr>
          <p:cNvPr id="54" name="Прямоугольник 4">
            <a:extLst>
              <a:ext uri="{FF2B5EF4-FFF2-40B4-BE49-F238E27FC236}">
                <a16:creationId xmlns:a16="http://schemas.microsoft.com/office/drawing/2014/main" id="{F6E7EC80-9589-4937-924A-CEEA2719A5E3}"/>
              </a:ext>
            </a:extLst>
          </p:cNvPr>
          <p:cNvSpPr/>
          <p:nvPr/>
        </p:nvSpPr>
        <p:spPr>
          <a:xfrm>
            <a:off x="11029625" y="5610945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55" name="Прямоугольник 4">
            <a:extLst>
              <a:ext uri="{FF2B5EF4-FFF2-40B4-BE49-F238E27FC236}">
                <a16:creationId xmlns:a16="http://schemas.microsoft.com/office/drawing/2014/main" id="{0394D7D5-D5F8-4D24-B191-303095DA70A2}"/>
              </a:ext>
            </a:extLst>
          </p:cNvPr>
          <p:cNvSpPr/>
          <p:nvPr/>
        </p:nvSpPr>
        <p:spPr>
          <a:xfrm>
            <a:off x="11029625" y="440448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21490" y="3587886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Залишилось  –   ?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486" y="2090077"/>
            <a:ext cx="455016" cy="5676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80973" y="5023265"/>
            <a:ext cx="169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onotype Corsiva" panose="03010101010201010101" pitchFamily="66" charset="0"/>
              </a:rPr>
              <a:t>(</a:t>
            </a:r>
            <a:r>
              <a:rPr lang="uk-UA" sz="3600" dirty="0">
                <a:latin typeface="Monotype Corsiva" panose="03010101010201010101" pitchFamily="66" charset="0"/>
              </a:rPr>
              <a:t> уч.)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019" y="5049239"/>
            <a:ext cx="455016" cy="567661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781" y="5459499"/>
            <a:ext cx="2990298" cy="11663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4175453" y="5775752"/>
            <a:ext cx="6313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учнів залишилось на майданчику.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8BA7B-4203-4281-BB5A-EB4FDFC1F1D5}"/>
              </a:ext>
            </a:extLst>
          </p:cNvPr>
          <p:cNvSpPr txBox="1"/>
          <p:nvPr/>
        </p:nvSpPr>
        <p:spPr>
          <a:xfrm>
            <a:off x="689743" y="5023266"/>
            <a:ext cx="27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latin typeface="Monotype Corsiva" panose="03010101010201010101" pitchFamily="66" charset="0"/>
              </a:rPr>
              <a:t>)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251" y="5049239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2828" y="5040772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9401" y="504923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427" y="581115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3568" y="5193986"/>
            <a:ext cx="302864" cy="272886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887" y="5185206"/>
            <a:ext cx="312609" cy="28166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131D3C-8CA0-4400-836E-B7F080F570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123" y="3990213"/>
            <a:ext cx="3636036" cy="12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9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26" b="100000" l="10000" r="90000">
                        <a14:foregroundMark x1="35385" y1="92780" x2="39385" y2="93395"/>
                        <a14:foregroundMark x1="44462" y1="91859" x2="47846" y2="92473"/>
                        <a14:foregroundMark x1="72308" y1="93088" x2="73538" y2="97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31" y="1282112"/>
            <a:ext cx="4921369" cy="492894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01.09.2022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6">
            <a:extLst>
              <a:ext uri="{FF2B5EF4-FFF2-40B4-BE49-F238E27FC236}">
                <a16:creationId xmlns:a16="http://schemas.microsoft.com/office/drawing/2014/main" id="{7099438C-FDA5-46C5-A5BD-6686C334B88A}"/>
              </a:ext>
            </a:extLst>
          </p:cNvPr>
          <p:cNvSpPr/>
          <p:nvPr/>
        </p:nvSpPr>
        <p:spPr>
          <a:xfrm>
            <a:off x="3257068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 b="1" dirty="0">
                <a:solidFill>
                  <a:prstClr val="white"/>
                </a:solidFill>
                <a:latin typeface="Calibri" panose="020F0502020204030204"/>
              </a:rPr>
              <a:t>Накресли 2 відрізки: перший завдовжки 3 см, другий – на 4 см довший</a:t>
            </a:r>
            <a:endParaRPr kumimoji="0" lang="uk-UA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484E29B-10A6-4A66-BF4F-9256ADE10C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7247" y="-730873"/>
            <a:ext cx="578402" cy="72159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0B68C7B-69E8-4B55-8150-0A9E67C038F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9961" y="-721575"/>
            <a:ext cx="578402" cy="72159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57A04C5-B405-45F7-8C15-A53A36B12B8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3901" y="-726179"/>
            <a:ext cx="578402" cy="721593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DA1CAE3D-57FB-42AF-9BD8-FA6F59F76F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0860" y="-745175"/>
            <a:ext cx="578402" cy="721593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F772E05-BB91-467A-B1BD-4BB82D1B59E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4161" y="-712704"/>
            <a:ext cx="578402" cy="721593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7EDE17E-22DE-4E07-8CBA-0A103533C28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9320" y="-684379"/>
            <a:ext cx="578402" cy="72159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7C1854D-73FB-4A7B-8BE8-81B47C731CA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625" y="-705166"/>
            <a:ext cx="578402" cy="72159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9CA1725-9E11-47FA-8373-C614AB7EF1E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27608" y="-684151"/>
            <a:ext cx="534934" cy="67956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1D619A0-F915-4649-A539-3289739F6F1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5233" y="-726179"/>
            <a:ext cx="578402" cy="721593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3275453D-E9F7-401D-BE9D-6F07E241B9AC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885" y="-745175"/>
            <a:ext cx="578402" cy="721593"/>
          </a:xfrm>
          <a:prstGeom prst="rect">
            <a:avLst/>
          </a:prstGeom>
        </p:spPr>
      </p:pic>
      <p:sp>
        <p:nvSpPr>
          <p:cNvPr id="52" name="Прямоугольник 4">
            <a:extLst>
              <a:ext uri="{FF2B5EF4-FFF2-40B4-BE49-F238E27FC236}">
                <a16:creationId xmlns:a16="http://schemas.microsoft.com/office/drawing/2014/main" id="{D52B2D50-4E89-490D-87EA-74FB5AE26A4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  <a:endParaRPr lang="ru-RU" sz="40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uk-U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Прямоугольник 4">
            <a:extLst>
              <a:ext uri="{FF2B5EF4-FFF2-40B4-BE49-F238E27FC236}">
                <a16:creationId xmlns:a16="http://schemas.microsoft.com/office/drawing/2014/main" id="{9C923C0E-385E-416A-97E6-230DEB48FCB1}"/>
              </a:ext>
            </a:extLst>
          </p:cNvPr>
          <p:cNvSpPr/>
          <p:nvPr/>
        </p:nvSpPr>
        <p:spPr>
          <a:xfrm>
            <a:off x="0" y="452086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400" b="1" dirty="0">
                <a:solidFill>
                  <a:prstClr val="white"/>
                </a:solidFill>
                <a:latin typeface="Calibri" panose="020F0502020204030204"/>
              </a:rPr>
              <a:t>Завдання </a:t>
            </a:r>
            <a:endParaRPr kumimoji="0" lang="uk-UA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000" b="1" noProof="0" dirty="0">
                <a:solidFill>
                  <a:prstClr val="white"/>
                </a:solidFill>
                <a:latin typeface="Calibri" panose="020F0502020204030204"/>
              </a:rPr>
              <a:t>6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986854" y="1452052"/>
            <a:ext cx="3002280" cy="5194355"/>
          </a:xfrm>
          <a:prstGeom prst="rect">
            <a:avLst/>
          </a:prstGeom>
        </p:spPr>
      </p:pic>
      <p:pic>
        <p:nvPicPr>
          <p:cNvPr id="2052" name="Picture 4" descr="Математика для 2 класу: задачі та завдання онлайн - Learning.ua ...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79181" y="773279"/>
            <a:ext cx="4369958" cy="228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авая фигурная скобка 6"/>
          <p:cNvSpPr/>
          <p:nvPr/>
        </p:nvSpPr>
        <p:spPr>
          <a:xfrm rot="5400000">
            <a:off x="5469796" y="460641"/>
            <a:ext cx="426723" cy="42170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002930" y="3029703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rgbClr val="0D0D0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см</a:t>
            </a:r>
            <a:endParaRPr lang="ru-RU" sz="5400" b="0" cap="none" spc="0" dirty="0">
              <a:ln w="0">
                <a:solidFill>
                  <a:srgbClr val="0D0D0D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944536" y="4447871"/>
            <a:ext cx="4041491" cy="923330"/>
          </a:xfrm>
          <a:prstGeom prst="rect">
            <a:avLst/>
          </a:prstGeom>
          <a:solidFill>
            <a:srgbClr val="92D050"/>
          </a:solidFill>
          <a:ln w="38100">
            <a:solidFill>
              <a:srgbClr val="0D0D0D"/>
            </a:solidFill>
            <a:prstDash val="lgDash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rgbClr val="0D0D0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см + 4 см = </a:t>
            </a:r>
            <a:endParaRPr lang="ru-RU" sz="5400" b="0" cap="none" spc="0" dirty="0">
              <a:ln w="0">
                <a:solidFill>
                  <a:srgbClr val="0D0D0D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181184" y="4447871"/>
            <a:ext cx="1611339" cy="923330"/>
          </a:xfrm>
          <a:prstGeom prst="rect">
            <a:avLst/>
          </a:prstGeom>
          <a:solidFill>
            <a:srgbClr val="92D050"/>
          </a:solidFill>
          <a:ln w="38100">
            <a:solidFill>
              <a:srgbClr val="0D0D0D"/>
            </a:solidFill>
            <a:prstDash val="lgDash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>
                  <a:solidFill>
                    <a:srgbClr val="0D0D0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7 см</a:t>
            </a:r>
            <a:endParaRPr lang="ru-RU" sz="5400" b="0" cap="none" spc="0" dirty="0">
              <a:ln w="0">
                <a:solidFill>
                  <a:srgbClr val="0D0D0D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93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1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4820350"/>
            <a:ext cx="5210320" cy="1863918"/>
          </a:xfrm>
          <a:prstGeom prst="rect">
            <a:avLst/>
          </a:prstGeom>
        </p:spPr>
      </p:pic>
      <p:sp>
        <p:nvSpPr>
          <p:cNvPr id="120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3985" y="3012520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</a:t>
            </a:r>
            <a:r>
              <a:rPr lang="en-US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.</a:t>
            </a:r>
            <a:r>
              <a:rPr lang="uk-UA" sz="3600" dirty="0"/>
              <a:t> </a:t>
            </a:r>
            <a:r>
              <a:rPr lang="uk-UA" sz="3600" b="1" dirty="0"/>
              <a:t>Єва на березі моря зібрала 6 мушель. 2 мушлі вона подарувала подрузі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мушель</a:t>
            </a:r>
            <a:r>
              <a:rPr lang="ru-RU" sz="3600" b="1" dirty="0"/>
              <a:t> </a:t>
            </a:r>
            <a:r>
              <a:rPr lang="ru-RU" sz="3600" b="1" dirty="0" err="1"/>
              <a:t>залишилось</a:t>
            </a:r>
            <a:r>
              <a:rPr lang="ru-RU" sz="3600" b="1" dirty="0"/>
              <a:t> у </a:t>
            </a:r>
            <a:r>
              <a:rPr lang="ru-RU" sz="3600" b="1" dirty="0" err="1"/>
              <a:t>Єви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Підкресли умови задач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49917" y="1229108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600" dirty="0"/>
              <a:t> </a:t>
            </a:r>
            <a:r>
              <a:rPr lang="ru-RU" sz="3600" b="1" dirty="0"/>
              <a:t>Юрко </a:t>
            </a:r>
            <a:r>
              <a:rPr lang="ru-RU" sz="3600" b="1" dirty="0" err="1"/>
              <a:t>із</a:t>
            </a:r>
            <a:r>
              <a:rPr lang="ru-RU" sz="3600" b="1" dirty="0"/>
              <a:t> </a:t>
            </a:r>
            <a:r>
              <a:rPr lang="ru-RU" sz="3600" b="1" dirty="0" err="1"/>
              <a:t>сім</a:t>
            </a:r>
            <a:r>
              <a:rPr lang="en-US" sz="3600" b="1" dirty="0"/>
              <a:t>’</a:t>
            </a:r>
            <a:r>
              <a:rPr lang="ru-RU" sz="3600" b="1" dirty="0" err="1"/>
              <a:t>єю</a:t>
            </a:r>
            <a:r>
              <a:rPr lang="ru-RU" sz="3600" b="1" dirty="0"/>
              <a:t> 2 </a:t>
            </a:r>
            <a:r>
              <a:rPr lang="ru-RU" sz="3600" b="1" dirty="0" err="1"/>
              <a:t>дні</a:t>
            </a:r>
            <a:r>
              <a:rPr lang="ru-RU" sz="3600" b="1" dirty="0"/>
              <a:t> </a:t>
            </a:r>
            <a:r>
              <a:rPr lang="ru-RU" sz="3600" b="1" dirty="0" err="1"/>
              <a:t>відпочивав</a:t>
            </a:r>
            <a:r>
              <a:rPr lang="ru-RU" sz="3600" b="1" dirty="0"/>
              <a:t> у горах і </a:t>
            </a:r>
            <a:r>
              <a:rPr lang="en-US" sz="3600" b="1" dirty="0"/>
              <a:t>        </a:t>
            </a:r>
            <a:r>
              <a:rPr lang="ru-RU" sz="3600" b="1" dirty="0"/>
              <a:t>6 </a:t>
            </a:r>
            <a:r>
              <a:rPr lang="ru-RU" sz="3600" b="1" dirty="0" err="1"/>
              <a:t>днів</a:t>
            </a:r>
            <a:r>
              <a:rPr lang="ru-RU" sz="3600" b="1" dirty="0"/>
              <a:t>  - на </a:t>
            </a:r>
            <a:r>
              <a:rPr lang="ru-RU" sz="3600" b="1" dirty="0" err="1"/>
              <a:t>морі</a:t>
            </a:r>
            <a:r>
              <a:rPr lang="ru-RU" sz="3600" b="1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всього</a:t>
            </a:r>
            <a:r>
              <a:rPr lang="ru-RU" sz="3600" b="1" dirty="0"/>
              <a:t> </a:t>
            </a:r>
            <a:r>
              <a:rPr lang="ru-RU" sz="3600" b="1" dirty="0" err="1"/>
              <a:t>днів</a:t>
            </a:r>
            <a:r>
              <a:rPr lang="ru-RU" sz="3600" b="1" dirty="0"/>
              <a:t> Юрко </a:t>
            </a:r>
            <a:r>
              <a:rPr lang="ru-RU" sz="3600" b="1" dirty="0" err="1"/>
              <a:t>із</a:t>
            </a:r>
            <a:r>
              <a:rPr lang="ru-RU" sz="3600" b="1" dirty="0"/>
              <a:t> </a:t>
            </a:r>
            <a:r>
              <a:rPr lang="ru-RU" sz="3600" b="1" dirty="0" err="1"/>
              <a:t>сім</a:t>
            </a:r>
            <a:r>
              <a:rPr lang="en-US" sz="3600" b="1" dirty="0"/>
              <a:t>’</a:t>
            </a:r>
            <a:r>
              <a:rPr lang="ru-RU" sz="3600" b="1" dirty="0" err="1"/>
              <a:t>єю</a:t>
            </a:r>
            <a:r>
              <a:rPr lang="ru-RU" sz="3600" b="1" dirty="0"/>
              <a:t> </a:t>
            </a:r>
            <a:r>
              <a:rPr lang="ru-RU" sz="3600" b="1" dirty="0" err="1"/>
              <a:t>був</a:t>
            </a:r>
            <a:r>
              <a:rPr lang="ru-RU" sz="3600" b="1" dirty="0"/>
              <a:t> на </a:t>
            </a:r>
            <a:r>
              <a:rPr lang="ru-RU" sz="3600" b="1" dirty="0" err="1"/>
              <a:t>відпочинку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1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4820350"/>
            <a:ext cx="5210320" cy="1863918"/>
          </a:xfrm>
          <a:prstGeom prst="rect">
            <a:avLst/>
          </a:prstGeom>
        </p:spPr>
      </p:pic>
      <p:sp>
        <p:nvSpPr>
          <p:cNvPr id="120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23985" y="3012520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</a:t>
            </a:r>
            <a:r>
              <a:rPr lang="en-US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.</a:t>
            </a:r>
            <a:r>
              <a:rPr lang="uk-UA" sz="3600" dirty="0"/>
              <a:t> </a:t>
            </a:r>
            <a:r>
              <a:rPr lang="uk-UA" sz="3600" b="1" u="sng" dirty="0"/>
              <a:t>Єва на березі моря зібрала 6 мушель. 2 мушлі вона подарувала подрузі</a:t>
            </a:r>
            <a:r>
              <a:rPr lang="ru-RU" sz="3600" b="1" u="sng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мушель</a:t>
            </a:r>
            <a:r>
              <a:rPr lang="ru-RU" sz="3600" b="1" dirty="0"/>
              <a:t> </a:t>
            </a:r>
            <a:r>
              <a:rPr lang="ru-RU" sz="3600" b="1" dirty="0" err="1"/>
              <a:t>залишилось</a:t>
            </a:r>
            <a:r>
              <a:rPr lang="ru-RU" sz="3600" b="1" dirty="0"/>
              <a:t> у </a:t>
            </a:r>
            <a:r>
              <a:rPr lang="ru-RU" sz="3600" b="1" dirty="0" err="1"/>
              <a:t>Єви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Підкресли умови задач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49917" y="1229108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600" dirty="0"/>
              <a:t> </a:t>
            </a:r>
            <a:r>
              <a:rPr lang="ru-RU" sz="3600" b="1" u="sng" dirty="0"/>
              <a:t>Юрко </a:t>
            </a:r>
            <a:r>
              <a:rPr lang="ru-RU" sz="3600" b="1" u="sng" dirty="0" err="1"/>
              <a:t>із</a:t>
            </a:r>
            <a:r>
              <a:rPr lang="ru-RU" sz="3600" b="1" u="sng" dirty="0"/>
              <a:t> </a:t>
            </a:r>
            <a:r>
              <a:rPr lang="ru-RU" sz="3600" b="1" u="sng" dirty="0" err="1"/>
              <a:t>сім</a:t>
            </a:r>
            <a:r>
              <a:rPr lang="en-US" sz="3600" b="1" u="sng" dirty="0"/>
              <a:t>’</a:t>
            </a:r>
            <a:r>
              <a:rPr lang="ru-RU" sz="3600" b="1" u="sng" dirty="0" err="1"/>
              <a:t>єю</a:t>
            </a:r>
            <a:r>
              <a:rPr lang="ru-RU" sz="3600" b="1" u="sng" dirty="0"/>
              <a:t> 2 </a:t>
            </a:r>
            <a:r>
              <a:rPr lang="ru-RU" sz="3600" b="1" u="sng" dirty="0" err="1"/>
              <a:t>дні</a:t>
            </a:r>
            <a:r>
              <a:rPr lang="ru-RU" sz="3600" b="1" u="sng" dirty="0"/>
              <a:t> </a:t>
            </a:r>
            <a:r>
              <a:rPr lang="ru-RU" sz="3600" b="1" u="sng" dirty="0" err="1"/>
              <a:t>відпочивав</a:t>
            </a:r>
            <a:r>
              <a:rPr lang="ru-RU" sz="3600" b="1" u="sng" dirty="0"/>
              <a:t> у горах і </a:t>
            </a:r>
            <a:r>
              <a:rPr lang="en-US" sz="3600" b="1" u="sng" dirty="0"/>
              <a:t>        </a:t>
            </a:r>
            <a:r>
              <a:rPr lang="ru-RU" sz="3600" b="1" u="sng" dirty="0"/>
              <a:t>6 </a:t>
            </a:r>
            <a:r>
              <a:rPr lang="ru-RU" sz="3600" b="1" u="sng" dirty="0" err="1"/>
              <a:t>днів</a:t>
            </a:r>
            <a:r>
              <a:rPr lang="ru-RU" sz="3600" b="1" u="sng" dirty="0"/>
              <a:t>  - на </a:t>
            </a:r>
            <a:r>
              <a:rPr lang="ru-RU" sz="3600" b="1" u="sng" dirty="0" err="1"/>
              <a:t>морі</a:t>
            </a:r>
            <a:r>
              <a:rPr lang="ru-RU" sz="3600" b="1" u="sng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всього</a:t>
            </a:r>
            <a:r>
              <a:rPr lang="ru-RU" sz="3600" b="1" dirty="0"/>
              <a:t> </a:t>
            </a:r>
            <a:r>
              <a:rPr lang="ru-RU" sz="3600" b="1" dirty="0" err="1"/>
              <a:t>днів</a:t>
            </a:r>
            <a:r>
              <a:rPr lang="ru-RU" sz="3600" b="1" dirty="0"/>
              <a:t> Юрко </a:t>
            </a:r>
            <a:r>
              <a:rPr lang="ru-RU" sz="3600" b="1" dirty="0" err="1"/>
              <a:t>із</a:t>
            </a:r>
            <a:r>
              <a:rPr lang="ru-RU" sz="3600" b="1" dirty="0"/>
              <a:t> </a:t>
            </a:r>
            <a:r>
              <a:rPr lang="ru-RU" sz="3600" b="1" dirty="0" err="1"/>
              <a:t>сім</a:t>
            </a:r>
            <a:r>
              <a:rPr lang="en-US" sz="3600" b="1" dirty="0"/>
              <a:t>’</a:t>
            </a:r>
            <a:r>
              <a:rPr lang="ru-RU" sz="3600" b="1" dirty="0" err="1"/>
              <a:t>єю</a:t>
            </a:r>
            <a:r>
              <a:rPr lang="ru-RU" sz="3600" b="1" dirty="0"/>
              <a:t> </a:t>
            </a:r>
            <a:r>
              <a:rPr lang="ru-RU" sz="3600" b="1" dirty="0" err="1"/>
              <a:t>був</a:t>
            </a:r>
            <a:r>
              <a:rPr lang="ru-RU" sz="3600" b="1" dirty="0"/>
              <a:t> на </a:t>
            </a:r>
            <a:r>
              <a:rPr lang="ru-RU" sz="3600" b="1" dirty="0" err="1"/>
              <a:t>відпочинку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5949198" y="3773205"/>
            <a:ext cx="6005032" cy="24886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</a:t>
            </a:r>
            <a:r>
              <a:rPr lang="en-US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.</a:t>
            </a:r>
            <a:r>
              <a:rPr lang="uk-UA" sz="3200" dirty="0"/>
              <a:t> </a:t>
            </a:r>
            <a:r>
              <a:rPr lang="uk-UA" sz="3200" b="1" u="sng" dirty="0"/>
              <a:t>Єва на березі моря зібрала 6 мушель. 2 мушлі вона подарувала подрузі</a:t>
            </a:r>
            <a:r>
              <a:rPr lang="ru-RU" sz="3200" b="1" u="sng" dirty="0"/>
              <a:t>. </a:t>
            </a:r>
            <a:r>
              <a:rPr lang="ru-RU" sz="3200" b="1" dirty="0" err="1"/>
              <a:t>Скільки</a:t>
            </a:r>
            <a:r>
              <a:rPr lang="ru-RU" sz="3200" b="1" dirty="0"/>
              <a:t> </a:t>
            </a:r>
            <a:r>
              <a:rPr lang="ru-RU" sz="3200" b="1" dirty="0" err="1"/>
              <a:t>мушель</a:t>
            </a:r>
            <a:r>
              <a:rPr lang="ru-RU" sz="3200" b="1" dirty="0"/>
              <a:t> </a:t>
            </a:r>
            <a:r>
              <a:rPr lang="ru-RU" sz="3200" b="1" dirty="0" err="1"/>
              <a:t>залишилось</a:t>
            </a:r>
            <a:r>
              <a:rPr lang="ru-RU" sz="3200" b="1" dirty="0"/>
              <a:t> у </a:t>
            </a:r>
            <a:r>
              <a:rPr lang="ru-RU" sz="3200" b="1" dirty="0" err="1"/>
              <a:t>Єви</a:t>
            </a:r>
            <a:r>
              <a:rPr lang="ru-RU" sz="3200" b="1" dirty="0"/>
              <a:t>?</a:t>
            </a:r>
            <a:r>
              <a:rPr lang="uk-UA" sz="3200" dirty="0"/>
              <a:t>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З'єднай лініями задачі із їх схемами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5949198" y="1114504"/>
            <a:ext cx="6005031" cy="24757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200" dirty="0"/>
              <a:t> </a:t>
            </a:r>
            <a:r>
              <a:rPr lang="ru-RU" sz="3200" b="1" u="sng" dirty="0"/>
              <a:t>Юрко </a:t>
            </a:r>
            <a:r>
              <a:rPr lang="ru-RU" sz="3200" b="1" u="sng" dirty="0" err="1"/>
              <a:t>із</a:t>
            </a:r>
            <a:r>
              <a:rPr lang="ru-RU" sz="3200" b="1" u="sng" dirty="0"/>
              <a:t> </a:t>
            </a:r>
            <a:r>
              <a:rPr lang="ru-RU" sz="3200" b="1" u="sng" dirty="0" err="1"/>
              <a:t>сім</a:t>
            </a:r>
            <a:r>
              <a:rPr lang="en-US" sz="3200" b="1" u="sng" dirty="0"/>
              <a:t>’</a:t>
            </a:r>
            <a:r>
              <a:rPr lang="ru-RU" sz="3200" b="1" u="sng" dirty="0" err="1"/>
              <a:t>єю</a:t>
            </a:r>
            <a:r>
              <a:rPr lang="ru-RU" sz="3200" b="1" u="sng" dirty="0"/>
              <a:t> 2 </a:t>
            </a:r>
            <a:r>
              <a:rPr lang="ru-RU" sz="3200" b="1" u="sng" dirty="0" err="1"/>
              <a:t>дні</a:t>
            </a:r>
            <a:r>
              <a:rPr lang="ru-RU" sz="3200" b="1" u="sng" dirty="0"/>
              <a:t> </a:t>
            </a:r>
            <a:r>
              <a:rPr lang="ru-RU" sz="3200" b="1" u="sng" dirty="0" err="1"/>
              <a:t>відпочивав</a:t>
            </a:r>
            <a:r>
              <a:rPr lang="ru-RU" sz="3200" b="1" u="sng" dirty="0"/>
              <a:t> у горах і 6 </a:t>
            </a:r>
            <a:r>
              <a:rPr lang="ru-RU" sz="3200" b="1" u="sng" dirty="0" err="1"/>
              <a:t>днів</a:t>
            </a:r>
            <a:r>
              <a:rPr lang="ru-RU" sz="3200" b="1" u="sng" dirty="0"/>
              <a:t>  - на </a:t>
            </a:r>
            <a:r>
              <a:rPr lang="ru-RU" sz="3200" b="1" u="sng" dirty="0" err="1"/>
              <a:t>морі</a:t>
            </a:r>
            <a:r>
              <a:rPr lang="ru-RU" sz="3200" b="1" u="sng" dirty="0"/>
              <a:t>. </a:t>
            </a:r>
            <a:r>
              <a:rPr lang="ru-RU" sz="3200" b="1" dirty="0" err="1"/>
              <a:t>Скільки</a:t>
            </a:r>
            <a:r>
              <a:rPr lang="ru-RU" sz="3200" b="1" dirty="0"/>
              <a:t> </a:t>
            </a:r>
            <a:r>
              <a:rPr lang="ru-RU" sz="3200" b="1" dirty="0" err="1"/>
              <a:t>всього</a:t>
            </a:r>
            <a:r>
              <a:rPr lang="ru-RU" sz="3200" b="1" dirty="0"/>
              <a:t> </a:t>
            </a:r>
            <a:r>
              <a:rPr lang="ru-RU" sz="3200" b="1" dirty="0" err="1"/>
              <a:t>днів</a:t>
            </a:r>
            <a:r>
              <a:rPr lang="ru-RU" sz="3200" b="1" dirty="0"/>
              <a:t> Юрко </a:t>
            </a:r>
            <a:r>
              <a:rPr lang="ru-RU" sz="3200" b="1" dirty="0" err="1"/>
              <a:t>із</a:t>
            </a:r>
            <a:r>
              <a:rPr lang="ru-RU" sz="3200" b="1" dirty="0"/>
              <a:t> </a:t>
            </a:r>
            <a:r>
              <a:rPr lang="ru-RU" sz="3200" b="1" dirty="0" err="1"/>
              <a:t>сім</a:t>
            </a:r>
            <a:r>
              <a:rPr lang="en-US" sz="3200" b="1" dirty="0"/>
              <a:t>’</a:t>
            </a:r>
            <a:r>
              <a:rPr lang="ru-RU" sz="3200" b="1" dirty="0" err="1"/>
              <a:t>єю</a:t>
            </a:r>
            <a:r>
              <a:rPr lang="ru-RU" sz="3200" b="1" dirty="0"/>
              <a:t> </a:t>
            </a:r>
            <a:r>
              <a:rPr lang="ru-RU" sz="3200" b="1" dirty="0" err="1"/>
              <a:t>був</a:t>
            </a:r>
            <a:r>
              <a:rPr lang="ru-RU" sz="3200" b="1" dirty="0"/>
              <a:t> на </a:t>
            </a:r>
            <a:r>
              <a:rPr lang="ru-RU" sz="3200" b="1" dirty="0" err="1"/>
              <a:t>відпочинку</a:t>
            </a:r>
            <a:r>
              <a:rPr lang="ru-RU" sz="3200" b="1" dirty="0"/>
              <a:t>?</a:t>
            </a:r>
            <a:r>
              <a:rPr lang="uk-UA" sz="3200" dirty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52282" y="3670973"/>
            <a:ext cx="4389978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52282" y="3526238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842260" y="3520326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710993" y="3520326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авая фигурная скобка 9"/>
          <p:cNvSpPr/>
          <p:nvPr/>
        </p:nvSpPr>
        <p:spPr>
          <a:xfrm rot="16200000">
            <a:off x="851215" y="2601136"/>
            <a:ext cx="448781" cy="1246647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5400000">
            <a:off x="2428701" y="2014024"/>
            <a:ext cx="437140" cy="438997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авая фигурная скобка 38"/>
          <p:cNvSpPr/>
          <p:nvPr/>
        </p:nvSpPr>
        <p:spPr>
          <a:xfrm rot="16200000">
            <a:off x="3052236" y="1658825"/>
            <a:ext cx="448781" cy="3131267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41712" y="1614316"/>
            <a:ext cx="1067788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50050" y="1618835"/>
            <a:ext cx="1067788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113377" y="4679433"/>
            <a:ext cx="1067788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Стрелка вверх 11"/>
          <p:cNvSpPr/>
          <p:nvPr/>
        </p:nvSpPr>
        <p:spPr>
          <a:xfrm rot="6928475">
            <a:off x="4632160" y="3959249"/>
            <a:ext cx="868466" cy="2153132"/>
          </a:xfrm>
          <a:prstGeom prst="upArrow">
            <a:avLst/>
          </a:prstGeom>
          <a:solidFill>
            <a:srgbClr val="FF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4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9" grpId="0" animBg="1"/>
      <p:bldP spid="10" grpId="0" animBg="1"/>
      <p:bldP spid="38" grpId="0" animBg="1"/>
      <p:bldP spid="39" grpId="0" animBg="1"/>
      <p:bldP spid="11" grpId="0" animBg="1"/>
      <p:bldP spid="41" grpId="0" animBg="1"/>
      <p:bldP spid="42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5949198" y="3773205"/>
            <a:ext cx="6005032" cy="248861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</a:t>
            </a:r>
            <a:r>
              <a:rPr lang="en-US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.</a:t>
            </a:r>
            <a:r>
              <a:rPr lang="uk-UA" sz="3200" dirty="0"/>
              <a:t> </a:t>
            </a:r>
            <a:r>
              <a:rPr lang="uk-UA" sz="3200" b="1" u="sng" dirty="0"/>
              <a:t>Єва на березі моря зібрала 6 мушель. 2 мушлі вона подарувала подрузі</a:t>
            </a:r>
            <a:r>
              <a:rPr lang="ru-RU" sz="3200" b="1" u="sng" dirty="0"/>
              <a:t>. </a:t>
            </a:r>
            <a:r>
              <a:rPr lang="ru-RU" sz="3200" b="1" dirty="0" err="1"/>
              <a:t>Скільки</a:t>
            </a:r>
            <a:r>
              <a:rPr lang="ru-RU" sz="3200" b="1" dirty="0"/>
              <a:t> </a:t>
            </a:r>
            <a:r>
              <a:rPr lang="ru-RU" sz="3200" b="1" dirty="0" err="1"/>
              <a:t>мушель</a:t>
            </a:r>
            <a:r>
              <a:rPr lang="ru-RU" sz="3200" b="1" dirty="0"/>
              <a:t> </a:t>
            </a:r>
            <a:r>
              <a:rPr lang="ru-RU" sz="3200" b="1" dirty="0" err="1"/>
              <a:t>залишилось</a:t>
            </a:r>
            <a:r>
              <a:rPr lang="ru-RU" sz="3200" b="1" dirty="0"/>
              <a:t> у </a:t>
            </a:r>
            <a:r>
              <a:rPr lang="ru-RU" sz="3200" b="1" dirty="0" err="1"/>
              <a:t>Єви</a:t>
            </a:r>
            <a:r>
              <a:rPr lang="ru-RU" sz="3200" b="1" dirty="0"/>
              <a:t>?</a:t>
            </a:r>
            <a:r>
              <a:rPr lang="uk-UA" sz="3200" dirty="0"/>
              <a:t>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З'єднай лініями задачі із їх схемами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5949198" y="1114504"/>
            <a:ext cx="6005031" cy="24757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200" dirty="0"/>
              <a:t> </a:t>
            </a:r>
            <a:r>
              <a:rPr lang="ru-RU" sz="3200" b="1" u="sng" dirty="0"/>
              <a:t>Юрко </a:t>
            </a:r>
            <a:r>
              <a:rPr lang="ru-RU" sz="3200" b="1" u="sng" dirty="0" err="1"/>
              <a:t>із</a:t>
            </a:r>
            <a:r>
              <a:rPr lang="ru-RU" sz="3200" b="1" u="sng" dirty="0"/>
              <a:t> </a:t>
            </a:r>
            <a:r>
              <a:rPr lang="ru-RU" sz="3200" b="1" u="sng" dirty="0" err="1"/>
              <a:t>сім</a:t>
            </a:r>
            <a:r>
              <a:rPr lang="en-US" sz="3200" b="1" u="sng" dirty="0"/>
              <a:t>’</a:t>
            </a:r>
            <a:r>
              <a:rPr lang="ru-RU" sz="3200" b="1" u="sng" dirty="0" err="1"/>
              <a:t>єю</a:t>
            </a:r>
            <a:r>
              <a:rPr lang="ru-RU" sz="3200" b="1" u="sng" dirty="0"/>
              <a:t> 2 </a:t>
            </a:r>
            <a:r>
              <a:rPr lang="ru-RU" sz="3200" b="1" u="sng" dirty="0" err="1"/>
              <a:t>дні</a:t>
            </a:r>
            <a:r>
              <a:rPr lang="ru-RU" sz="3200" b="1" u="sng" dirty="0"/>
              <a:t> </a:t>
            </a:r>
            <a:r>
              <a:rPr lang="ru-RU" sz="3200" b="1" u="sng" dirty="0" err="1"/>
              <a:t>відпочивав</a:t>
            </a:r>
            <a:r>
              <a:rPr lang="ru-RU" sz="3200" b="1" u="sng" dirty="0"/>
              <a:t> у горах і 6 </a:t>
            </a:r>
            <a:r>
              <a:rPr lang="ru-RU" sz="3200" b="1" u="sng" dirty="0" err="1"/>
              <a:t>днів</a:t>
            </a:r>
            <a:r>
              <a:rPr lang="ru-RU" sz="3200" b="1" u="sng" dirty="0"/>
              <a:t>  - на </a:t>
            </a:r>
            <a:r>
              <a:rPr lang="ru-RU" sz="3200" b="1" u="sng" dirty="0" err="1"/>
              <a:t>морі</a:t>
            </a:r>
            <a:r>
              <a:rPr lang="ru-RU" sz="3200" b="1" u="sng" dirty="0"/>
              <a:t>. </a:t>
            </a:r>
            <a:r>
              <a:rPr lang="ru-RU" sz="3200" b="1" dirty="0" err="1"/>
              <a:t>Скільки</a:t>
            </a:r>
            <a:r>
              <a:rPr lang="ru-RU" sz="3200" b="1" dirty="0"/>
              <a:t> </a:t>
            </a:r>
            <a:r>
              <a:rPr lang="ru-RU" sz="3200" b="1" dirty="0" err="1"/>
              <a:t>всього</a:t>
            </a:r>
            <a:r>
              <a:rPr lang="ru-RU" sz="3200" b="1" dirty="0"/>
              <a:t> </a:t>
            </a:r>
            <a:r>
              <a:rPr lang="ru-RU" sz="3200" b="1" dirty="0" err="1"/>
              <a:t>днів</a:t>
            </a:r>
            <a:r>
              <a:rPr lang="ru-RU" sz="3200" b="1" dirty="0"/>
              <a:t> Юрко </a:t>
            </a:r>
            <a:r>
              <a:rPr lang="ru-RU" sz="3200" b="1" dirty="0" err="1"/>
              <a:t>із</a:t>
            </a:r>
            <a:r>
              <a:rPr lang="ru-RU" sz="3200" b="1" dirty="0"/>
              <a:t> </a:t>
            </a:r>
            <a:r>
              <a:rPr lang="ru-RU" sz="3200" b="1" dirty="0" err="1"/>
              <a:t>сім</a:t>
            </a:r>
            <a:r>
              <a:rPr lang="en-US" sz="3200" b="1" dirty="0"/>
              <a:t>’</a:t>
            </a:r>
            <a:r>
              <a:rPr lang="ru-RU" sz="3200" b="1" dirty="0" err="1"/>
              <a:t>єю</a:t>
            </a:r>
            <a:r>
              <a:rPr lang="ru-RU" sz="3200" b="1" dirty="0"/>
              <a:t> </a:t>
            </a:r>
            <a:r>
              <a:rPr lang="ru-RU" sz="3200" b="1" dirty="0" err="1"/>
              <a:t>був</a:t>
            </a:r>
            <a:r>
              <a:rPr lang="ru-RU" sz="3200" b="1" dirty="0"/>
              <a:t> на </a:t>
            </a:r>
            <a:r>
              <a:rPr lang="ru-RU" sz="3200" b="1" dirty="0" err="1"/>
              <a:t>відпочинку</a:t>
            </a:r>
            <a:r>
              <a:rPr lang="ru-RU" sz="3200" b="1" dirty="0"/>
              <a:t>?</a:t>
            </a:r>
            <a:r>
              <a:rPr lang="uk-UA" sz="3200" dirty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52282" y="3670973"/>
            <a:ext cx="4389978" cy="0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452282" y="3526238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842260" y="3520326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1710993" y="3520326"/>
            <a:ext cx="1" cy="294392"/>
          </a:xfrm>
          <a:prstGeom prst="line">
            <a:avLst/>
          </a:prstGeom>
          <a:ln w="762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авая фигурная скобка 9"/>
          <p:cNvSpPr/>
          <p:nvPr/>
        </p:nvSpPr>
        <p:spPr>
          <a:xfrm rot="16200000">
            <a:off x="851215" y="2601136"/>
            <a:ext cx="448781" cy="1246647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5400000">
            <a:off x="2428701" y="2014024"/>
            <a:ext cx="437140" cy="4389977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авая фигурная скобка 38"/>
          <p:cNvSpPr/>
          <p:nvPr/>
        </p:nvSpPr>
        <p:spPr>
          <a:xfrm rot="16200000">
            <a:off x="3052236" y="1658825"/>
            <a:ext cx="448781" cy="3131267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41712" y="1614316"/>
            <a:ext cx="1067788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132953" y="4720147"/>
            <a:ext cx="1067788" cy="110799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783932" y="1622119"/>
            <a:ext cx="1067788" cy="110799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6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Стрелка вверх 11"/>
          <p:cNvSpPr/>
          <p:nvPr/>
        </p:nvSpPr>
        <p:spPr>
          <a:xfrm rot="1935623">
            <a:off x="4872628" y="2883210"/>
            <a:ext cx="868466" cy="2153132"/>
          </a:xfrm>
          <a:prstGeom prst="upArrow">
            <a:avLst/>
          </a:prstGeom>
          <a:solidFill>
            <a:srgbClr val="FF000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0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9" grpId="0" animBg="1"/>
      <p:bldP spid="10" grpId="0" animBg="1"/>
      <p:bldP spid="38" grpId="0" animBg="1"/>
      <p:bldP spid="39" grpId="0" animBg="1"/>
      <p:bldP spid="11" grpId="0" animBg="1"/>
      <p:bldP spid="41" grpId="0" animBg="1"/>
      <p:bldP spid="42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та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відповіді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49917" y="1376496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1.</a:t>
            </a:r>
            <a:r>
              <a:rPr lang="uk-UA" sz="3600" dirty="0"/>
              <a:t> </a:t>
            </a:r>
            <a:r>
              <a:rPr lang="ru-RU" sz="3600" b="1" u="sng" dirty="0"/>
              <a:t>Юрко </a:t>
            </a:r>
            <a:r>
              <a:rPr lang="ru-RU" sz="3600" b="1" u="sng" dirty="0" err="1"/>
              <a:t>із</a:t>
            </a:r>
            <a:r>
              <a:rPr lang="ru-RU" sz="3600" b="1" u="sng" dirty="0"/>
              <a:t> </a:t>
            </a:r>
            <a:r>
              <a:rPr lang="ru-RU" sz="3600" b="1" u="sng" dirty="0" err="1"/>
              <a:t>сім</a:t>
            </a:r>
            <a:r>
              <a:rPr lang="en-US" sz="3600" b="1" u="sng" dirty="0"/>
              <a:t>’</a:t>
            </a:r>
            <a:r>
              <a:rPr lang="ru-RU" sz="3600" b="1" u="sng" dirty="0" err="1"/>
              <a:t>єю</a:t>
            </a:r>
            <a:r>
              <a:rPr lang="ru-RU" sz="3600" b="1" u="sng" dirty="0"/>
              <a:t> 2 </a:t>
            </a:r>
            <a:r>
              <a:rPr lang="ru-RU" sz="3600" b="1" u="sng" dirty="0" err="1"/>
              <a:t>дні</a:t>
            </a:r>
            <a:r>
              <a:rPr lang="ru-RU" sz="3600" b="1" u="sng" dirty="0"/>
              <a:t> </a:t>
            </a:r>
            <a:r>
              <a:rPr lang="ru-RU" sz="3600" b="1" u="sng" dirty="0" err="1"/>
              <a:t>відпочивав</a:t>
            </a:r>
            <a:r>
              <a:rPr lang="ru-RU" sz="3600" b="1" u="sng" dirty="0"/>
              <a:t> у горах і </a:t>
            </a:r>
            <a:r>
              <a:rPr lang="en-US" sz="3600" b="1" u="sng" dirty="0"/>
              <a:t>        </a:t>
            </a:r>
            <a:r>
              <a:rPr lang="ru-RU" sz="3600" b="1" u="sng" dirty="0"/>
              <a:t>6 </a:t>
            </a:r>
            <a:r>
              <a:rPr lang="ru-RU" sz="3600" b="1" u="sng" dirty="0" err="1"/>
              <a:t>днів</a:t>
            </a:r>
            <a:r>
              <a:rPr lang="ru-RU" sz="3600" b="1" u="sng" dirty="0"/>
              <a:t>  - на </a:t>
            </a:r>
            <a:r>
              <a:rPr lang="ru-RU" sz="3600" b="1" u="sng" dirty="0" err="1"/>
              <a:t>морі</a:t>
            </a:r>
            <a:r>
              <a:rPr lang="ru-RU" sz="3600" b="1" u="sng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всього</a:t>
            </a:r>
            <a:r>
              <a:rPr lang="ru-RU" sz="3600" b="1" dirty="0"/>
              <a:t> </a:t>
            </a:r>
            <a:r>
              <a:rPr lang="ru-RU" sz="3600" b="1" dirty="0" err="1"/>
              <a:t>днів</a:t>
            </a:r>
            <a:r>
              <a:rPr lang="ru-RU" sz="3600" b="1" dirty="0"/>
              <a:t> Юрко </a:t>
            </a:r>
            <a:r>
              <a:rPr lang="ru-RU" sz="3600" b="1" dirty="0" err="1"/>
              <a:t>із</a:t>
            </a:r>
            <a:r>
              <a:rPr lang="ru-RU" sz="3600" b="1" dirty="0"/>
              <a:t> </a:t>
            </a:r>
            <a:r>
              <a:rPr lang="ru-RU" sz="3600" b="1" dirty="0" err="1"/>
              <a:t>сім</a:t>
            </a:r>
            <a:r>
              <a:rPr lang="en-US" sz="3600" b="1" dirty="0"/>
              <a:t>’</a:t>
            </a:r>
            <a:r>
              <a:rPr lang="ru-RU" sz="3600" b="1" dirty="0" err="1"/>
              <a:t>єю</a:t>
            </a:r>
            <a:r>
              <a:rPr lang="ru-RU" sz="3600" b="1" dirty="0"/>
              <a:t> </a:t>
            </a:r>
            <a:r>
              <a:rPr lang="ru-RU" sz="3600" b="1" dirty="0" err="1"/>
              <a:t>був</a:t>
            </a:r>
            <a:r>
              <a:rPr lang="ru-RU" sz="3600" b="1" dirty="0"/>
              <a:t> на </a:t>
            </a:r>
            <a:r>
              <a:rPr lang="ru-RU" sz="3600" b="1" dirty="0" err="1"/>
              <a:t>відпочинку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5602" y="3233656"/>
            <a:ext cx="44390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Відповідь: 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0840" y="3488567"/>
            <a:ext cx="7455498" cy="93075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1250" y="3233656"/>
            <a:ext cx="1170054" cy="145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5538572" y="3373670"/>
            <a:ext cx="6313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dirty="0">
                <a:latin typeface="Monotype Corsiva" panose="03010101010201010101" pitchFamily="66" charset="0"/>
              </a:rPr>
              <a:t>днів всього.</a:t>
            </a: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6303" y="4539362"/>
            <a:ext cx="6250001" cy="22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6303" y="4539362"/>
            <a:ext cx="6250001" cy="223584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та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відповіді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119" name="Прямоугольник: скругленные углы 1">
            <a:extLst>
              <a:ext uri="{FF2B5EF4-FFF2-40B4-BE49-F238E27FC236}">
                <a16:creationId xmlns:a16="http://schemas.microsoft.com/office/drawing/2014/main" id="{D14B6799-B0EC-4BEE-99B8-AB04A7CE5FB7}"/>
              </a:ext>
            </a:extLst>
          </p:cNvPr>
          <p:cNvSpPr/>
          <p:nvPr/>
        </p:nvSpPr>
        <p:spPr>
          <a:xfrm>
            <a:off x="249917" y="1376496"/>
            <a:ext cx="11730245" cy="173031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Задача </a:t>
            </a:r>
            <a:r>
              <a:rPr lang="en-US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uk-UA" sz="4000" b="1" dirty="0">
                <a:ln>
                  <a:solidFill>
                    <a:srgbClr val="0D0D0D"/>
                  </a:solidFill>
                </a:ln>
                <a:solidFill>
                  <a:srgbClr val="FF0000"/>
                </a:solidFill>
              </a:rPr>
              <a:t>.</a:t>
            </a:r>
            <a:r>
              <a:rPr lang="uk-UA" sz="3600" dirty="0"/>
              <a:t> </a:t>
            </a:r>
            <a:r>
              <a:rPr lang="uk-UA" sz="3600" b="1" u="sng" dirty="0"/>
              <a:t>Єва на березі моря зібрала 6 мушель. 2 мушлі вона подарувала подрузі</a:t>
            </a:r>
            <a:r>
              <a:rPr lang="ru-RU" sz="3600" b="1" u="sng" dirty="0"/>
              <a:t>. </a:t>
            </a:r>
            <a:r>
              <a:rPr lang="ru-RU" sz="3600" b="1" dirty="0" err="1"/>
              <a:t>Скільки</a:t>
            </a:r>
            <a:r>
              <a:rPr lang="ru-RU" sz="3600" b="1" dirty="0"/>
              <a:t> </a:t>
            </a:r>
            <a:r>
              <a:rPr lang="ru-RU" sz="3600" b="1" dirty="0" err="1"/>
              <a:t>мушель</a:t>
            </a:r>
            <a:r>
              <a:rPr lang="ru-RU" sz="3600" b="1" dirty="0"/>
              <a:t> </a:t>
            </a:r>
            <a:r>
              <a:rPr lang="ru-RU" sz="3600" b="1" dirty="0" err="1"/>
              <a:t>залишилось</a:t>
            </a:r>
            <a:r>
              <a:rPr lang="ru-RU" sz="3600" b="1" dirty="0"/>
              <a:t> у </a:t>
            </a:r>
            <a:r>
              <a:rPr lang="ru-RU" sz="3600" b="1" dirty="0" err="1"/>
              <a:t>Єви</a:t>
            </a:r>
            <a:r>
              <a:rPr lang="ru-RU" sz="3600" b="1" dirty="0"/>
              <a:t>?</a:t>
            </a:r>
            <a:r>
              <a:rPr lang="uk-UA" sz="3600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5602" y="3233656"/>
            <a:ext cx="44390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Відповідь: 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0840" y="3488567"/>
            <a:ext cx="7455498" cy="93075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1250" y="3233656"/>
            <a:ext cx="1170054" cy="14597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1B214AF-AFFF-43F1-B73B-EDF5FFC1ADBA}"/>
              </a:ext>
            </a:extLst>
          </p:cNvPr>
          <p:cNvSpPr txBox="1"/>
          <p:nvPr/>
        </p:nvSpPr>
        <p:spPr>
          <a:xfrm>
            <a:off x="5386093" y="3547563"/>
            <a:ext cx="6778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dirty="0">
                <a:latin typeface="Monotype Corsiva" panose="03010101010201010101" pitchFamily="66" charset="0"/>
              </a:rPr>
              <a:t>мушлі залишилось.</a:t>
            </a:r>
          </a:p>
        </p:txBody>
      </p:sp>
    </p:spTree>
    <p:extLst>
      <p:ext uri="{BB962C8B-B14F-4D97-AF65-F5344CB8AC3E}">
        <p14:creationId xmlns:p14="http://schemas.microsoft.com/office/powerpoint/2010/main" val="9658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2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28697"/>
              </p:ext>
            </p:extLst>
          </p:nvPr>
        </p:nvGraphicFramePr>
        <p:xfrm>
          <a:off x="315127" y="1277540"/>
          <a:ext cx="3342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722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C610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10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розфарбуй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4520935" y="1094516"/>
            <a:ext cx="5819019" cy="5500315"/>
            <a:chOff x="3413109" y="1094516"/>
            <a:chExt cx="5819019" cy="5500315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13109" y="1094516"/>
              <a:ext cx="5819019" cy="5500315"/>
            </a:xfrm>
            <a:prstGeom prst="rect">
              <a:avLst/>
            </a:prstGeom>
          </p:spPr>
        </p:pic>
        <p:sp>
          <p:nvSpPr>
            <p:cNvPr id="11" name="Овал 10"/>
            <p:cNvSpPr/>
            <p:nvPr/>
          </p:nvSpPr>
          <p:spPr>
            <a:xfrm rot="19848796">
              <a:off x="3835672" y="1589078"/>
              <a:ext cx="506744" cy="57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 rot="19848796">
              <a:off x="3835671" y="2716925"/>
              <a:ext cx="506744" cy="57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Овал 58"/>
            <p:cNvSpPr/>
            <p:nvPr/>
          </p:nvSpPr>
          <p:spPr>
            <a:xfrm rot="18043399">
              <a:off x="4827571" y="2129265"/>
              <a:ext cx="506744" cy="57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/>
            <p:cNvSpPr/>
            <p:nvPr/>
          </p:nvSpPr>
          <p:spPr>
            <a:xfrm rot="19848796">
              <a:off x="4007690" y="2401046"/>
              <a:ext cx="506744" cy="57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/>
            <p:cNvSpPr/>
            <p:nvPr/>
          </p:nvSpPr>
          <p:spPr>
            <a:xfrm rot="19848796">
              <a:off x="4410235" y="2205299"/>
              <a:ext cx="506744" cy="5728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6021537" y="4540374"/>
            <a:ext cx="1763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10 - 5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Дуга 13"/>
          <p:cNvSpPr/>
          <p:nvPr/>
        </p:nvSpPr>
        <p:spPr>
          <a:xfrm rot="19383859">
            <a:off x="4787486" y="3663647"/>
            <a:ext cx="3628967" cy="2010010"/>
          </a:xfrm>
          <a:prstGeom prst="arc">
            <a:avLst>
              <a:gd name="adj1" fmla="val 12030690"/>
              <a:gd name="adj2" fmla="val 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 rot="19964587">
            <a:off x="5269151" y="2902739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+ 6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Прямоугольник 68"/>
          <p:cNvSpPr/>
          <p:nvPr/>
        </p:nvSpPr>
        <p:spPr>
          <a:xfrm rot="19964587">
            <a:off x="4828930" y="2150995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+ 3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 rot="19964587">
            <a:off x="4964778" y="142096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7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67" grpId="0"/>
      <p:bldP spid="69" grpId="0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896073" y="4225173"/>
            <a:ext cx="1901278" cy="225058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кульок на кожному малюнку?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7318" y="4370109"/>
            <a:ext cx="3993887" cy="198143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482" y="3872077"/>
            <a:ext cx="2443653" cy="30486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11239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16793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2234713" y="351956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790113" y="3507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401613" y="30972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957013" y="309118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512413" y="3079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1689396" y="26928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2244796" y="26867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969750" y="225959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4153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707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26126" y="349166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081526" y="3479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693026" y="30693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248426" y="30632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803826" y="3051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980809" y="266495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536209" y="265888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261163" y="223170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5756179" y="344601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6311579" y="344601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6866979" y="343994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22379" y="342810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6033879" y="301763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6589279" y="301156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7144679" y="299971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6321662" y="26132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877062" y="260716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602016" y="217998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8392788" y="344743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9376884" y="347981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250708" y="342809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8888121" y="301836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9791281" y="301156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1657" y="3850411"/>
            <a:ext cx="2472747" cy="308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Капля 28"/>
          <p:cNvSpPr/>
          <p:nvPr/>
        </p:nvSpPr>
        <p:spPr>
          <a:xfrm rot="11565667">
            <a:off x="8251226" y="2973689"/>
            <a:ext cx="3394331" cy="3174427"/>
          </a:xfrm>
          <a:prstGeom prst="teardrop">
            <a:avLst>
              <a:gd name="adj" fmla="val 98885"/>
            </a:avLst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апля 29"/>
          <p:cNvSpPr/>
          <p:nvPr/>
        </p:nvSpPr>
        <p:spPr>
          <a:xfrm rot="4475698">
            <a:off x="4195094" y="2973689"/>
            <a:ext cx="3394331" cy="3174427"/>
          </a:xfrm>
          <a:prstGeom prst="teardrop">
            <a:avLst>
              <a:gd name="adj" fmla="val 98885"/>
            </a:avLst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0362"/>
              </p:ext>
            </p:extLst>
          </p:nvPr>
        </p:nvGraphicFramePr>
        <p:xfrm>
          <a:off x="315127" y="1277540"/>
          <a:ext cx="3342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722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C610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10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розфарбуй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sp>
        <p:nvSpPr>
          <p:cNvPr id="2" name="Капля 1"/>
          <p:cNvSpPr/>
          <p:nvPr/>
        </p:nvSpPr>
        <p:spPr>
          <a:xfrm rot="8073237">
            <a:off x="6089483" y="1419546"/>
            <a:ext cx="3650226" cy="3536118"/>
          </a:xfrm>
          <a:prstGeom prst="teardrop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уга 6"/>
          <p:cNvSpPr/>
          <p:nvPr/>
        </p:nvSpPr>
        <p:spPr>
          <a:xfrm>
            <a:off x="6139152" y="3063495"/>
            <a:ext cx="3544493" cy="729015"/>
          </a:xfrm>
          <a:prstGeom prst="arc">
            <a:avLst>
              <a:gd name="adj1" fmla="val 10854117"/>
              <a:gd name="adj2" fmla="val 0"/>
            </a:avLst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уга 30"/>
          <p:cNvSpPr/>
          <p:nvPr/>
        </p:nvSpPr>
        <p:spPr>
          <a:xfrm rot="16931506">
            <a:off x="4447129" y="4536224"/>
            <a:ext cx="3544493" cy="1246639"/>
          </a:xfrm>
          <a:prstGeom prst="arc">
            <a:avLst>
              <a:gd name="adj1" fmla="val 12091804"/>
              <a:gd name="adj2" fmla="val 20740748"/>
            </a:avLst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уга 31"/>
          <p:cNvSpPr/>
          <p:nvPr/>
        </p:nvSpPr>
        <p:spPr>
          <a:xfrm rot="4640252">
            <a:off x="7736230" y="4263487"/>
            <a:ext cx="3406907" cy="1246639"/>
          </a:xfrm>
          <a:prstGeom prst="arc">
            <a:avLst>
              <a:gd name="adj1" fmla="val 12091804"/>
              <a:gd name="adj2" fmla="val 20740748"/>
            </a:avLst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7205116" y="3562982"/>
            <a:ext cx="141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9 - 3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026107" y="1784408"/>
            <a:ext cx="1763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10 - 1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9992988" y="3986372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563474" y="4829921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+ 3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294298" y="3854631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+ 7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614162" y="4829963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+ 4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67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2" grpId="0" animBg="1"/>
      <p:bldP spid="7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631934"/>
              </p:ext>
            </p:extLst>
          </p:nvPr>
        </p:nvGraphicFramePr>
        <p:xfrm>
          <a:off x="315127" y="1277540"/>
          <a:ext cx="33424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722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rgbClr val="C610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10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72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1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4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розфарбуй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3104" y="1094516"/>
            <a:ext cx="7275784" cy="5588517"/>
          </a:xfrm>
          <a:prstGeom prst="rect">
            <a:avLst/>
          </a:prstGeom>
        </p:spPr>
      </p:pic>
      <p:sp>
        <p:nvSpPr>
          <p:cNvPr id="37" name="Прямоугольник 36"/>
          <p:cNvSpPr/>
          <p:nvPr/>
        </p:nvSpPr>
        <p:spPr>
          <a:xfrm>
            <a:off x="4952591" y="4326855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+ 3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478991" y="2674943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858188" y="1417590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+ 6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677277" y="1510911"/>
            <a:ext cx="141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8 - 3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 rot="4682013">
            <a:off x="9839152" y="3134636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+ 8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 rot="20491675">
            <a:off x="9040058" y="4935034"/>
            <a:ext cx="1412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6 - 1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2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822576" y="1250576"/>
            <a:ext cx="6064624" cy="537882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7200" b="1" dirty="0">
                <a:solidFill>
                  <a:srgbClr val="2F3242"/>
                </a:solidFill>
              </a:rPr>
              <a:t>задачу 7,</a:t>
            </a:r>
          </a:p>
          <a:p>
            <a:pPr algn="ctr"/>
            <a:r>
              <a:rPr lang="uk-UA" sz="7200" b="1" dirty="0">
                <a:solidFill>
                  <a:srgbClr val="2F3242"/>
                </a:solidFill>
              </a:rPr>
              <a:t>завдання 8</a:t>
            </a:r>
          </a:p>
          <a:p>
            <a:pPr algn="ctr"/>
            <a:r>
              <a:rPr lang="uk-UA" sz="7200" b="1" dirty="0">
                <a:solidFill>
                  <a:srgbClr val="2F3242"/>
                </a:solidFill>
              </a:rPr>
              <a:t>на сторінці 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16770" y="2131040"/>
            <a:ext cx="11758460" cy="3266128"/>
            <a:chOff x="2233765" y="2416091"/>
            <a:chExt cx="7095632" cy="197094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780525" y="2888981"/>
            <a:ext cx="2812822" cy="332960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кульок на кожному малюнку?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7318" y="4370109"/>
            <a:ext cx="3993887" cy="198143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482" y="3872077"/>
            <a:ext cx="2443653" cy="30486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11239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16793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2234713" y="351956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790113" y="3507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401613" y="30972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957013" y="309118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512413" y="3079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1689396" y="26928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2244796" y="26867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969750" y="225959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4153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707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26126" y="349166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081526" y="3479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693026" y="30693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248426" y="30632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803826" y="3051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980809" y="266495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536209" y="265888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261163" y="223170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6579977" y="353238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7325153" y="351956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8004519" y="35323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6579977" y="293069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7328185" y="293069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532" y="3884217"/>
            <a:ext cx="2472747" cy="3084908"/>
          </a:xfrm>
          <a:prstGeom prst="rect">
            <a:avLst/>
          </a:prstGeom>
        </p:spPr>
      </p:pic>
      <p:sp>
        <p:nvSpPr>
          <p:cNvPr id="67" name="Овал 66"/>
          <p:cNvSpPr/>
          <p:nvPr/>
        </p:nvSpPr>
        <p:spPr>
          <a:xfrm>
            <a:off x="8001360" y="293069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6573801" y="23418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322009" y="23418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995184" y="2341835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45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67" grpId="0" animBg="1"/>
      <p:bldP spid="104" grpId="0" animBg="1"/>
      <p:bldP spid="105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15974" y="4173170"/>
            <a:ext cx="2006648" cy="237531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кульок на кожному малюнку?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7318" y="4370109"/>
            <a:ext cx="3993887" cy="198143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7482" y="3872077"/>
            <a:ext cx="2443653" cy="30486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11239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16793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2234713" y="351956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790113" y="3507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401613" y="30972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957013" y="309118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512413" y="3079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1689396" y="26928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2244796" y="26867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969750" y="225959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4153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707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26126" y="349166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081526" y="3479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693026" y="30693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248426" y="30632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803826" y="3051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980809" y="266495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536209" y="265888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261163" y="223170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5044" y="3872077"/>
            <a:ext cx="2472747" cy="3084908"/>
          </a:xfrm>
          <a:prstGeom prst="rect">
            <a:avLst/>
          </a:prstGeom>
        </p:spPr>
      </p:pic>
      <p:sp>
        <p:nvSpPr>
          <p:cNvPr id="59" name="Овал 58"/>
          <p:cNvSpPr/>
          <p:nvPr/>
        </p:nvSpPr>
        <p:spPr>
          <a:xfrm>
            <a:off x="5801161" y="3486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6356561" y="3486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6911961" y="348064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7467361" y="346880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6078861" y="3058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6634261" y="305226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7189661" y="304042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366644" y="26539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6922044" y="264786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646998" y="222068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8092574" y="3458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8647974" y="3458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9203374" y="34527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9758774" y="344090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8370274" y="3030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8925674" y="302436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>
            <a:off x="9481074" y="3012525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8658057" y="262604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9213457" y="261997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8938411" y="219278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04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59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15974" y="4173170"/>
            <a:ext cx="2006648" cy="237531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кульок на кожному малюнку?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28400" y="1094516"/>
            <a:ext cx="1258036" cy="1569479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01025" y="4455523"/>
            <a:ext cx="3993887" cy="198143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025" y="3003363"/>
            <a:ext cx="1261443" cy="15737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126429" y="4642277"/>
            <a:ext cx="1282146" cy="1599558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02495" y="3088146"/>
            <a:ext cx="1228772" cy="153297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189" y="3957491"/>
            <a:ext cx="2443653" cy="30486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64477" y="-290967"/>
            <a:ext cx="1257023" cy="156821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1858" y="1085565"/>
            <a:ext cx="1249143" cy="1558384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11239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1679313" y="352563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2234713" y="351956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2790113" y="3507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1401613" y="30972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1957013" y="309118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512413" y="3079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1689396" y="26928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2244796" y="26867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1969750" y="2259598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4153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970726" y="349773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526126" y="349166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081526" y="3479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3693026" y="306935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248426" y="306328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803826" y="3051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3980809" y="266495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536209" y="265888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261163" y="2231701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751" y="3957491"/>
            <a:ext cx="2472747" cy="3084908"/>
          </a:xfrm>
          <a:prstGeom prst="rect">
            <a:avLst/>
          </a:prstGeom>
        </p:spPr>
      </p:pic>
      <p:sp>
        <p:nvSpPr>
          <p:cNvPr id="59" name="Овал 58"/>
          <p:cNvSpPr/>
          <p:nvPr/>
        </p:nvSpPr>
        <p:spPr>
          <a:xfrm>
            <a:off x="5801161" y="3486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6356561" y="348671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6911961" y="348064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7467361" y="3468803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6078861" y="305833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6634261" y="305226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7189661" y="304042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366644" y="26539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6922044" y="264786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646998" y="2220684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8092574" y="3458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8647974" y="345882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9203374" y="345275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9758774" y="344090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8370274" y="303043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Овал 110"/>
          <p:cNvSpPr/>
          <p:nvPr/>
        </p:nvSpPr>
        <p:spPr>
          <a:xfrm>
            <a:off x="8925674" y="302436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>
            <a:off x="9481074" y="3012525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8658057" y="262604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9213457" y="261997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8938411" y="219278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1452977" y="584706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2008377" y="584706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2563777" y="5840990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3119177" y="582914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730677" y="541867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2286077" y="5412609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2841477" y="5400765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2018460" y="501428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2573860" y="5008212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/>
          <p:cNvSpPr/>
          <p:nvPr/>
        </p:nvSpPr>
        <p:spPr>
          <a:xfrm>
            <a:off x="2298814" y="4581027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4045269" y="5866496"/>
            <a:ext cx="390300" cy="404397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2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59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4" grpId="0" animBg="1"/>
      <p:bldP spid="105" grpId="0" animBg="1"/>
      <p:bldP spid="106" grpId="0" animBg="1"/>
      <p:bldP spid="116" grpId="0" animBg="1"/>
      <p:bldP spid="117" grpId="0" animBg="1"/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Ознайомлення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27985" y="2265452"/>
            <a:ext cx="3081524" cy="43651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554893" y="2600127"/>
            <a:ext cx="2671292" cy="398276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за малюнком у підручнику.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95068" y="1468563"/>
            <a:ext cx="4018487" cy="65773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Скільки </a:t>
            </a:r>
            <a:r>
              <a:rPr lang="uk-UA" sz="3600" b="1" dirty="0" err="1"/>
              <a:t>дівчаток</a:t>
            </a:r>
            <a:r>
              <a:rPr lang="uk-UA" sz="3600" b="1" dirty="0"/>
              <a:t>?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758" y="2002578"/>
            <a:ext cx="2096621" cy="216146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47453" y="3702377"/>
            <a:ext cx="1082348" cy="221599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ru-RU" sz="13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029257" y="1497795"/>
            <a:ext cx="3593458" cy="65773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 Хлопчиків?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0419059" y="3702376"/>
            <a:ext cx="1082348" cy="221599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0" cap="none" spc="0" dirty="0">
                <a:ln w="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ru-RU" sz="13800" b="0" cap="none" spc="0" dirty="0">
              <a:ln w="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8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13458</TotalTime>
  <Words>1392</Words>
  <Application>Microsoft Office PowerPoint</Application>
  <PresentationFormat>Широкоэкранный</PresentationFormat>
  <Paragraphs>522</Paragraphs>
  <Slides>44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</cp:lastModifiedBy>
  <cp:revision>1370</cp:revision>
  <dcterms:created xsi:type="dcterms:W3CDTF">2018-01-05T16:38:53Z</dcterms:created>
  <dcterms:modified xsi:type="dcterms:W3CDTF">2022-09-01T05:27:58Z</dcterms:modified>
</cp:coreProperties>
</file>