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253" r:id="rId3"/>
    <p:sldId id="2257" r:id="rId4"/>
    <p:sldId id="2258" r:id="rId5"/>
    <p:sldId id="2259" r:id="rId6"/>
    <p:sldId id="2260" r:id="rId7"/>
    <p:sldId id="2261" r:id="rId8"/>
    <p:sldId id="2267" r:id="rId9"/>
    <p:sldId id="267" r:id="rId10"/>
    <p:sldId id="2266" r:id="rId11"/>
    <p:sldId id="2265" r:id="rId12"/>
    <p:sldId id="2285" r:id="rId13"/>
    <p:sldId id="2264" r:id="rId14"/>
    <p:sldId id="2263" r:id="rId15"/>
    <p:sldId id="2269" r:id="rId16"/>
    <p:sldId id="2270" r:id="rId17"/>
    <p:sldId id="2276" r:id="rId18"/>
    <p:sldId id="2273" r:id="rId19"/>
    <p:sldId id="2275" r:id="rId20"/>
    <p:sldId id="2274" r:id="rId21"/>
    <p:sldId id="2277" r:id="rId22"/>
    <p:sldId id="2252" r:id="rId23"/>
    <p:sldId id="28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FFF"/>
    <a:srgbClr val="00B050"/>
    <a:srgbClr val="002060"/>
    <a:srgbClr val="FF5050"/>
    <a:srgbClr val="2F3242"/>
    <a:srgbClr val="1694E9"/>
    <a:srgbClr val="FFFF00"/>
    <a:srgbClr val="FFB441"/>
    <a:srgbClr val="709E3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60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ктория Мешковая" userId="30cc52346335888d" providerId="LiveId" clId="{DA7DD8F9-56EC-475E-9BFE-797E268B46A5}"/>
    <pc:docChg chg="delSld modSld">
      <pc:chgData name="Виктория Мешковая" userId="30cc52346335888d" providerId="LiveId" clId="{DA7DD8F9-56EC-475E-9BFE-797E268B46A5}" dt="2021-05-29T10:49:55.574" v="8" actId="2696"/>
      <pc:docMkLst>
        <pc:docMk/>
      </pc:docMkLst>
      <pc:sldChg chg="addSp delSp modSp mod">
        <pc:chgData name="Виктория Мешковая" userId="30cc52346335888d" providerId="LiveId" clId="{DA7DD8F9-56EC-475E-9BFE-797E268B46A5}" dt="2021-05-29T10:49:34.077" v="4" actId="20577"/>
        <pc:sldMkLst>
          <pc:docMk/>
          <pc:sldMk cId="302857040" sldId="258"/>
        </pc:sldMkLst>
        <pc:spChg chg="mod">
          <ac:chgData name="Виктория Мешковая" userId="30cc52346335888d" providerId="LiveId" clId="{DA7DD8F9-56EC-475E-9BFE-797E268B46A5}" dt="2021-05-29T10:49:34.077" v="4" actId="20577"/>
          <ac:spMkLst>
            <pc:docMk/>
            <pc:sldMk cId="302857040" sldId="258"/>
            <ac:spMk id="10" creationId="{FE31676A-4D26-44D5-AB4D-E38972C4AE5B}"/>
          </ac:spMkLst>
        </pc:spChg>
        <pc:picChg chg="add mod">
          <ac:chgData name="Виктория Мешковая" userId="30cc52346335888d" providerId="LiveId" clId="{DA7DD8F9-56EC-475E-9BFE-797E268B46A5}" dt="2021-05-29T10:49:29.093" v="2" actId="1076"/>
          <ac:picMkLst>
            <pc:docMk/>
            <pc:sldMk cId="302857040" sldId="258"/>
            <ac:picMk id="2" creationId="{2C12304A-EB9D-467E-B467-E8DEF50E8F2A}"/>
          </ac:picMkLst>
        </pc:picChg>
        <pc:picChg chg="del">
          <ac:chgData name="Виктория Мешковая" userId="30cc52346335888d" providerId="LiveId" clId="{DA7DD8F9-56EC-475E-9BFE-797E268B46A5}" dt="2021-05-29T10:49:24.859" v="0" actId="478"/>
          <ac:picMkLst>
            <pc:docMk/>
            <pc:sldMk cId="302857040" sldId="258"/>
            <ac:picMk id="12" creationId="{FC0406F9-4D3B-4A6C-A8F4-20DA231953FE}"/>
          </ac:picMkLst>
        </pc:picChg>
      </pc:sldChg>
      <pc:sldChg chg="del">
        <pc:chgData name="Виктория Мешковая" userId="30cc52346335888d" providerId="LiveId" clId="{DA7DD8F9-56EC-475E-9BFE-797E268B46A5}" dt="2021-05-29T10:49:55.574" v="8" actId="2696"/>
        <pc:sldMkLst>
          <pc:docMk/>
          <pc:sldMk cId="1138614991" sldId="300"/>
        </pc:sldMkLst>
      </pc:sldChg>
      <pc:sldChg chg="del">
        <pc:chgData name="Виктория Мешковая" userId="30cc52346335888d" providerId="LiveId" clId="{DA7DD8F9-56EC-475E-9BFE-797E268B46A5}" dt="2021-05-29T10:49:42.889" v="5" actId="2696"/>
        <pc:sldMkLst>
          <pc:docMk/>
          <pc:sldMk cId="2713296088" sldId="1299"/>
        </pc:sldMkLst>
      </pc:sldChg>
      <pc:sldChg chg="del">
        <pc:chgData name="Виктория Мешковая" userId="30cc52346335888d" providerId="LiveId" clId="{DA7DD8F9-56EC-475E-9BFE-797E268B46A5}" dt="2021-05-29T10:49:48.645" v="7" actId="2696"/>
        <pc:sldMkLst>
          <pc:docMk/>
          <pc:sldMk cId="141692548" sldId="1301"/>
        </pc:sldMkLst>
      </pc:sldChg>
      <pc:sldChg chg="del">
        <pc:chgData name="Виктория Мешковая" userId="30cc52346335888d" providerId="LiveId" clId="{DA7DD8F9-56EC-475E-9BFE-797E268B46A5}" dt="2021-05-29T10:49:45.393" v="6" actId="2696"/>
        <pc:sldMkLst>
          <pc:docMk/>
          <pc:sldMk cId="1336742958" sldId="1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929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5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12" Type="http://schemas.openxmlformats.org/officeDocument/2006/relationships/image" Target="../media/image1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1.png"/><Relationship Id="rId5" Type="http://schemas.openxmlformats.org/officeDocument/2006/relationships/image" Target="../media/image18.png"/><Relationship Id="rId15" Type="http://schemas.openxmlformats.org/officeDocument/2006/relationships/image" Target="../media/image53.png"/><Relationship Id="rId10" Type="http://schemas.openxmlformats.org/officeDocument/2006/relationships/image" Target="../media/image50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1.png"/><Relationship Id="rId3" Type="http://schemas.openxmlformats.org/officeDocument/2006/relationships/image" Target="../media/image55.png"/><Relationship Id="rId7" Type="http://schemas.openxmlformats.org/officeDocument/2006/relationships/image" Target="../media/image18.png"/><Relationship Id="rId12" Type="http://schemas.openxmlformats.org/officeDocument/2006/relationships/image" Target="../media/image50.png"/><Relationship Id="rId2" Type="http://schemas.openxmlformats.org/officeDocument/2006/relationships/image" Target="../media/image54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5" Type="http://schemas.openxmlformats.org/officeDocument/2006/relationships/image" Target="../media/image52.pn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1">
            <a:extLst>
              <a:ext uri="{FF2B5EF4-FFF2-40B4-BE49-F238E27FC236}">
                <a16:creationId xmlns:a16="http://schemas.microsoft.com/office/drawing/2014/main" id="{35AFD8CF-7FC1-45AC-A438-0CF2F050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01.09.22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B1D91-1A0C-487F-A22E-C922794B3C66}"/>
              </a:ext>
            </a:extLst>
          </p:cNvPr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1676A-4D26-44D5-AB4D-E38972C4AE5B}"/>
              </a:ext>
            </a:extLst>
          </p:cNvPr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Урок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№1</a:t>
            </a:r>
            <a:endParaRPr kumimoji="0" lang="ru-RU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12304A-EB9D-467E-B467-E8DEF50E8F2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2268" y="4230481"/>
            <a:ext cx="2536156" cy="242032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92E33C-EC35-4DDE-8728-57869ACE9F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156" y="398035"/>
            <a:ext cx="2408129" cy="5364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75D875-8FF5-4A57-A286-29221AF2339A}"/>
              </a:ext>
            </a:extLst>
          </p:cNvPr>
          <p:cNvSpPr txBox="1"/>
          <p:nvPr/>
        </p:nvSpPr>
        <p:spPr>
          <a:xfrm>
            <a:off x="3361765" y="382914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ru-RU" sz="2400" b="1" dirty="0" err="1">
                <a:solidFill>
                  <a:prstClr val="white"/>
                </a:solidFill>
              </a:rPr>
              <a:t>Розділ</a:t>
            </a:r>
            <a:r>
              <a:rPr lang="ru-RU" sz="2400" b="1" dirty="0">
                <a:solidFill>
                  <a:prstClr val="white"/>
                </a:solidFill>
              </a:rPr>
              <a:t> 1. </a:t>
            </a:r>
            <a:r>
              <a:rPr lang="ru-RU" sz="2400" b="1" dirty="0" err="1">
                <a:solidFill>
                  <a:prstClr val="white"/>
                </a:solidFill>
              </a:rPr>
              <a:t>Повторення</a:t>
            </a:r>
            <a:r>
              <a:rPr lang="ru-RU" sz="2400" b="1" dirty="0">
                <a:solidFill>
                  <a:prstClr val="white"/>
                </a:solidFill>
              </a:rPr>
              <a:t> та </a:t>
            </a:r>
            <a:r>
              <a:rPr lang="ru-RU" sz="2400" b="1" dirty="0" err="1">
                <a:solidFill>
                  <a:prstClr val="white"/>
                </a:solidFill>
              </a:rPr>
              <a:t>узагальнення</a:t>
            </a:r>
            <a:r>
              <a:rPr lang="ru-RU" sz="2400" b="1" dirty="0">
                <a:solidFill>
                  <a:prstClr val="white"/>
                </a:solidFill>
              </a:rPr>
              <a:t>  </a:t>
            </a:r>
            <a:r>
              <a:rPr lang="ru-RU" sz="2400" b="1" dirty="0" err="1">
                <a:solidFill>
                  <a:prstClr val="white"/>
                </a:solidFill>
              </a:rPr>
              <a:t>матеріалу</a:t>
            </a:r>
            <a:r>
              <a:rPr lang="ru-RU" sz="2400" b="1" dirty="0">
                <a:solidFill>
                  <a:prstClr val="white"/>
                </a:solidFill>
              </a:rPr>
              <a:t> за 3 </a:t>
            </a:r>
            <a:r>
              <a:rPr lang="ru-RU" sz="2400" b="1" dirty="0" err="1">
                <a:solidFill>
                  <a:prstClr val="white"/>
                </a:solidFill>
              </a:rPr>
              <a:t>клас</a:t>
            </a:r>
            <a:endParaRPr lang="uk-UA" sz="24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18668" y="2034747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Повторення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нумерації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 чисел у межах 1000,   </a:t>
            </a:r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додавання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 і </a:t>
            </a:r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віднімання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 в межах 100. </a:t>
            </a:r>
          </a:p>
          <a:p>
            <a:pPr algn="ctr"/>
            <a:r>
              <a:rPr lang="ru-RU" sz="4000" b="1" dirty="0" err="1">
                <a:solidFill>
                  <a:schemeClr val="tx2">
                    <a:lumMod val="50000"/>
                  </a:schemeClr>
                </a:solidFill>
              </a:rPr>
              <a:t>Розв’язування</a:t>
            </a:r>
            <a:r>
              <a:rPr lang="ru-RU" sz="4000" b="1" dirty="0">
                <a:solidFill>
                  <a:schemeClr val="tx2">
                    <a:lumMod val="50000"/>
                  </a:schemeClr>
                </a:solidFill>
              </a:rPr>
              <a:t> задач.</a:t>
            </a: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Прочитай числа. Скільки в кожному числі: сотень, десятків, одиниць?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609500" y="923365"/>
            <a:ext cx="995646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sz="8000" b="1" spc="600" dirty="0"/>
              <a:t>728; 340; 304; 403; 444; 19; 900</a:t>
            </a:r>
            <a:r>
              <a:rPr lang="uk-UA" sz="8000" b="1" dirty="0"/>
              <a:t> </a:t>
            </a:r>
            <a:endParaRPr lang="ru-UA" sz="8000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811547" y="2471316"/>
            <a:ext cx="4744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400332" y="2471316"/>
            <a:ext cx="474453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075760" y="2471316"/>
            <a:ext cx="4744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232694" y="2471316"/>
            <a:ext cx="4744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4821479" y="2471316"/>
            <a:ext cx="474453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665343" y="2537452"/>
            <a:ext cx="4744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7929556" y="2537452"/>
            <a:ext cx="4744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184256" y="2525950"/>
            <a:ext cx="4744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10448469" y="2525950"/>
            <a:ext cx="4744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501194" y="4380000"/>
            <a:ext cx="4744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4089979" y="4380000"/>
            <a:ext cx="474453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765407" y="4380000"/>
            <a:ext cx="4744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5968793" y="4342619"/>
            <a:ext cx="474453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6644221" y="4342619"/>
            <a:ext cx="4744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7863971" y="4356996"/>
            <a:ext cx="4744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Нова-стара школа: чому батькам не подобаються зміни в українській освіті |  iod.media">
            <a:extLst>
              <a:ext uri="{FF2B5EF4-FFF2-40B4-BE49-F238E27FC236}">
                <a16:creationId xmlns:a16="http://schemas.microsoft.com/office/drawing/2014/main" id="{860D0E4B-6250-4B7E-B769-6EA305396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5417" y1="39824" x2="35417" y2="39824"/>
                        <a14:foregroundMark x1="33173" y1="38834" x2="33173" y2="38834"/>
                        <a14:foregroundMark x1="33173" y1="37074" x2="33173" y2="37074"/>
                        <a14:foregroundMark x1="32212" y1="39164" x2="32212" y2="39164"/>
                        <a14:foregroundMark x1="30929" y1="40154" x2="30929" y2="40154"/>
                        <a14:foregroundMark x1="29487" y1="39164" x2="29487" y2="39164"/>
                        <a14:foregroundMark x1="57692" y1="37624" x2="57692" y2="37624"/>
                        <a14:foregroundMark x1="61699" y1="36084" x2="61699" y2="36084"/>
                        <a14:foregroundMark x1="46955" y1="64906" x2="46955" y2="64906"/>
                        <a14:foregroundMark x1="41987" y1="81518" x2="41987" y2="81518"/>
                        <a14:foregroundMark x1="47917" y1="81188" x2="47917" y2="81188"/>
                        <a14:foregroundMark x1="56731" y1="93399" x2="56731" y2="93399"/>
                        <a14:foregroundMark x1="62179" y1="95930" x2="62179" y2="95930"/>
                        <a14:foregroundMark x1="33494" y1="98350" x2="33494" y2="98350"/>
                        <a14:foregroundMark x1="33173" y1="90979" x2="33173" y2="90979"/>
                        <a14:foregroundMark x1="40705" y1="94719" x2="40705" y2="94719"/>
                        <a14:foregroundMark x1="45673" y1="87349" x2="45673" y2="87349"/>
                        <a14:foregroundMark x1="48237" y1="84598" x2="48237" y2="84598"/>
                        <a14:foregroundMark x1="29167" y1="86139" x2="29167" y2="86139"/>
                        <a14:foregroundMark x1="35417" y1="89769" x2="35417" y2="89769"/>
                        <a14:foregroundMark x1="30929" y1="97690" x2="30929" y2="97690"/>
                        <a14:foregroundMark x1="35417" y1="86359" x2="35417" y2="86359"/>
                        <a14:foregroundMark x1="41667" y1="79318" x2="41667" y2="79318"/>
                        <a14:foregroundMark x1="45673" y1="73817" x2="45673" y2="73817"/>
                        <a14:foregroundMark x1="46474" y1="70187" x2="46474" y2="70187"/>
                        <a14:foregroundMark x1="48237" y1="68977" x2="48237" y2="68977"/>
                        <a14:foregroundMark x1="40224" y1="67987" x2="40224" y2="67987"/>
                        <a14:foregroundMark x1="52244" y1="93179" x2="52244" y2="93179"/>
                        <a14:foregroundMark x1="53686" y1="95600" x2="53686" y2="95600"/>
                        <a14:foregroundMark x1="56250" y1="97140" x2="56250" y2="971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3896" y="3474198"/>
            <a:ext cx="1988502" cy="289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609500" y="5133079"/>
            <a:ext cx="83706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dirty="0"/>
              <a:t>Яке із цих чисел </a:t>
            </a:r>
            <a:r>
              <a:rPr lang="uk-UA" sz="4000" b="1" dirty="0">
                <a:solidFill>
                  <a:srgbClr val="FF0000"/>
                </a:solidFill>
              </a:rPr>
              <a:t>найбільше</a:t>
            </a:r>
            <a:r>
              <a:rPr lang="uk-UA" sz="4000" b="1" dirty="0"/>
              <a:t>? </a:t>
            </a:r>
          </a:p>
          <a:p>
            <a:pPr algn="ctr"/>
            <a:r>
              <a:rPr lang="uk-UA" sz="4000" b="1" dirty="0"/>
              <a:t>Яке – </a:t>
            </a:r>
            <a:r>
              <a:rPr lang="uk-UA" sz="4000" b="1" dirty="0">
                <a:solidFill>
                  <a:schemeClr val="accent6"/>
                </a:solidFill>
              </a:rPr>
              <a:t>найменше</a:t>
            </a:r>
            <a:r>
              <a:rPr lang="uk-UA" sz="4000" b="1" dirty="0"/>
              <a:t>? </a:t>
            </a:r>
            <a:endParaRPr lang="ru-UA" sz="4000" b="1" dirty="0"/>
          </a:p>
        </p:txBody>
      </p:sp>
      <p:sp>
        <p:nvSpPr>
          <p:cNvPr id="4" name="Стрелка вверх 3"/>
          <p:cNvSpPr/>
          <p:nvPr/>
        </p:nvSpPr>
        <p:spPr>
          <a:xfrm>
            <a:off x="8492631" y="4380000"/>
            <a:ext cx="404948" cy="54233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верх 39"/>
          <p:cNvSpPr/>
          <p:nvPr/>
        </p:nvSpPr>
        <p:spPr>
          <a:xfrm>
            <a:off x="6333327" y="4495516"/>
            <a:ext cx="404948" cy="542331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27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Назви 6 чисел. 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2965330" y="1082438"/>
            <a:ext cx="83706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dirty="0"/>
              <a:t>Починай від 97, прилічуючи: </a:t>
            </a:r>
          </a:p>
          <a:p>
            <a:pPr algn="ctr"/>
            <a:r>
              <a:rPr lang="uk-UA" sz="4000" b="1" dirty="0"/>
              <a:t>по 1, по 10, по 100.</a:t>
            </a:r>
            <a:endParaRPr lang="ru-UA" sz="4000" b="1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3713705" y="2506599"/>
            <a:ext cx="8098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98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2517412" y="2533314"/>
            <a:ext cx="8098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97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3507270" y="3707500"/>
            <a:ext cx="11224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107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" name="Picture 2" descr="Ученик Пнг - Free Transparent PNG Clipart Images Download">
            <a:extLst>
              <a:ext uri="{FF2B5EF4-FFF2-40B4-BE49-F238E27FC236}">
                <a16:creationId xmlns:a16="http://schemas.microsoft.com/office/drawing/2014/main" id="{19811999-A5CF-41EF-87C3-B0EEC118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1" b="99872" l="9759" r="898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306521" y="2167189"/>
            <a:ext cx="2430812" cy="228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1F3C6F14-121D-419C-B4BB-4F9C7FE12384}"/>
              </a:ext>
            </a:extLst>
          </p:cNvPr>
          <p:cNvSpPr/>
          <p:nvPr/>
        </p:nvSpPr>
        <p:spPr>
          <a:xfrm>
            <a:off x="5096450" y="2547634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99</a:t>
            </a:r>
            <a:endParaRPr lang="ru-RU" dirty="0"/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99707EED-9DE7-4DD0-91A7-A6EE3F2C660A}"/>
              </a:ext>
            </a:extLst>
          </p:cNvPr>
          <p:cNvSpPr/>
          <p:nvPr/>
        </p:nvSpPr>
        <p:spPr>
          <a:xfrm>
            <a:off x="6119622" y="2546334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00</a:t>
            </a:r>
            <a:endParaRPr lang="ru-RU" sz="1100" dirty="0"/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85A0689C-DD44-4D18-8DF9-AF671C44C14C}"/>
              </a:ext>
            </a:extLst>
          </p:cNvPr>
          <p:cNvSpPr/>
          <p:nvPr/>
        </p:nvSpPr>
        <p:spPr>
          <a:xfrm>
            <a:off x="7578024" y="2543385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  <a:endParaRPr lang="ru-RU" sz="1100" dirty="0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6082E7A8-063E-4889-A8FB-3E2E6A033743}"/>
              </a:ext>
            </a:extLst>
          </p:cNvPr>
          <p:cNvSpPr/>
          <p:nvPr/>
        </p:nvSpPr>
        <p:spPr>
          <a:xfrm>
            <a:off x="8802775" y="2588208"/>
            <a:ext cx="10406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</a:t>
            </a:r>
            <a:r>
              <a:rPr lang="ru-RU" sz="44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  <a:endParaRPr lang="ru-RU" sz="1050" dirty="0"/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2C502E3D-0BBF-470B-A59E-88D84C7797F1}"/>
              </a:ext>
            </a:extLst>
          </p:cNvPr>
          <p:cNvSpPr/>
          <p:nvPr/>
        </p:nvSpPr>
        <p:spPr>
          <a:xfrm>
            <a:off x="4892921" y="3707500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117</a:t>
            </a:r>
            <a:endParaRPr lang="ru-RU" dirty="0"/>
          </a:p>
        </p:txBody>
      </p:sp>
      <p:sp>
        <p:nvSpPr>
          <p:cNvPr id="28" name="Прямокутник 27">
            <a:extLst>
              <a:ext uri="{FF2B5EF4-FFF2-40B4-BE49-F238E27FC236}">
                <a16:creationId xmlns:a16="http://schemas.microsoft.com/office/drawing/2014/main" id="{8C4178D8-6B47-42F1-9BD3-D7DC41C4996D}"/>
              </a:ext>
            </a:extLst>
          </p:cNvPr>
          <p:cNvSpPr/>
          <p:nvPr/>
        </p:nvSpPr>
        <p:spPr>
          <a:xfrm>
            <a:off x="6226805" y="3721668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127</a:t>
            </a:r>
            <a:endParaRPr lang="ru-RU" dirty="0"/>
          </a:p>
        </p:txBody>
      </p:sp>
      <p:sp>
        <p:nvSpPr>
          <p:cNvPr id="29" name="Прямокутник 28">
            <a:extLst>
              <a:ext uri="{FF2B5EF4-FFF2-40B4-BE49-F238E27FC236}">
                <a16:creationId xmlns:a16="http://schemas.microsoft.com/office/drawing/2014/main" id="{0D1D895F-C329-4E92-A4E0-6DAC64919B05}"/>
              </a:ext>
            </a:extLst>
          </p:cNvPr>
          <p:cNvSpPr/>
          <p:nvPr/>
        </p:nvSpPr>
        <p:spPr>
          <a:xfrm>
            <a:off x="7578025" y="3707500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137</a:t>
            </a:r>
            <a:endParaRPr lang="ru-RU" dirty="0"/>
          </a:p>
        </p:txBody>
      </p:sp>
      <p:sp>
        <p:nvSpPr>
          <p:cNvPr id="30" name="Прямокутник 29">
            <a:extLst>
              <a:ext uri="{FF2B5EF4-FFF2-40B4-BE49-F238E27FC236}">
                <a16:creationId xmlns:a16="http://schemas.microsoft.com/office/drawing/2014/main" id="{9EB6AFDB-9A18-4BC4-8CA8-DF701239D3C9}"/>
              </a:ext>
            </a:extLst>
          </p:cNvPr>
          <p:cNvSpPr/>
          <p:nvPr/>
        </p:nvSpPr>
        <p:spPr>
          <a:xfrm>
            <a:off x="8802775" y="3718180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147</a:t>
            </a:r>
            <a:endParaRPr lang="ru-RU" dirty="0"/>
          </a:p>
        </p:txBody>
      </p:sp>
      <p:sp>
        <p:nvSpPr>
          <p:cNvPr id="32" name="Прямокутник 31">
            <a:extLst>
              <a:ext uri="{FF2B5EF4-FFF2-40B4-BE49-F238E27FC236}">
                <a16:creationId xmlns:a16="http://schemas.microsoft.com/office/drawing/2014/main" id="{B85B1386-9567-4451-BE20-9DDD504B1928}"/>
              </a:ext>
            </a:extLst>
          </p:cNvPr>
          <p:cNvSpPr/>
          <p:nvPr/>
        </p:nvSpPr>
        <p:spPr>
          <a:xfrm>
            <a:off x="2412198" y="5153738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97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3" name="Прямокутник 32">
            <a:extLst>
              <a:ext uri="{FF2B5EF4-FFF2-40B4-BE49-F238E27FC236}">
                <a16:creationId xmlns:a16="http://schemas.microsoft.com/office/drawing/2014/main" id="{8EEC8B73-0F27-46E3-A6F9-6E9511A4FC58}"/>
              </a:ext>
            </a:extLst>
          </p:cNvPr>
          <p:cNvSpPr/>
          <p:nvPr/>
        </p:nvSpPr>
        <p:spPr>
          <a:xfrm>
            <a:off x="3533751" y="5153738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197</a:t>
            </a:r>
            <a:endParaRPr lang="ru-RU" dirty="0"/>
          </a:p>
        </p:txBody>
      </p:sp>
      <p:sp>
        <p:nvSpPr>
          <p:cNvPr id="34" name="Прямокутник 33">
            <a:extLst>
              <a:ext uri="{FF2B5EF4-FFF2-40B4-BE49-F238E27FC236}">
                <a16:creationId xmlns:a16="http://schemas.microsoft.com/office/drawing/2014/main" id="{66B0BBA0-E7AB-42D8-BB3B-4C1B85673F96}"/>
              </a:ext>
            </a:extLst>
          </p:cNvPr>
          <p:cNvSpPr/>
          <p:nvPr/>
        </p:nvSpPr>
        <p:spPr>
          <a:xfrm>
            <a:off x="4822138" y="5153739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297</a:t>
            </a:r>
            <a:endParaRPr lang="ru-RU" dirty="0"/>
          </a:p>
        </p:txBody>
      </p:sp>
      <p:sp>
        <p:nvSpPr>
          <p:cNvPr id="35" name="Прямокутник 34">
            <a:extLst>
              <a:ext uri="{FF2B5EF4-FFF2-40B4-BE49-F238E27FC236}">
                <a16:creationId xmlns:a16="http://schemas.microsoft.com/office/drawing/2014/main" id="{AF1C3A2F-1E33-4571-B602-32235599BEC4}"/>
              </a:ext>
            </a:extLst>
          </p:cNvPr>
          <p:cNvSpPr/>
          <p:nvPr/>
        </p:nvSpPr>
        <p:spPr>
          <a:xfrm>
            <a:off x="6171233" y="5072169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397</a:t>
            </a:r>
            <a:endParaRPr lang="ru-RU" dirty="0"/>
          </a:p>
        </p:txBody>
      </p:sp>
      <p:sp>
        <p:nvSpPr>
          <p:cNvPr id="36" name="Прямокутник 35">
            <a:extLst>
              <a:ext uri="{FF2B5EF4-FFF2-40B4-BE49-F238E27FC236}">
                <a16:creationId xmlns:a16="http://schemas.microsoft.com/office/drawing/2014/main" id="{E44A4B35-2EA6-4EB7-9CD9-D76368ABE2F0}"/>
              </a:ext>
            </a:extLst>
          </p:cNvPr>
          <p:cNvSpPr/>
          <p:nvPr/>
        </p:nvSpPr>
        <p:spPr>
          <a:xfrm>
            <a:off x="7520328" y="5153740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497</a:t>
            </a:r>
            <a:endParaRPr lang="ru-RU" dirty="0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7E205F05-47BB-4909-8DB6-98ECACC3BB3C}"/>
              </a:ext>
            </a:extLst>
          </p:cNvPr>
          <p:cNvSpPr/>
          <p:nvPr/>
        </p:nvSpPr>
        <p:spPr>
          <a:xfrm>
            <a:off x="8800652" y="5153741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597</a:t>
            </a:r>
            <a:endParaRPr lang="ru-RU" dirty="0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0665865E-EAD3-46AD-A453-F35995B33FC4}"/>
              </a:ext>
            </a:extLst>
          </p:cNvPr>
          <p:cNvSpPr/>
          <p:nvPr/>
        </p:nvSpPr>
        <p:spPr>
          <a:xfrm>
            <a:off x="2449341" y="3718180"/>
            <a:ext cx="8098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97</a:t>
            </a:r>
            <a:endParaRPr lang="ru-RU" sz="7200" b="1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046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5" grpId="0"/>
      <p:bldP spid="27" grpId="0"/>
      <p:bldP spid="28" grpId="0"/>
      <p:bldP spid="29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22185A-496F-4C70-9D8D-D70AC743BCEE}" type="datetime1">
              <a:rPr kumimoji="0" lang="uk-UA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01.09.2022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Сьогодні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Назви 6 чисел. </a:t>
            </a:r>
            <a:endParaRPr kumimoji="0" lang="ru-UA" sz="20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Підручник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Сторінка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Підручник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номер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3152161" y="1161908"/>
            <a:ext cx="83706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Починай від 870, відлічуючи: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 1, по 10, по 100.</a:t>
            </a:r>
            <a:endParaRPr kumimoji="0" lang="ru-UA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3661427" y="2403507"/>
            <a:ext cx="11224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869</a:t>
            </a:r>
            <a:endParaRPr kumimoji="0" lang="ru-RU" sz="72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2074460" y="2440053"/>
            <a:ext cx="11224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870</a:t>
            </a:r>
            <a:endParaRPr kumimoji="0" lang="ru-RU" sz="72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5255955" y="2407881"/>
            <a:ext cx="11224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868</a:t>
            </a:r>
            <a:endParaRPr kumimoji="0" lang="ru-RU" sz="72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EE5A57E-B2D1-45AA-A3D1-79A6961D7D63}"/>
              </a:ext>
            </a:extLst>
          </p:cNvPr>
          <p:cNvSpPr/>
          <p:nvPr/>
        </p:nvSpPr>
        <p:spPr>
          <a:xfrm>
            <a:off x="7003847" y="2403507"/>
            <a:ext cx="11224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8</a:t>
            </a:r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67</a:t>
            </a:r>
            <a:endParaRPr kumimoji="0" lang="ru-RU" sz="48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9FEAA6-551B-4BD2-9EAA-4656EA60E2D8}"/>
              </a:ext>
            </a:extLst>
          </p:cNvPr>
          <p:cNvSpPr/>
          <p:nvPr/>
        </p:nvSpPr>
        <p:spPr>
          <a:xfrm>
            <a:off x="10202344" y="2424319"/>
            <a:ext cx="11224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865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79FEAA6-551B-4BD2-9EAA-4656EA60E2D8}"/>
              </a:ext>
            </a:extLst>
          </p:cNvPr>
          <p:cNvSpPr/>
          <p:nvPr/>
        </p:nvSpPr>
        <p:spPr>
          <a:xfrm>
            <a:off x="8592928" y="2403507"/>
            <a:ext cx="112242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866</a:t>
            </a:r>
            <a:endParaRPr kumimoji="0" lang="ru-RU" sz="7200" b="1" i="0" u="none" strike="noStrike" kern="120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" descr="Ученик Пнг - Free Transparent PNG Clipart Images Download">
            <a:extLst>
              <a:ext uri="{FF2B5EF4-FFF2-40B4-BE49-F238E27FC236}">
                <a16:creationId xmlns:a16="http://schemas.microsoft.com/office/drawing/2014/main" id="{19811999-A5CF-41EF-87C3-B0EEC118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1" b="99872" l="9759" r="898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-306521" y="2167189"/>
            <a:ext cx="2430812" cy="228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D91D2EA1-27C0-4904-A3A6-BD62DC0437F5}"/>
              </a:ext>
            </a:extLst>
          </p:cNvPr>
          <p:cNvSpPr/>
          <p:nvPr/>
        </p:nvSpPr>
        <p:spPr>
          <a:xfrm>
            <a:off x="1991273" y="3718198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870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2BB7062E-7406-46A4-BDD0-53EE682057AB}"/>
              </a:ext>
            </a:extLst>
          </p:cNvPr>
          <p:cNvSpPr/>
          <p:nvPr/>
        </p:nvSpPr>
        <p:spPr>
          <a:xfrm>
            <a:off x="3661426" y="3726946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860</a:t>
            </a:r>
            <a:endParaRPr lang="ru-RU" dirty="0"/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902720CF-1776-4128-8B8E-320E535CE09C}"/>
              </a:ext>
            </a:extLst>
          </p:cNvPr>
          <p:cNvSpPr/>
          <p:nvPr/>
        </p:nvSpPr>
        <p:spPr>
          <a:xfrm>
            <a:off x="5255954" y="3718197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850</a:t>
            </a:r>
            <a:endParaRPr lang="ru-RU" dirty="0"/>
          </a:p>
        </p:txBody>
      </p:sp>
      <p:sp>
        <p:nvSpPr>
          <p:cNvPr id="31" name="Прямокутник 30">
            <a:extLst>
              <a:ext uri="{FF2B5EF4-FFF2-40B4-BE49-F238E27FC236}">
                <a16:creationId xmlns:a16="http://schemas.microsoft.com/office/drawing/2014/main" id="{012A1B04-A316-4B0F-99D6-8781B331FA25}"/>
              </a:ext>
            </a:extLst>
          </p:cNvPr>
          <p:cNvSpPr/>
          <p:nvPr/>
        </p:nvSpPr>
        <p:spPr>
          <a:xfrm>
            <a:off x="6926107" y="3718196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840</a:t>
            </a:r>
            <a:endParaRPr lang="ru-RU" dirty="0"/>
          </a:p>
        </p:txBody>
      </p:sp>
      <p:sp>
        <p:nvSpPr>
          <p:cNvPr id="37" name="Прямокутник 36">
            <a:extLst>
              <a:ext uri="{FF2B5EF4-FFF2-40B4-BE49-F238E27FC236}">
                <a16:creationId xmlns:a16="http://schemas.microsoft.com/office/drawing/2014/main" id="{B2D48976-1C51-4A56-913B-EA2C5BBE45F9}"/>
              </a:ext>
            </a:extLst>
          </p:cNvPr>
          <p:cNvSpPr/>
          <p:nvPr/>
        </p:nvSpPr>
        <p:spPr>
          <a:xfrm>
            <a:off x="8592927" y="3716657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830</a:t>
            </a:r>
            <a:endParaRPr lang="ru-RU" dirty="0"/>
          </a:p>
        </p:txBody>
      </p:sp>
      <p:sp>
        <p:nvSpPr>
          <p:cNvPr id="38" name="Прямокутник 37">
            <a:extLst>
              <a:ext uri="{FF2B5EF4-FFF2-40B4-BE49-F238E27FC236}">
                <a16:creationId xmlns:a16="http://schemas.microsoft.com/office/drawing/2014/main" id="{8ED21D8F-640C-4901-A33B-594E75630D10}"/>
              </a:ext>
            </a:extLst>
          </p:cNvPr>
          <p:cNvSpPr/>
          <p:nvPr/>
        </p:nvSpPr>
        <p:spPr>
          <a:xfrm>
            <a:off x="10190788" y="3726552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820</a:t>
            </a:r>
            <a:endParaRPr lang="ru-RU" dirty="0"/>
          </a:p>
        </p:txBody>
      </p:sp>
      <p:sp>
        <p:nvSpPr>
          <p:cNvPr id="39" name="Прямокутник 38">
            <a:extLst>
              <a:ext uri="{FF2B5EF4-FFF2-40B4-BE49-F238E27FC236}">
                <a16:creationId xmlns:a16="http://schemas.microsoft.com/office/drawing/2014/main" id="{8BB4DB74-37BB-4A04-8188-C8CBA884A99A}"/>
              </a:ext>
            </a:extLst>
          </p:cNvPr>
          <p:cNvSpPr/>
          <p:nvPr/>
        </p:nvSpPr>
        <p:spPr>
          <a:xfrm>
            <a:off x="1955477" y="4922332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870</a:t>
            </a:r>
            <a:endParaRPr lang="ru-RU" dirty="0">
              <a:solidFill>
                <a:srgbClr val="295FFF"/>
              </a:solidFill>
            </a:endParaRPr>
          </a:p>
        </p:txBody>
      </p:sp>
      <p:sp>
        <p:nvSpPr>
          <p:cNvPr id="40" name="Прямокутник 39">
            <a:extLst>
              <a:ext uri="{FF2B5EF4-FFF2-40B4-BE49-F238E27FC236}">
                <a16:creationId xmlns:a16="http://schemas.microsoft.com/office/drawing/2014/main" id="{BB63E8D0-1144-4073-A604-B276D21CC703}"/>
              </a:ext>
            </a:extLst>
          </p:cNvPr>
          <p:cNvSpPr/>
          <p:nvPr/>
        </p:nvSpPr>
        <p:spPr>
          <a:xfrm>
            <a:off x="3661425" y="4968545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770</a:t>
            </a:r>
            <a:endParaRPr lang="ru-RU" dirty="0">
              <a:solidFill>
                <a:srgbClr val="295FFF"/>
              </a:solidFill>
            </a:endParaRPr>
          </a:p>
        </p:txBody>
      </p:sp>
      <p:sp>
        <p:nvSpPr>
          <p:cNvPr id="41" name="Прямокутник 40">
            <a:extLst>
              <a:ext uri="{FF2B5EF4-FFF2-40B4-BE49-F238E27FC236}">
                <a16:creationId xmlns:a16="http://schemas.microsoft.com/office/drawing/2014/main" id="{C16CBF72-DA5D-4CDA-8CFA-AC1F61682696}"/>
              </a:ext>
            </a:extLst>
          </p:cNvPr>
          <p:cNvSpPr/>
          <p:nvPr/>
        </p:nvSpPr>
        <p:spPr>
          <a:xfrm>
            <a:off x="5230063" y="4968545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670</a:t>
            </a:r>
            <a:endParaRPr lang="ru-RU" dirty="0">
              <a:solidFill>
                <a:srgbClr val="295FFF"/>
              </a:solidFill>
            </a:endParaRPr>
          </a:p>
        </p:txBody>
      </p:sp>
      <p:sp>
        <p:nvSpPr>
          <p:cNvPr id="42" name="Прямокутник 41">
            <a:extLst>
              <a:ext uri="{FF2B5EF4-FFF2-40B4-BE49-F238E27FC236}">
                <a16:creationId xmlns:a16="http://schemas.microsoft.com/office/drawing/2014/main" id="{CC4A2BA7-0891-4DAD-9BB6-0B171A5F85C4}"/>
              </a:ext>
            </a:extLst>
          </p:cNvPr>
          <p:cNvSpPr/>
          <p:nvPr/>
        </p:nvSpPr>
        <p:spPr>
          <a:xfrm>
            <a:off x="6933145" y="5032885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570</a:t>
            </a:r>
            <a:endParaRPr lang="ru-RU" dirty="0">
              <a:solidFill>
                <a:srgbClr val="295FFF"/>
              </a:solidFill>
            </a:endParaRPr>
          </a:p>
        </p:txBody>
      </p:sp>
      <p:sp>
        <p:nvSpPr>
          <p:cNvPr id="43" name="Прямокутник 42">
            <a:extLst>
              <a:ext uri="{FF2B5EF4-FFF2-40B4-BE49-F238E27FC236}">
                <a16:creationId xmlns:a16="http://schemas.microsoft.com/office/drawing/2014/main" id="{37E28F74-3AEA-46D7-9C04-3DC406C6AD28}"/>
              </a:ext>
            </a:extLst>
          </p:cNvPr>
          <p:cNvSpPr/>
          <p:nvPr/>
        </p:nvSpPr>
        <p:spPr>
          <a:xfrm>
            <a:off x="8581510" y="4968545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470</a:t>
            </a:r>
            <a:endParaRPr lang="ru-RU" dirty="0">
              <a:solidFill>
                <a:srgbClr val="295FFF"/>
              </a:solidFill>
            </a:endParaRPr>
          </a:p>
        </p:txBody>
      </p:sp>
      <p:sp>
        <p:nvSpPr>
          <p:cNvPr id="44" name="Прямокутник 43">
            <a:extLst>
              <a:ext uri="{FF2B5EF4-FFF2-40B4-BE49-F238E27FC236}">
                <a16:creationId xmlns:a16="http://schemas.microsoft.com/office/drawing/2014/main" id="{E6149B6B-1411-4D42-B545-D61EE006D172}"/>
              </a:ext>
            </a:extLst>
          </p:cNvPr>
          <p:cNvSpPr/>
          <p:nvPr/>
        </p:nvSpPr>
        <p:spPr>
          <a:xfrm>
            <a:off x="10190787" y="4968545"/>
            <a:ext cx="11224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370</a:t>
            </a:r>
            <a:endParaRPr lang="ru-RU" dirty="0">
              <a:solidFill>
                <a:srgbClr val="295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0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7" grpId="0"/>
      <p:bldP spid="18" grpId="0"/>
      <p:bldP spid="31" grpId="0"/>
      <p:bldP spid="37" grpId="0"/>
      <p:bldP spid="38" grpId="0"/>
      <p:bldP spid="39" grpId="0"/>
      <p:bldP spid="40" grpId="0"/>
      <p:bldP spid="41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1) Накресли в зошиті таку таблицю.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539764"/>
              </p:ext>
            </p:extLst>
          </p:nvPr>
        </p:nvGraphicFramePr>
        <p:xfrm>
          <a:off x="3542938" y="1099683"/>
          <a:ext cx="6776718" cy="3201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8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Сотні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Десятки 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Одиниці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6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9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7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59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2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5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153"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2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5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8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600" b="1" dirty="0"/>
                        <a:t>2</a:t>
                      </a:r>
                      <a:endParaRPr lang="ru-RU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325945" y="4208964"/>
            <a:ext cx="99380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dirty="0"/>
              <a:t>2) Запиши в таблицю і прочитай число, у якому: 6 сотень, 9 десятків і 7 одиниць; </a:t>
            </a:r>
          </a:p>
          <a:p>
            <a:pPr algn="ctr"/>
            <a:r>
              <a:rPr lang="uk-UA" sz="3600" b="1" dirty="0"/>
              <a:t>2 сотні й 5 десятків; 2 сотні й 5 одиниць: </a:t>
            </a:r>
          </a:p>
          <a:p>
            <a:pPr algn="ctr"/>
            <a:r>
              <a:rPr lang="uk-UA" sz="3600" b="1" dirty="0"/>
              <a:t>8 десятків і 2 одиниці.</a:t>
            </a:r>
            <a:endParaRPr lang="ru-UA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3C633-727A-403E-972C-317954224EA5}"/>
              </a:ext>
            </a:extLst>
          </p:cNvPr>
          <p:cNvSpPr txBox="1"/>
          <p:nvPr/>
        </p:nvSpPr>
        <p:spPr>
          <a:xfrm>
            <a:off x="10334683" y="1548846"/>
            <a:ext cx="129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3C633-727A-403E-972C-317954224EA5}"/>
              </a:ext>
            </a:extLst>
          </p:cNvPr>
          <p:cNvSpPr txBox="1"/>
          <p:nvPr/>
        </p:nvSpPr>
        <p:spPr>
          <a:xfrm>
            <a:off x="10349709" y="2282301"/>
            <a:ext cx="1276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3C633-727A-403E-972C-317954224EA5}"/>
              </a:ext>
            </a:extLst>
          </p:cNvPr>
          <p:cNvSpPr txBox="1"/>
          <p:nvPr/>
        </p:nvSpPr>
        <p:spPr>
          <a:xfrm>
            <a:off x="10379763" y="2933951"/>
            <a:ext cx="1402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53C633-727A-403E-972C-317954224EA5}"/>
              </a:ext>
            </a:extLst>
          </p:cNvPr>
          <p:cNvSpPr txBox="1"/>
          <p:nvPr/>
        </p:nvSpPr>
        <p:spPr>
          <a:xfrm>
            <a:off x="10349709" y="3586970"/>
            <a:ext cx="981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330461" y="1801963"/>
            <a:ext cx="560717" cy="462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547454" y="1801962"/>
            <a:ext cx="560717" cy="462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8764447" y="1786031"/>
            <a:ext cx="560717" cy="462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330461" y="2461110"/>
            <a:ext cx="560717" cy="462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547454" y="2461109"/>
            <a:ext cx="560717" cy="462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4330461" y="3126505"/>
            <a:ext cx="560717" cy="462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8764447" y="3110573"/>
            <a:ext cx="560717" cy="462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6613590" y="3764948"/>
            <a:ext cx="560717" cy="462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8830583" y="3749017"/>
            <a:ext cx="560717" cy="4621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Picture 2" descr="Литературы, Библиотеки, Чтение, Сова, Книги">
            <a:extLst>
              <a:ext uri="{FF2B5EF4-FFF2-40B4-BE49-F238E27FC236}">
                <a16:creationId xmlns:a16="http://schemas.microsoft.com/office/drawing/2014/main" id="{9D8228F2-2E10-4E81-9990-E7EF7EFD1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9483" y="1378884"/>
            <a:ext cx="2030701" cy="272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нак &quot;мінус&quot; 3">
            <a:extLst>
              <a:ext uri="{FF2B5EF4-FFF2-40B4-BE49-F238E27FC236}">
                <a16:creationId xmlns:a16="http://schemas.microsoft.com/office/drawing/2014/main" id="{C1AABFDA-190A-4AEE-B870-F258CE61107D}"/>
              </a:ext>
            </a:extLst>
          </p:cNvPr>
          <p:cNvSpPr/>
          <p:nvPr/>
        </p:nvSpPr>
        <p:spPr>
          <a:xfrm>
            <a:off x="8830583" y="2646947"/>
            <a:ext cx="494581" cy="144379"/>
          </a:xfrm>
          <a:prstGeom prst="mathMinu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CEC577-919B-4E10-A366-42D9D5B4EF9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9934" y="3317250"/>
            <a:ext cx="384081" cy="487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A5B8EF-6D0C-4A89-8EA5-BFFAC0BE529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8778" y="3950331"/>
            <a:ext cx="384081" cy="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3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7" grpId="0"/>
      <p:bldP spid="3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7" grpId="0" animBg="1"/>
      <p:bldP spid="28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1">
            <a:extLst>
              <a:ext uri="{FF2B5EF4-FFF2-40B4-BE49-F238E27FC236}">
                <a16:creationId xmlns:a16="http://schemas.microsoft.com/office/drawing/2014/main" id="{3C95C979-58CF-4A33-B99C-E0CB7425F6CB}"/>
              </a:ext>
            </a:extLst>
          </p:cNvPr>
          <p:cNvSpPr/>
          <p:nvPr/>
        </p:nvSpPr>
        <p:spPr>
          <a:xfrm>
            <a:off x="721060" y="997882"/>
            <a:ext cx="9701234" cy="22899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600" b="1" dirty="0">
                <a:solidFill>
                  <a:schemeClr val="tx1"/>
                </a:solidFill>
              </a:rPr>
              <a:t>І д. - </a:t>
            </a:r>
            <a:r>
              <a:rPr lang="uk-UA" sz="3600" b="1" dirty="0">
                <a:solidFill>
                  <a:prstClr val="black"/>
                </a:solidFill>
              </a:rPr>
              <a:t>127 кг </a:t>
            </a:r>
          </a:p>
          <a:p>
            <a:pPr lvl="0"/>
            <a:r>
              <a:rPr lang="uk-UA" sz="3600" b="1" dirty="0">
                <a:solidFill>
                  <a:prstClr val="black"/>
                </a:solidFill>
              </a:rPr>
              <a:t>ІІ д. - ? кг, на 65 кг більше         450 кг </a:t>
            </a:r>
          </a:p>
          <a:p>
            <a:r>
              <a:rPr lang="uk-UA" sz="3600" b="1" dirty="0">
                <a:solidFill>
                  <a:prstClr val="black"/>
                </a:solidFill>
              </a:rPr>
              <a:t>ІІІ д. - ? кг, решта</a:t>
            </a:r>
            <a:endParaRPr lang="ru-UA" sz="36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EE1C00-277E-428C-A5C0-A5B128C08C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9756" y="3445816"/>
            <a:ext cx="8814792" cy="30309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FEE903-FCF2-42AF-8B91-14492ECF3526}"/>
              </a:ext>
            </a:extLst>
          </p:cNvPr>
          <p:cNvSpPr txBox="1"/>
          <p:nvPr/>
        </p:nvSpPr>
        <p:spPr>
          <a:xfrm>
            <a:off x="7826646" y="5132648"/>
            <a:ext cx="431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 кг ) - на ІІІ ділянці.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27A51C-BFD4-4B59-9923-E86B0636CAF9}"/>
              </a:ext>
            </a:extLst>
          </p:cNvPr>
          <p:cNvSpPr txBox="1"/>
          <p:nvPr/>
        </p:nvSpPr>
        <p:spPr>
          <a:xfrm>
            <a:off x="1234598" y="5967897"/>
            <a:ext cx="10625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solidFill>
                  <a:srgbClr val="FF0000"/>
                </a:solidFill>
                <a:latin typeface="Monotype Corsiva" panose="03010101010201010101" pitchFamily="66" charset="0"/>
              </a:rPr>
              <a:t>Зміни запитання задачі, щоб у розв’язання добавилася ще одна дія.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D3E9F9D-6C07-4A5C-8503-389536B7EF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0657" y="4424166"/>
            <a:ext cx="458390" cy="57187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4D86E80-7D31-4B70-B193-AF937EC4A2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1832" y="5166167"/>
            <a:ext cx="458390" cy="57187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814A706-0F47-474B-A400-D071C68CB5B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9696" y="5174302"/>
            <a:ext cx="458390" cy="57187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3F4E22D-7E3B-460D-A17A-31A24B246C4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01731" y="4450022"/>
            <a:ext cx="423941" cy="53856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A7EA3E8-BC1D-43ED-8971-6232D21D63E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02563" y="5153016"/>
            <a:ext cx="458390" cy="57187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6B2F877-0840-4AED-9A26-A7DA8FE03D8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3310" y="3691514"/>
            <a:ext cx="458390" cy="57187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F433D76-2C81-40BA-9DBA-4EA6640AEAE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1548" y="4610002"/>
            <a:ext cx="367341" cy="24114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67F4B17-54F1-4AF3-8C4F-A1B6E7817E0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7442" y="4635049"/>
            <a:ext cx="367341" cy="24114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FA51F89-951B-42C2-B5ED-D58766DBF0A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4343" y="5276038"/>
            <a:ext cx="328882" cy="29632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5F07020-7F6E-4F16-9580-7F13C1B387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1574" y="4429427"/>
            <a:ext cx="458390" cy="57187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E30411B-B5A2-4901-9781-08CEB76695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48883" y="5145574"/>
            <a:ext cx="458390" cy="57187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8F5B9C87-9912-4E60-B718-C10FEA2F64A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2221" y="5174302"/>
            <a:ext cx="458390" cy="57187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0E0E3A1-2A9A-4CAC-836F-D4A7F0F5C61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5342" y="4421668"/>
            <a:ext cx="458390" cy="57187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09F6AFA-8590-4E3E-BD09-F6F5597743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5427" y="4415909"/>
            <a:ext cx="458390" cy="57187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C7A2809-18E4-4D08-81EA-8069A0299A9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0941" y="5130891"/>
            <a:ext cx="458390" cy="571870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09829ED0-5B42-4B39-B207-12C5AA256E1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4975" y="5371174"/>
            <a:ext cx="367341" cy="24114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BFAE2F82-2550-4853-87FB-80A5FECF806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45558" y="5296499"/>
            <a:ext cx="328882" cy="29632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07230FE-C440-4239-B926-3C42CECF9C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0598" y="5171385"/>
            <a:ext cx="458390" cy="571870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71DDC20D-B2FC-4FA1-9C09-45334F85A8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6728" y="4424166"/>
            <a:ext cx="458390" cy="57187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941347FF-25AC-4057-BC46-2C99A3BB217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3991" y="5180990"/>
            <a:ext cx="423941" cy="538563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66F7D4A-9D6B-47CC-8948-579E741B8D3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29976" y="4415788"/>
            <a:ext cx="458390" cy="571870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6A27FC0F-965D-41F9-B3FE-445F0D18B1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7335" y="5163688"/>
            <a:ext cx="458390" cy="571870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40AAC94-CC2B-4DF5-AE02-86964966F3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7715" y="4418645"/>
            <a:ext cx="458390" cy="571870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120EDE4-0A24-457A-BBE4-F96E6AF816B3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5982" y="5153016"/>
            <a:ext cx="458390" cy="57187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D4B982C-5F6F-4C8E-92DF-5E36936136AE}"/>
              </a:ext>
            </a:extLst>
          </p:cNvPr>
          <p:cNvSpPr txBox="1"/>
          <p:nvPr/>
        </p:nvSpPr>
        <p:spPr>
          <a:xfrm>
            <a:off x="1590114" y="5121499"/>
            <a:ext cx="6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9E5C07-C80B-483D-8077-424BCF2FBD17}"/>
              </a:ext>
            </a:extLst>
          </p:cNvPr>
          <p:cNvSpPr txBox="1"/>
          <p:nvPr/>
        </p:nvSpPr>
        <p:spPr>
          <a:xfrm>
            <a:off x="1583700" y="4401037"/>
            <a:ext cx="6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B9107B-16CD-4202-9931-C26F8AA95277}"/>
              </a:ext>
            </a:extLst>
          </p:cNvPr>
          <p:cNvSpPr txBox="1"/>
          <p:nvPr/>
        </p:nvSpPr>
        <p:spPr>
          <a:xfrm>
            <a:off x="5929787" y="4366345"/>
            <a:ext cx="426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 ) -на ІІ ділянці.</a:t>
            </a: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0EC4B7BD-6D9B-406D-B603-35A4E6B38A59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9375" y="3206375"/>
            <a:ext cx="3013577" cy="1538848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07230FE-C440-4239-B926-3C42CECF9C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0840" y="5170704"/>
            <a:ext cx="458390" cy="571870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207230FE-C440-4239-B926-3C42CECF9C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44733" y="5153016"/>
            <a:ext cx="458390" cy="571870"/>
          </a:xfrm>
          <a:prstGeom prst="rect">
            <a:avLst/>
          </a:prstGeom>
        </p:spPr>
      </p:pic>
      <p:sp>
        <p:nvSpPr>
          <p:cNvPr id="2" name="Правая фигурная скобка 1"/>
          <p:cNvSpPr/>
          <p:nvPr/>
        </p:nvSpPr>
        <p:spPr>
          <a:xfrm>
            <a:off x="6060953" y="1361515"/>
            <a:ext cx="557291" cy="141848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84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66" grpId="0"/>
      <p:bldP spid="67" grpId="0"/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задачу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: скругленные углы 1">
            <a:extLst>
              <a:ext uri="{FF2B5EF4-FFF2-40B4-BE49-F238E27FC236}">
                <a16:creationId xmlns:a16="http://schemas.microsoft.com/office/drawing/2014/main" id="{3C95C979-58CF-4A33-B99C-E0CB7425F6CB}"/>
              </a:ext>
            </a:extLst>
          </p:cNvPr>
          <p:cNvSpPr/>
          <p:nvPr/>
        </p:nvSpPr>
        <p:spPr>
          <a:xfrm>
            <a:off x="485192" y="1296011"/>
            <a:ext cx="11220114" cy="11172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tx1"/>
                </a:solidFill>
              </a:rPr>
              <a:t>Скільки кілограмів капусти зібрали </a:t>
            </a:r>
          </a:p>
          <a:p>
            <a:pPr algn="ctr"/>
            <a:r>
              <a:rPr lang="uk-UA" sz="3600" b="1" dirty="0">
                <a:solidFill>
                  <a:schemeClr val="tx1"/>
                </a:solidFill>
              </a:rPr>
              <a:t>з ІІІ та ІІ ділянок разом?</a:t>
            </a:r>
            <a:endParaRPr lang="ru-UA" sz="36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EE1C00-277E-428C-A5C0-A5B128C08C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9237" y="2513465"/>
            <a:ext cx="8814792" cy="3792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FEE903-FCF2-42AF-8B91-14492ECF3526}"/>
              </a:ext>
            </a:extLst>
          </p:cNvPr>
          <p:cNvSpPr txBox="1"/>
          <p:nvPr/>
        </p:nvSpPr>
        <p:spPr>
          <a:xfrm>
            <a:off x="7836127" y="4200297"/>
            <a:ext cx="431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 кг ) - </a:t>
            </a:r>
            <a:r>
              <a:rPr lang="uk-UA" sz="3200" dirty="0">
                <a:latin typeface="Monotype Corsiva" panose="03010101010201010101" pitchFamily="66" charset="0"/>
              </a:rPr>
              <a:t>на ІІІ ділянці.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BC88AF-7F69-4D5C-AE10-CDF0CDBE95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4359" y="5435728"/>
            <a:ext cx="2814817" cy="109795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D3E9F9D-6C07-4A5C-8503-389536B7EF2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0138" y="3491815"/>
            <a:ext cx="458390" cy="57187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4D86E80-7D31-4B70-B193-AF937EC4A2B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1313" y="4233816"/>
            <a:ext cx="458390" cy="57187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7DFDCBF-E6D3-4B18-A76B-E2EE34CD96D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4057" y="4989945"/>
            <a:ext cx="458390" cy="57187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814A706-0F47-474B-A400-D071C68CB5B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9177" y="4241951"/>
            <a:ext cx="458390" cy="57187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3F4E22D-7E3B-460D-A17A-31A24B246C4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1212" y="3517671"/>
            <a:ext cx="423941" cy="53856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A7EA3E8-BC1D-43ED-8971-6232D21D63E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2044" y="4220665"/>
            <a:ext cx="458390" cy="57187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6B2F877-0840-4AED-9A26-A7DA8FE03D8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72791" y="2759163"/>
            <a:ext cx="458390" cy="57187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F433D76-2C81-40BA-9DBA-4EA6640AEAE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1029" y="3677651"/>
            <a:ext cx="367341" cy="24114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67F4B17-54F1-4AF3-8C4F-A1B6E7817E0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6923" y="3702698"/>
            <a:ext cx="367341" cy="24114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FA51F89-951B-42C2-B5ED-D58766DBF0A6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3824" y="4343687"/>
            <a:ext cx="328882" cy="29632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5F07020-7F6E-4F16-9580-7F13C1B387F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1055" y="3497076"/>
            <a:ext cx="458390" cy="57187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E30411B-B5A2-4901-9781-08CEB76695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364" y="4213223"/>
            <a:ext cx="458390" cy="57187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B5C19F8-EDBD-4505-B1B2-42E30EDAEFC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00713" y="4974407"/>
            <a:ext cx="458390" cy="57187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8F5B9C87-9912-4E60-B718-C10FEA2F64A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1702" y="4241951"/>
            <a:ext cx="458390" cy="57187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0E0E3A1-2A9A-4CAC-836F-D4A7F0F5C61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4823" y="3489317"/>
            <a:ext cx="458390" cy="57187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09F6AFA-8590-4E3E-BD09-F6F55977431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4908" y="3483558"/>
            <a:ext cx="458390" cy="57187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C7A2809-18E4-4D08-81EA-8069A0299A98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20422" y="4198540"/>
            <a:ext cx="458390" cy="57187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6799692A-5DB8-417F-B554-56ABEB97980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6765" y="5182007"/>
            <a:ext cx="367341" cy="24114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09829ED0-5B42-4B39-B207-12C5AA256E1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4456" y="4438823"/>
            <a:ext cx="367341" cy="24114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BFAE2F82-2550-4853-87FB-80A5FECF806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5039" y="4364148"/>
            <a:ext cx="328882" cy="29632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07230FE-C440-4239-B926-3C42CECF9C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0079" y="4239034"/>
            <a:ext cx="458390" cy="571870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71DDC20D-B2FC-4FA1-9C09-45334F85A83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6209" y="3491815"/>
            <a:ext cx="458390" cy="57187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B725E48-FC28-4439-8EDF-FBE0CCA2EE8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7950" y="4958865"/>
            <a:ext cx="458390" cy="57187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941347FF-25AC-4057-BC46-2C99A3BB217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3472" y="4248639"/>
            <a:ext cx="423941" cy="538563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66F7D4A-9D6B-47CC-8948-579E741B8D3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39457" y="3483437"/>
            <a:ext cx="458390" cy="571870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6A27FC0F-965D-41F9-B3FE-445F0D18B1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6816" y="4231337"/>
            <a:ext cx="458390" cy="571870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40AAC94-CC2B-4DF5-AE02-86964966F35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37196" y="3486294"/>
            <a:ext cx="458390" cy="571870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120EDE4-0A24-457A-BBE4-F96E6AF816B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5463" y="4220665"/>
            <a:ext cx="458390" cy="57187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D4B982C-5F6F-4C8E-92DF-5E36936136AE}"/>
              </a:ext>
            </a:extLst>
          </p:cNvPr>
          <p:cNvSpPr txBox="1"/>
          <p:nvPr/>
        </p:nvSpPr>
        <p:spPr>
          <a:xfrm>
            <a:off x="1599595" y="4189148"/>
            <a:ext cx="6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2)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9E5C07-C80B-483D-8077-424BCF2FBD17}"/>
              </a:ext>
            </a:extLst>
          </p:cNvPr>
          <p:cNvSpPr txBox="1"/>
          <p:nvPr/>
        </p:nvSpPr>
        <p:spPr>
          <a:xfrm>
            <a:off x="1593181" y="3468686"/>
            <a:ext cx="6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B9107B-16CD-4202-9931-C26F8AA95277}"/>
              </a:ext>
            </a:extLst>
          </p:cNvPr>
          <p:cNvSpPr txBox="1"/>
          <p:nvPr/>
        </p:nvSpPr>
        <p:spPr>
          <a:xfrm>
            <a:off x="5939268" y="3433994"/>
            <a:ext cx="4060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 ) -  на ІІ ділянці.</a:t>
            </a: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0EC4B7BD-6D9B-406D-B603-35A4E6B38A59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8856" y="2274024"/>
            <a:ext cx="3013577" cy="1538848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07230FE-C440-4239-B926-3C42CECF9C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0321" y="4238353"/>
            <a:ext cx="458390" cy="571870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207230FE-C440-4239-B926-3C42CECF9C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4214" y="4220665"/>
            <a:ext cx="458390" cy="57187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6CFEE903-FCF2-42AF-8B91-14492ECF3526}"/>
              </a:ext>
            </a:extLst>
          </p:cNvPr>
          <p:cNvSpPr txBox="1"/>
          <p:nvPr/>
        </p:nvSpPr>
        <p:spPr>
          <a:xfrm>
            <a:off x="6364758" y="4911734"/>
            <a:ext cx="431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 кг )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C4D86E80-7D31-4B70-B193-AF937EC4A2B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3482" y="4979284"/>
            <a:ext cx="458390" cy="571870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4A7EA3E8-BC1D-43ED-8971-6232D21D63E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4213" y="4966133"/>
            <a:ext cx="458390" cy="571870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CE30411B-B5A2-4901-9781-08CEB76695E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7088" y="4972016"/>
            <a:ext cx="458390" cy="571870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09829ED0-5B42-4B39-B207-12C5AA256E1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6625" y="5184291"/>
            <a:ext cx="367341" cy="24114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207230FE-C440-4239-B926-3C42CECF9C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32248" y="4984502"/>
            <a:ext cx="458390" cy="57187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6A27FC0F-965D-41F9-B3FE-445F0D18B13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8985" y="4976805"/>
            <a:ext cx="458390" cy="57187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D4B982C-5F6F-4C8E-92DF-5E36936136AE}"/>
              </a:ext>
            </a:extLst>
          </p:cNvPr>
          <p:cNvSpPr txBox="1"/>
          <p:nvPr/>
        </p:nvSpPr>
        <p:spPr>
          <a:xfrm>
            <a:off x="1610843" y="4927628"/>
            <a:ext cx="67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3)</a:t>
            </a:r>
          </a:p>
        </p:txBody>
      </p:sp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207230FE-C440-4239-B926-3C42CECF9CD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8658" y="4974631"/>
            <a:ext cx="458390" cy="57187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6CFEE903-FCF2-42AF-8B91-14492ECF3526}"/>
              </a:ext>
            </a:extLst>
          </p:cNvPr>
          <p:cNvSpPr txBox="1"/>
          <p:nvPr/>
        </p:nvSpPr>
        <p:spPr>
          <a:xfrm>
            <a:off x="4270106" y="5694559"/>
            <a:ext cx="630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323 кг зібрали з ІІІ та ІІ ділянок.</a:t>
            </a:r>
          </a:p>
        </p:txBody>
      </p:sp>
    </p:spTree>
    <p:extLst>
      <p:ext uri="{BB962C8B-B14F-4D97-AF65-F5344CB8AC3E}">
        <p14:creationId xmlns:p14="http://schemas.microsoft.com/office/powerpoint/2010/main" val="236808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100" grpId="0"/>
      <p:bldP spid="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Поясни різні способи обчислення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197491" y="1620531"/>
            <a:ext cx="8089143" cy="3301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4800" b="1" dirty="0"/>
              <a:t>26 + 79 = (20 + 70) + (6 + 9) =…</a:t>
            </a:r>
          </a:p>
          <a:p>
            <a:pPr>
              <a:lnSpc>
                <a:spcPct val="150000"/>
              </a:lnSpc>
            </a:pPr>
            <a:r>
              <a:rPr lang="uk-UA" sz="4800" b="1" dirty="0"/>
              <a:t>26 + 79 = 26 + 70 + 9 =…</a:t>
            </a:r>
          </a:p>
          <a:p>
            <a:pPr>
              <a:lnSpc>
                <a:spcPct val="150000"/>
              </a:lnSpc>
            </a:pPr>
            <a:r>
              <a:rPr lang="uk-UA" sz="4800" b="1" dirty="0"/>
              <a:t>26 + (79 + 1) = 26 + 80 – 1 =…</a:t>
            </a:r>
            <a:endParaRPr lang="ru-UA" sz="4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53C633-727A-403E-972C-317954224EA5}"/>
              </a:ext>
            </a:extLst>
          </p:cNvPr>
          <p:cNvSpPr txBox="1"/>
          <p:nvPr/>
        </p:nvSpPr>
        <p:spPr>
          <a:xfrm>
            <a:off x="8451843" y="1923123"/>
            <a:ext cx="220755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4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90+15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53C633-727A-403E-972C-317954224EA5}"/>
              </a:ext>
            </a:extLst>
          </p:cNvPr>
          <p:cNvSpPr txBox="1"/>
          <p:nvPr/>
        </p:nvSpPr>
        <p:spPr>
          <a:xfrm>
            <a:off x="10225556" y="1899692"/>
            <a:ext cx="155372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4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53C633-727A-403E-972C-317954224EA5}"/>
              </a:ext>
            </a:extLst>
          </p:cNvPr>
          <p:cNvSpPr txBox="1"/>
          <p:nvPr/>
        </p:nvSpPr>
        <p:spPr>
          <a:xfrm>
            <a:off x="6857768" y="2987037"/>
            <a:ext cx="177622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4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53C633-727A-403E-972C-317954224EA5}"/>
              </a:ext>
            </a:extLst>
          </p:cNvPr>
          <p:cNvSpPr txBox="1"/>
          <p:nvPr/>
        </p:nvSpPr>
        <p:spPr>
          <a:xfrm>
            <a:off x="8033729" y="4035731"/>
            <a:ext cx="150708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4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</p:txBody>
      </p:sp>
      <p:pic>
        <p:nvPicPr>
          <p:cNvPr id="36" name="Picture 6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FDE6030-20C8-4004-887B-9D36538550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20" b="96317" l="1795" r="85385">
                        <a14:foregroundMark x1="9615" y1="61142" x2="9615" y2="61142"/>
                        <a14:foregroundMark x1="9615" y1="84346" x2="9615" y2="84346"/>
                        <a14:foregroundMark x1="77564" y1="85820" x2="77564" y2="85820"/>
                        <a14:foregroundMark x1="79487" y1="86740" x2="79487" y2="86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15333"/>
          <a:stretch/>
        </p:blipFill>
        <p:spPr bwMode="auto">
          <a:xfrm>
            <a:off x="8289986" y="3730447"/>
            <a:ext cx="3582806" cy="294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30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Поясни різні способи обчислення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326888" y="1266847"/>
            <a:ext cx="96804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4800" b="1" dirty="0"/>
              <a:t>82 – 39 = 82 – 30 – 9 =…</a:t>
            </a:r>
          </a:p>
          <a:p>
            <a:pPr>
              <a:lnSpc>
                <a:spcPct val="150000"/>
              </a:lnSpc>
            </a:pPr>
            <a:r>
              <a:rPr lang="uk-UA" sz="4800" b="1" dirty="0"/>
              <a:t>82 – 39 = (70 + 12) – (30 + 9) =…</a:t>
            </a:r>
          </a:p>
          <a:p>
            <a:pPr>
              <a:lnSpc>
                <a:spcPct val="150000"/>
              </a:lnSpc>
            </a:pPr>
            <a:r>
              <a:rPr lang="uk-UA" sz="4800" b="1" dirty="0"/>
              <a:t>82 – 39 = 82 – 39 </a:t>
            </a:r>
            <a:r>
              <a:rPr lang="uk-UA" sz="4800" b="1" baseline="30000" dirty="0"/>
              <a:t>+ 1 </a:t>
            </a:r>
            <a:r>
              <a:rPr lang="uk-UA" sz="4800" b="1" dirty="0"/>
              <a:t>= 82 – 40 + 1 =…</a:t>
            </a:r>
            <a:endParaRPr lang="ru-UA" sz="4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53C633-727A-403E-972C-317954224EA5}"/>
              </a:ext>
            </a:extLst>
          </p:cNvPr>
          <p:cNvSpPr txBox="1"/>
          <p:nvPr/>
        </p:nvSpPr>
        <p:spPr>
          <a:xfrm>
            <a:off x="6965339" y="1442764"/>
            <a:ext cx="98157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4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53C633-727A-403E-972C-317954224EA5}"/>
              </a:ext>
            </a:extLst>
          </p:cNvPr>
          <p:cNvSpPr txBox="1"/>
          <p:nvPr/>
        </p:nvSpPr>
        <p:spPr>
          <a:xfrm>
            <a:off x="8928494" y="2649650"/>
            <a:ext cx="198392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4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53C633-727A-403E-972C-317954224EA5}"/>
              </a:ext>
            </a:extLst>
          </p:cNvPr>
          <p:cNvSpPr txBox="1"/>
          <p:nvPr/>
        </p:nvSpPr>
        <p:spPr>
          <a:xfrm>
            <a:off x="9930837" y="3725263"/>
            <a:ext cx="98157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4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</a:p>
        </p:txBody>
      </p:sp>
      <p:pic>
        <p:nvPicPr>
          <p:cNvPr id="17" name="Picture 6" descr="Чому не можна заважати дитині-шульзі використовувати ліву руку? -  Learning.ua">
            <a:extLst>
              <a:ext uri="{FF2B5EF4-FFF2-40B4-BE49-F238E27FC236}">
                <a16:creationId xmlns:a16="http://schemas.microsoft.com/office/drawing/2014/main" id="{3FDE6030-20C8-4004-887B-9D36538550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20" b="96317" l="2121" r="100000">
                        <a14:foregroundMark x1="11364" y1="61142" x2="11364" y2="61142"/>
                        <a14:foregroundMark x1="11364" y1="84346" x2="11364" y2="84346"/>
                        <a14:foregroundMark x1="91667" y1="85820" x2="91667" y2="85820"/>
                        <a14:foregroundMark x1="93939" y1="86740" x2="93939" y2="86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78328" y="4300588"/>
            <a:ext cx="2944298" cy="24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60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Накресли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378823" y="1028636"/>
            <a:ext cx="1165533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 </a:t>
            </a:r>
            <a:r>
              <a:rPr lang="uk-UA" sz="4400" b="1" dirty="0"/>
              <a:t>Накресли відрізок АВ завдовжки 3 см похило, відрізок КМ завдовжки 2 см вертикально, </a:t>
            </a:r>
          </a:p>
          <a:p>
            <a:pPr algn="ctr"/>
            <a:r>
              <a:rPr lang="uk-UA" sz="4400" b="1" dirty="0"/>
              <a:t>а ОС довжиною 5 см горизонтально.</a:t>
            </a:r>
            <a:endParaRPr lang="ru-UA" sz="44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EE1C00-277E-428C-A5C0-A5B128C08C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3068" y="3406846"/>
            <a:ext cx="8814792" cy="3030971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A602BF6D-67C8-47D7-A06C-B8A77EF3D333}"/>
              </a:ext>
            </a:extLst>
          </p:cNvPr>
          <p:cNvCxnSpPr/>
          <p:nvPr/>
        </p:nvCxnSpPr>
        <p:spPr>
          <a:xfrm>
            <a:off x="2254503" y="3742616"/>
            <a:ext cx="367927" cy="2206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>
            <a:extLst>
              <a:ext uri="{FF2B5EF4-FFF2-40B4-BE49-F238E27FC236}">
                <a16:creationId xmlns:a16="http://schemas.microsoft.com/office/drawing/2014/main" id="{1168FB15-A1EC-4036-BCBE-899694D337FB}"/>
              </a:ext>
            </a:extLst>
          </p:cNvPr>
          <p:cNvSpPr/>
          <p:nvPr/>
        </p:nvSpPr>
        <p:spPr>
          <a:xfrm>
            <a:off x="3382460" y="5164949"/>
            <a:ext cx="98322" cy="983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925333F-2220-45DE-9A75-090B526F4D76}"/>
              </a:ext>
            </a:extLst>
          </p:cNvPr>
          <p:cNvSpPr/>
          <p:nvPr/>
        </p:nvSpPr>
        <p:spPr>
          <a:xfrm>
            <a:off x="2203040" y="3693454"/>
            <a:ext cx="98322" cy="983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E6D9CB-A201-448B-AF80-CFF95C5E14EA}"/>
              </a:ext>
            </a:extLst>
          </p:cNvPr>
          <p:cNvSpPr txBox="1"/>
          <p:nvPr/>
        </p:nvSpPr>
        <p:spPr>
          <a:xfrm>
            <a:off x="3785187" y="3639372"/>
            <a:ext cx="325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О</a:t>
            </a:r>
            <a:endParaRPr lang="ru-UA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DEB3F-14FC-496C-8366-355BA9BF3377}"/>
              </a:ext>
            </a:extLst>
          </p:cNvPr>
          <p:cNvSpPr txBox="1"/>
          <p:nvPr/>
        </p:nvSpPr>
        <p:spPr>
          <a:xfrm>
            <a:off x="8224293" y="3630350"/>
            <a:ext cx="325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</a:t>
            </a:r>
            <a:endParaRPr lang="ru-UA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2EAFED-E911-48D1-8D4D-7385A80B9040}"/>
              </a:ext>
            </a:extLst>
          </p:cNvPr>
          <p:cNvSpPr txBox="1"/>
          <p:nvPr/>
        </p:nvSpPr>
        <p:spPr>
          <a:xfrm>
            <a:off x="3050158" y="3288674"/>
            <a:ext cx="325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K</a:t>
            </a:r>
            <a:endParaRPr lang="ru-UA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1C4197-4E02-4BE5-BB3B-CFCCFA2190F1}"/>
              </a:ext>
            </a:extLst>
          </p:cNvPr>
          <p:cNvSpPr txBox="1"/>
          <p:nvPr/>
        </p:nvSpPr>
        <p:spPr>
          <a:xfrm>
            <a:off x="1881972" y="3268557"/>
            <a:ext cx="325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А</a:t>
            </a:r>
            <a:endParaRPr lang="ru-UA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03FFA2-B4DB-418C-A755-3E817C18846D}"/>
              </a:ext>
            </a:extLst>
          </p:cNvPr>
          <p:cNvSpPr txBox="1"/>
          <p:nvPr/>
        </p:nvSpPr>
        <p:spPr>
          <a:xfrm>
            <a:off x="2216728" y="5568076"/>
            <a:ext cx="2740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В</a:t>
            </a:r>
            <a:endParaRPr lang="ru-UA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2A4C45-2A37-47EC-9D22-68F5912B2E9B}"/>
              </a:ext>
            </a:extLst>
          </p:cNvPr>
          <p:cNvSpPr txBox="1"/>
          <p:nvPr/>
        </p:nvSpPr>
        <p:spPr>
          <a:xfrm>
            <a:off x="2967849" y="4805735"/>
            <a:ext cx="325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M</a:t>
            </a:r>
            <a:endParaRPr lang="ru-UA" sz="2800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A602BF6D-67C8-47D7-A06C-B8A77EF3D333}"/>
              </a:ext>
            </a:extLst>
          </p:cNvPr>
          <p:cNvCxnSpPr/>
          <p:nvPr/>
        </p:nvCxnSpPr>
        <p:spPr>
          <a:xfrm>
            <a:off x="3431621" y="3729689"/>
            <a:ext cx="0" cy="1506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>
            <a:extLst>
              <a:ext uri="{FF2B5EF4-FFF2-40B4-BE49-F238E27FC236}">
                <a16:creationId xmlns:a16="http://schemas.microsoft.com/office/drawing/2014/main" id="{1168FB15-A1EC-4036-BCBE-899694D337FB}"/>
              </a:ext>
            </a:extLst>
          </p:cNvPr>
          <p:cNvSpPr/>
          <p:nvPr/>
        </p:nvSpPr>
        <p:spPr>
          <a:xfrm>
            <a:off x="4142491" y="4033365"/>
            <a:ext cx="98322" cy="983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9925333F-2220-45DE-9A75-090B526F4D76}"/>
              </a:ext>
            </a:extLst>
          </p:cNvPr>
          <p:cNvSpPr/>
          <p:nvPr/>
        </p:nvSpPr>
        <p:spPr>
          <a:xfrm>
            <a:off x="3382460" y="3639372"/>
            <a:ext cx="98322" cy="983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602BF6D-67C8-47D7-A06C-B8A77EF3D333}"/>
              </a:ext>
            </a:extLst>
          </p:cNvPr>
          <p:cNvCxnSpPr>
            <a:cxnSpLocks/>
          </p:cNvCxnSpPr>
          <p:nvPr/>
        </p:nvCxnSpPr>
        <p:spPr>
          <a:xfrm>
            <a:off x="4240813" y="4082526"/>
            <a:ext cx="38604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>
            <a:extLst>
              <a:ext uri="{FF2B5EF4-FFF2-40B4-BE49-F238E27FC236}">
                <a16:creationId xmlns:a16="http://schemas.microsoft.com/office/drawing/2014/main" id="{1168FB15-A1EC-4036-BCBE-899694D337FB}"/>
              </a:ext>
            </a:extLst>
          </p:cNvPr>
          <p:cNvSpPr/>
          <p:nvPr/>
        </p:nvSpPr>
        <p:spPr>
          <a:xfrm>
            <a:off x="8002941" y="4033365"/>
            <a:ext cx="98322" cy="1202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9925333F-2220-45DE-9A75-090B526F4D76}"/>
              </a:ext>
            </a:extLst>
          </p:cNvPr>
          <p:cNvSpPr/>
          <p:nvPr/>
        </p:nvSpPr>
        <p:spPr>
          <a:xfrm>
            <a:off x="2575571" y="5899900"/>
            <a:ext cx="98322" cy="983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35" name="Picture 2" descr="Soloveika на Яндекс.Фотках | Школа, Дети, Школьные темы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15282" y="3564891"/>
            <a:ext cx="2417943" cy="31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464761" y="4513796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solidFill>
                  <a:srgbClr val="FF0000"/>
                </a:solidFill>
              </a:rPr>
              <a:t>3 см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538983" y="4458901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solidFill>
                  <a:srgbClr val="FF0000"/>
                </a:solidFill>
              </a:rPr>
              <a:t>2 см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79059" y="3713194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solidFill>
                  <a:srgbClr val="FF0000"/>
                </a:solidFill>
              </a:rPr>
              <a:t>5 см </a:t>
            </a:r>
          </a:p>
        </p:txBody>
      </p:sp>
    </p:spTree>
    <p:extLst>
      <p:ext uri="{BB962C8B-B14F-4D97-AF65-F5344CB8AC3E}">
        <p14:creationId xmlns:p14="http://schemas.microsoft.com/office/powerpoint/2010/main" val="272952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/>
      <p:bldP spid="19" grpId="0"/>
      <p:bldP spid="20" grpId="0"/>
      <p:bldP spid="21" grpId="0"/>
      <p:bldP spid="22" grpId="0"/>
      <p:bldP spid="24" grpId="0"/>
      <p:bldP spid="30" grpId="0" animBg="1"/>
      <p:bldP spid="31" grpId="0" animBg="1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Заповни таблицю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56176"/>
              </p:ext>
            </p:extLst>
          </p:nvPr>
        </p:nvGraphicFramePr>
        <p:xfrm>
          <a:off x="1084054" y="1385030"/>
          <a:ext cx="10715532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5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5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15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15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Доданок</a:t>
                      </a:r>
                      <a:endParaRPr lang="ru-RU" sz="32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/>
                        <a:t>63</a:t>
                      </a:r>
                      <a:endParaRPr lang="ru-RU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/>
                        <a:t>57</a:t>
                      </a:r>
                      <a:endParaRPr lang="ru-RU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>
                          <a:solidFill>
                            <a:srgbClr val="002060"/>
                          </a:solidFill>
                        </a:rPr>
                        <a:t>53</a:t>
                      </a:r>
                      <a:endParaRPr lang="ru-RU" sz="4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/>
                        <a:t>58</a:t>
                      </a:r>
                      <a:endParaRPr lang="ru-RU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>
                          <a:solidFill>
                            <a:srgbClr val="002060"/>
                          </a:solidFill>
                        </a:rPr>
                        <a:t>23</a:t>
                      </a:r>
                      <a:endParaRPr lang="ru-RU" sz="4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/>
                        <a:t>15</a:t>
                      </a:r>
                      <a:endParaRPr lang="ru-RU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>
                          <a:solidFill>
                            <a:srgbClr val="002060"/>
                          </a:solidFill>
                        </a:rPr>
                        <a:t>25</a:t>
                      </a:r>
                      <a:endParaRPr lang="ru-RU" sz="4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/>
                        <a:t>36</a:t>
                      </a:r>
                      <a:endParaRPr lang="ru-RU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Доданок</a:t>
                      </a:r>
                      <a:endParaRPr lang="ru-RU" sz="32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/>
                        <a:t>18</a:t>
                      </a:r>
                      <a:endParaRPr lang="ru-RU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/>
                        <a:t>43</a:t>
                      </a:r>
                      <a:endParaRPr lang="ru-RU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/>
                        <a:t>27</a:t>
                      </a:r>
                      <a:endParaRPr lang="ru-RU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>
                          <a:solidFill>
                            <a:srgbClr val="002060"/>
                          </a:solidFill>
                        </a:rPr>
                        <a:t>15</a:t>
                      </a:r>
                      <a:endParaRPr lang="ru-RU" sz="4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/>
                        <a:t>73</a:t>
                      </a:r>
                      <a:endParaRPr lang="ru-RU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>
                          <a:solidFill>
                            <a:srgbClr val="002060"/>
                          </a:solidFill>
                        </a:rPr>
                        <a:t>85</a:t>
                      </a:r>
                      <a:endParaRPr lang="ru-RU" sz="4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/>
                        <a:t>65</a:t>
                      </a:r>
                      <a:endParaRPr lang="ru-RU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>
                          <a:solidFill>
                            <a:srgbClr val="002060"/>
                          </a:solidFill>
                        </a:rPr>
                        <a:t>46</a:t>
                      </a:r>
                      <a:endParaRPr lang="ru-RU" sz="4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b="1" dirty="0"/>
                        <a:t>Сума</a:t>
                      </a:r>
                      <a:endParaRPr lang="ru-RU" sz="32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>
                          <a:solidFill>
                            <a:srgbClr val="002060"/>
                          </a:solidFill>
                        </a:rPr>
                        <a:t>81</a:t>
                      </a:r>
                      <a:endParaRPr lang="ru-RU" sz="4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b="1" dirty="0">
                          <a:solidFill>
                            <a:srgbClr val="002060"/>
                          </a:solidFill>
                        </a:rPr>
                        <a:t>100</a:t>
                      </a:r>
                      <a:endParaRPr lang="ru-RU" sz="4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/>
                        <a:t>80</a:t>
                      </a:r>
                      <a:endParaRPr lang="ru-RU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/>
                        <a:t>73</a:t>
                      </a:r>
                      <a:endParaRPr lang="ru-RU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/>
                        <a:t>96</a:t>
                      </a:r>
                      <a:endParaRPr lang="ru-RU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400" b="1" dirty="0"/>
                        <a:t>100</a:t>
                      </a:r>
                      <a:endParaRPr lang="ru-RU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/>
                        <a:t>90</a:t>
                      </a:r>
                      <a:endParaRPr lang="ru-RU" sz="4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4800" b="1" dirty="0"/>
                        <a:t>82</a:t>
                      </a:r>
                      <a:endParaRPr lang="ru-RU" sz="4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320175" y="3140015"/>
            <a:ext cx="846383" cy="6469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404228" y="3140014"/>
            <a:ext cx="846383" cy="6469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465277" y="1463615"/>
            <a:ext cx="846383" cy="6469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612591" y="2295979"/>
            <a:ext cx="846383" cy="6469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7604628" y="1463614"/>
            <a:ext cx="846383" cy="6469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8648424" y="2295978"/>
            <a:ext cx="846383" cy="6469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9743979" y="1464782"/>
            <a:ext cx="846383" cy="6469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0848160" y="2295978"/>
            <a:ext cx="846383" cy="6469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2" descr="Добірка ідей, які допоможуть урізноманітнити виховні години, зробити клас  дружним і швидко порозумітися зі своїми учнями. Роменська загальноосвітня  школа І-ІІІ ступенів №7">
            <a:extLst>
              <a:ext uri="{FF2B5EF4-FFF2-40B4-BE49-F238E27FC236}">
                <a16:creationId xmlns:a16="http://schemas.microsoft.com/office/drawing/2014/main" id="{82E20A4F-C60F-46B6-A09D-AE58F96E7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6004" y="4398979"/>
            <a:ext cx="66579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9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2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Організація класу 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7D3E15-0A57-44B3-B4A2-9DF752E9A1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58990" y="1433178"/>
            <a:ext cx="3243714" cy="4737676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D88484A5-DE6C-4D37-9417-808D688D1C9A}"/>
              </a:ext>
            </a:extLst>
          </p:cNvPr>
          <p:cNvSpPr/>
          <p:nvPr/>
        </p:nvSpPr>
        <p:spPr>
          <a:xfrm>
            <a:off x="408132" y="1544231"/>
            <a:ext cx="7624653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Вже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пролунав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шкільний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дзвінок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Покликав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всіх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нас на урок.</a:t>
            </a:r>
          </a:p>
          <a:p>
            <a:pPr algn="ctr"/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Рівненько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стали. Все.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Вже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час,</a:t>
            </a:r>
          </a:p>
          <a:p>
            <a:pPr algn="ctr"/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Роботу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починає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клас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За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парти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всілися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зручненько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Поклали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руки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всі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гарненько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Готові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? Так.</a:t>
            </a:r>
          </a:p>
          <a:p>
            <a:pPr algn="ctr"/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А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настрій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як? Клас!</a:t>
            </a:r>
          </a:p>
          <a:p>
            <a:pPr algn="ctr"/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Тож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успіх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всіх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чекає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  <a:cs typeface="Times New Roman" panose="02020603050405020304" pitchFamily="18" charset="0"/>
              </a:rPr>
              <a:t> нас!</a:t>
            </a:r>
          </a:p>
        </p:txBody>
      </p:sp>
    </p:spTree>
    <p:extLst>
      <p:ext uri="{BB962C8B-B14F-4D97-AF65-F5344CB8AC3E}">
        <p14:creationId xmlns:p14="http://schemas.microsoft.com/office/powerpoint/2010/main" val="28824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рівняння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277297" y="1550470"/>
            <a:ext cx="341910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/>
              <a:t> 28 – </a:t>
            </a:r>
            <a:r>
              <a:rPr lang="uk-UA" sz="6600" b="1" dirty="0"/>
              <a:t>а</a:t>
            </a:r>
            <a:r>
              <a:rPr lang="en-US" sz="6600" b="1" dirty="0"/>
              <a:t>=9</a:t>
            </a:r>
            <a:endParaRPr lang="ru-UA" sz="6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65488" y="2478432"/>
            <a:ext cx="13666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642893" y="2478432"/>
            <a:ext cx="23416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28-9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65486" y="3586428"/>
            <a:ext cx="2842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i="1" u="sng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а=19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1402" y="4583468"/>
            <a:ext cx="42422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28-19=9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6865054" y="1527402"/>
            <a:ext cx="447638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/>
              <a:t> b + 57 = 95</a:t>
            </a:r>
            <a:endParaRPr lang="ru-UA" sz="6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7153245" y="2455364"/>
            <a:ext cx="13666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k-UA" sz="6600" b="1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8230650" y="2455364"/>
            <a:ext cx="23416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95-57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7153243" y="3563360"/>
            <a:ext cx="2842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u="sng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uk-UA" sz="6600" b="1" i="1" u="sng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7099159" y="4560400"/>
            <a:ext cx="42422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38+57=95</a:t>
            </a:r>
          </a:p>
        </p:txBody>
      </p:sp>
      <p:pic>
        <p:nvPicPr>
          <p:cNvPr id="22" name="Picture 6" descr="Lindo Amigo, Linda, Amigo, Cabelo Cor - De - Laranja Imagem PNG | Детские  рисунки, Дети, Школа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6657" y="3022528"/>
            <a:ext cx="1417872" cy="266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CA7F1095-327D-4CD0-89BC-2DBA5F39130E}"/>
              </a:ext>
            </a:extLst>
          </p:cNvPr>
          <p:cNvSpPr/>
          <p:nvPr/>
        </p:nvSpPr>
        <p:spPr>
          <a:xfrm>
            <a:off x="3067427" y="5487668"/>
            <a:ext cx="162897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6600" b="1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9=9</a:t>
            </a:r>
            <a:endParaRPr lang="ru-RU" dirty="0"/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BBFC1EEA-7027-4B1E-BE8C-A9C42CDCFCA1}"/>
              </a:ext>
            </a:extLst>
          </p:cNvPr>
          <p:cNvSpPr/>
          <p:nvPr/>
        </p:nvSpPr>
        <p:spPr>
          <a:xfrm>
            <a:off x="8519867" y="5527903"/>
            <a:ext cx="255230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6600" b="1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95=95</a:t>
            </a:r>
          </a:p>
        </p:txBody>
      </p:sp>
    </p:spTree>
    <p:extLst>
      <p:ext uri="{BB962C8B-B14F-4D97-AF65-F5344CB8AC3E}">
        <p14:creationId xmlns:p14="http://schemas.microsoft.com/office/powerpoint/2010/main" val="20092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8" grpId="0"/>
      <p:bldP spid="19" grpId="0"/>
      <p:bldP spid="20" grpId="0"/>
      <p:bldP spid="21" grpId="0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Розв'яжи рівняння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1580481" y="1548735"/>
            <a:ext cx="417936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6600" b="1" dirty="0"/>
              <a:t>х</a:t>
            </a:r>
            <a:r>
              <a:rPr lang="en-US" sz="6600" b="1" dirty="0"/>
              <a:t>– 36=18</a:t>
            </a:r>
            <a:endParaRPr lang="ru-UA" sz="6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65488" y="2478432"/>
            <a:ext cx="13666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х=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2642893" y="2478432"/>
            <a:ext cx="27460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18+36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65486" y="3586428"/>
            <a:ext cx="2842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i="1" u="sng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х=54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1511402" y="4583468"/>
            <a:ext cx="42422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54-36=18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9DD9F4-EC24-45EE-B97F-A6A7AED49956}"/>
              </a:ext>
            </a:extLst>
          </p:cNvPr>
          <p:cNvSpPr txBox="1"/>
          <p:nvPr/>
        </p:nvSpPr>
        <p:spPr>
          <a:xfrm>
            <a:off x="6865053" y="1527402"/>
            <a:ext cx="487845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/>
              <a:t> 65 + </a:t>
            </a:r>
            <a:r>
              <a:rPr lang="uk-UA" sz="6600" b="1" dirty="0"/>
              <a:t>а</a:t>
            </a:r>
            <a:r>
              <a:rPr lang="en-US" sz="6600" b="1" dirty="0"/>
              <a:t> = 100</a:t>
            </a:r>
            <a:endParaRPr lang="ru-UA" sz="6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7153245" y="2455364"/>
            <a:ext cx="13666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8230649" y="2455364"/>
            <a:ext cx="30034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100-65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7153243" y="3563360"/>
            <a:ext cx="2842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i="1" u="sng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6600" b="1" i="1" u="sng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6600" b="1" i="1" u="sng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4F959-951C-4208-B3CF-D47DA924CEB7}"/>
              </a:ext>
            </a:extLst>
          </p:cNvPr>
          <p:cNvSpPr txBox="1"/>
          <p:nvPr/>
        </p:nvSpPr>
        <p:spPr>
          <a:xfrm>
            <a:off x="7099159" y="4560400"/>
            <a:ext cx="46443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b="1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65+35=100</a:t>
            </a:r>
          </a:p>
        </p:txBody>
      </p:sp>
      <p:pic>
        <p:nvPicPr>
          <p:cNvPr id="22" name="Picture 6" descr="Lindo Amigo, Linda, Amigo, Cabelo Cor - De - Laranja Imagem PNG | Детские  рисунки, Дети, Школа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6657" y="3022528"/>
            <a:ext cx="1417872" cy="266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BBD59A92-88D0-43D7-BAF8-EA7CBF73DABF}"/>
              </a:ext>
            </a:extLst>
          </p:cNvPr>
          <p:cNvSpPr/>
          <p:nvPr/>
        </p:nvSpPr>
        <p:spPr>
          <a:xfrm>
            <a:off x="2679725" y="5460217"/>
            <a:ext cx="255230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6600" b="1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18=18</a:t>
            </a: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06E64190-DE76-41E0-8C46-68DD42FDF3D3}"/>
              </a:ext>
            </a:extLst>
          </p:cNvPr>
          <p:cNvSpPr/>
          <p:nvPr/>
        </p:nvSpPr>
        <p:spPr>
          <a:xfrm>
            <a:off x="7379310" y="5423249"/>
            <a:ext cx="34756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sz="6600" b="1" i="1" spc="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100=100</a:t>
            </a:r>
          </a:p>
        </p:txBody>
      </p:sp>
    </p:spTree>
    <p:extLst>
      <p:ext uri="{BB962C8B-B14F-4D97-AF65-F5344CB8AC3E}">
        <p14:creationId xmlns:p14="http://schemas.microsoft.com/office/powerpoint/2010/main" val="42237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8" grpId="0"/>
      <p:bldP spid="19" grpId="0"/>
      <p:bldP spid="20" grpId="0"/>
      <p:bldP spid="21" grpId="0"/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Обери </a:t>
            </a:r>
            <a:r>
              <a:rPr lang="ru-RU" sz="2000" b="1" dirty="0" err="1">
                <a:solidFill>
                  <a:schemeClr val="bg1"/>
                </a:solidFill>
              </a:rPr>
              <a:t>колір</a:t>
            </a:r>
            <a:r>
              <a:rPr lang="ru-RU" sz="2000" b="1" dirty="0">
                <a:solidFill>
                  <a:schemeClr val="bg1"/>
                </a:solidFill>
              </a:rPr>
              <a:t>, </a:t>
            </a:r>
            <a:r>
              <a:rPr lang="ru-RU" sz="2000" b="1" dirty="0" err="1">
                <a:solidFill>
                  <a:schemeClr val="bg1"/>
                </a:solidFill>
              </a:rPr>
              <a:t>що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характеризує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твій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настрій</a:t>
            </a:r>
            <a:r>
              <a:rPr lang="ru-RU" sz="2000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C814BD-4A2F-4FB8-90C2-31A3C40F7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806" y="2468619"/>
            <a:ext cx="10000519" cy="456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/>
          <p:nvPr/>
        </p:nvSpPr>
        <p:spPr>
          <a:xfrm>
            <a:off x="3355596" y="494529"/>
            <a:ext cx="8624369" cy="485775"/>
          </a:xfrm>
          <a:prstGeom prst="rect">
            <a:avLst/>
          </a:prstGeom>
          <a:solidFill>
            <a:srgbClr val="2F324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Домашнє завдання</a:t>
            </a:r>
            <a:endParaRPr/>
          </a:p>
        </p:txBody>
      </p:sp>
      <p:pic>
        <p:nvPicPr>
          <p:cNvPr id="592" name="Google Shape;592;p2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403" y="1945397"/>
            <a:ext cx="4853699" cy="3556495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28"/>
          <p:cNvSpPr/>
          <p:nvPr/>
        </p:nvSpPr>
        <p:spPr>
          <a:xfrm>
            <a:off x="5288622" y="1945397"/>
            <a:ext cx="5852129" cy="231869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Задача №13,                 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приклади №14.</a:t>
            </a:r>
          </a:p>
        </p:txBody>
      </p:sp>
      <p:sp>
        <p:nvSpPr>
          <p:cNvPr id="7" name="Дата 1">
            <a:extLst>
              <a:ext uri="{FF2B5EF4-FFF2-40B4-BE49-F238E27FC236}">
                <a16:creationId xmlns:a16="http://schemas.microsoft.com/office/drawing/2014/main" id="{C21097A1-6400-4AB9-B9DD-491D92501409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080DA-0D61-42F4-A68C-9FD9A53AF6C4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314733" y="395938"/>
            <a:ext cx="870309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50A351D-1AC1-47FC-B77C-7EA18CF399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4608" y="5220935"/>
            <a:ext cx="3284602" cy="120447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050B87-E708-45E5-B57C-C332350F2B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2205" y="5220935"/>
            <a:ext cx="3384562" cy="124112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94ED3C0-889A-4BFF-BD1F-D51B08633B9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261" y="3781228"/>
            <a:ext cx="3260858" cy="119576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F3E5B40-9E01-49EB-8F09-D22C38C244E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106" y="5186885"/>
            <a:ext cx="3301595" cy="121070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A46EB68-FC5B-4827-A921-7F82E10BE74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909" y="3731424"/>
            <a:ext cx="3260858" cy="119576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A6A795-8387-4E2C-AFDD-8A945A9D49C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308" y="3740675"/>
            <a:ext cx="3034823" cy="1210703"/>
          </a:xfrm>
          <a:prstGeom prst="rect">
            <a:avLst/>
          </a:prstGeom>
        </p:spPr>
      </p:pic>
      <p:sp>
        <p:nvSpPr>
          <p:cNvPr id="20" name="Скругленный прямоугольник 22">
            <a:extLst>
              <a:ext uri="{FF2B5EF4-FFF2-40B4-BE49-F238E27FC236}">
                <a16:creationId xmlns:a16="http://schemas.microsoft.com/office/drawing/2014/main" id="{B73ADC94-5ADC-49EE-A071-958D1FFCDCC7}"/>
              </a:ext>
            </a:extLst>
          </p:cNvPr>
          <p:cNvSpPr/>
          <p:nvPr/>
        </p:nvSpPr>
        <p:spPr>
          <a:xfrm>
            <a:off x="5260300" y="3769791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45</a:t>
            </a:r>
          </a:p>
        </p:txBody>
      </p:sp>
      <p:sp>
        <p:nvSpPr>
          <p:cNvPr id="21" name="Скругленный прямоугольник 28">
            <a:extLst>
              <a:ext uri="{FF2B5EF4-FFF2-40B4-BE49-F238E27FC236}">
                <a16:creationId xmlns:a16="http://schemas.microsoft.com/office/drawing/2014/main" id="{BE44F0E4-EEE7-4909-BC5D-36842068437B}"/>
              </a:ext>
            </a:extLst>
          </p:cNvPr>
          <p:cNvSpPr/>
          <p:nvPr/>
        </p:nvSpPr>
        <p:spPr>
          <a:xfrm>
            <a:off x="1898040" y="3788854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32</a:t>
            </a:r>
          </a:p>
        </p:txBody>
      </p:sp>
      <p:sp>
        <p:nvSpPr>
          <p:cNvPr id="22" name="Скругленный прямоугольник 29">
            <a:extLst>
              <a:ext uri="{FF2B5EF4-FFF2-40B4-BE49-F238E27FC236}">
                <a16:creationId xmlns:a16="http://schemas.microsoft.com/office/drawing/2014/main" id="{FD17CA35-87A3-4AAB-B595-A90863F9C04D}"/>
              </a:ext>
            </a:extLst>
          </p:cNvPr>
          <p:cNvSpPr/>
          <p:nvPr/>
        </p:nvSpPr>
        <p:spPr>
          <a:xfrm>
            <a:off x="8914322" y="386273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78</a:t>
            </a:r>
          </a:p>
        </p:txBody>
      </p:sp>
      <p:sp>
        <p:nvSpPr>
          <p:cNvPr id="23" name="Скругленный прямоугольник 30">
            <a:extLst>
              <a:ext uri="{FF2B5EF4-FFF2-40B4-BE49-F238E27FC236}">
                <a16:creationId xmlns:a16="http://schemas.microsoft.com/office/drawing/2014/main" id="{BD23CA41-20DF-40B6-8026-82574F38D334}"/>
              </a:ext>
            </a:extLst>
          </p:cNvPr>
          <p:cNvSpPr/>
          <p:nvPr/>
        </p:nvSpPr>
        <p:spPr>
          <a:xfrm>
            <a:off x="5270673" y="5257591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98</a:t>
            </a:r>
          </a:p>
        </p:txBody>
      </p:sp>
      <p:sp>
        <p:nvSpPr>
          <p:cNvPr id="24" name="Скругленный прямоугольник 31">
            <a:extLst>
              <a:ext uri="{FF2B5EF4-FFF2-40B4-BE49-F238E27FC236}">
                <a16:creationId xmlns:a16="http://schemas.microsoft.com/office/drawing/2014/main" id="{423B2317-2A3E-45D3-B52F-5D7860920148}"/>
              </a:ext>
            </a:extLst>
          </p:cNvPr>
          <p:cNvSpPr/>
          <p:nvPr/>
        </p:nvSpPr>
        <p:spPr>
          <a:xfrm>
            <a:off x="1886111" y="5211002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26</a:t>
            </a:r>
          </a:p>
        </p:txBody>
      </p:sp>
      <p:sp>
        <p:nvSpPr>
          <p:cNvPr id="25" name="Скругленный прямоугольник 32">
            <a:extLst>
              <a:ext uri="{FF2B5EF4-FFF2-40B4-BE49-F238E27FC236}">
                <a16:creationId xmlns:a16="http://schemas.microsoft.com/office/drawing/2014/main" id="{7B5EB7A5-993F-4F09-97C9-B9C56B0F13E4}"/>
              </a:ext>
            </a:extLst>
          </p:cNvPr>
          <p:cNvSpPr/>
          <p:nvPr/>
        </p:nvSpPr>
        <p:spPr>
          <a:xfrm>
            <a:off x="8914323" y="523601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56</a:t>
            </a:r>
          </a:p>
        </p:txBody>
      </p:sp>
      <p:sp>
        <p:nvSpPr>
          <p:cNvPr id="26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3364769" y="1404327"/>
            <a:ext cx="7117273" cy="2083155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800" b="1" dirty="0">
                <a:ln>
                  <a:solidFill>
                    <a:sysClr val="windowText" lastClr="000000"/>
                  </a:solidFill>
                </a:ln>
              </a:rPr>
              <a:t>150-118</a:t>
            </a:r>
          </a:p>
        </p:txBody>
      </p:sp>
    </p:spTree>
    <p:extLst>
      <p:ext uri="{BB962C8B-B14F-4D97-AF65-F5344CB8AC3E}">
        <p14:creationId xmlns:p14="http://schemas.microsoft.com/office/powerpoint/2010/main" val="180270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314733" y="395938"/>
            <a:ext cx="870309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50A351D-1AC1-47FC-B77C-7EA18CF399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4608" y="5220935"/>
            <a:ext cx="3284602" cy="120447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050B87-E708-45E5-B57C-C332350F2B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2205" y="5220935"/>
            <a:ext cx="3384562" cy="124112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94ED3C0-889A-4BFF-BD1F-D51B08633B9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261" y="3781228"/>
            <a:ext cx="3260858" cy="119576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F3E5B40-9E01-49EB-8F09-D22C38C244E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106" y="5186885"/>
            <a:ext cx="3301595" cy="121070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A46EB68-FC5B-4827-A921-7F82E10BE74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909" y="3731424"/>
            <a:ext cx="3260858" cy="119576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A6A795-8387-4E2C-AFDD-8A945A9D49C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308" y="3740675"/>
            <a:ext cx="3034823" cy="1210703"/>
          </a:xfrm>
          <a:prstGeom prst="rect">
            <a:avLst/>
          </a:prstGeom>
        </p:spPr>
      </p:pic>
      <p:sp>
        <p:nvSpPr>
          <p:cNvPr id="20" name="Скругленный прямоугольник 22">
            <a:extLst>
              <a:ext uri="{FF2B5EF4-FFF2-40B4-BE49-F238E27FC236}">
                <a16:creationId xmlns:a16="http://schemas.microsoft.com/office/drawing/2014/main" id="{B73ADC94-5ADC-49EE-A071-958D1FFCDCC7}"/>
              </a:ext>
            </a:extLst>
          </p:cNvPr>
          <p:cNvSpPr/>
          <p:nvPr/>
        </p:nvSpPr>
        <p:spPr>
          <a:xfrm>
            <a:off x="5260300" y="3769791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45</a:t>
            </a:r>
          </a:p>
        </p:txBody>
      </p:sp>
      <p:sp>
        <p:nvSpPr>
          <p:cNvPr id="21" name="Скругленный прямоугольник 28">
            <a:extLst>
              <a:ext uri="{FF2B5EF4-FFF2-40B4-BE49-F238E27FC236}">
                <a16:creationId xmlns:a16="http://schemas.microsoft.com/office/drawing/2014/main" id="{BE44F0E4-EEE7-4909-BC5D-36842068437B}"/>
              </a:ext>
            </a:extLst>
          </p:cNvPr>
          <p:cNvSpPr/>
          <p:nvPr/>
        </p:nvSpPr>
        <p:spPr>
          <a:xfrm>
            <a:off x="1898040" y="3788854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32</a:t>
            </a:r>
          </a:p>
        </p:txBody>
      </p:sp>
      <p:sp>
        <p:nvSpPr>
          <p:cNvPr id="22" name="Скругленный прямоугольник 29">
            <a:extLst>
              <a:ext uri="{FF2B5EF4-FFF2-40B4-BE49-F238E27FC236}">
                <a16:creationId xmlns:a16="http://schemas.microsoft.com/office/drawing/2014/main" id="{FD17CA35-87A3-4AAB-B595-A90863F9C04D}"/>
              </a:ext>
            </a:extLst>
          </p:cNvPr>
          <p:cNvSpPr/>
          <p:nvPr/>
        </p:nvSpPr>
        <p:spPr>
          <a:xfrm>
            <a:off x="8914322" y="386273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78</a:t>
            </a:r>
          </a:p>
        </p:txBody>
      </p:sp>
      <p:sp>
        <p:nvSpPr>
          <p:cNvPr id="23" name="Скругленный прямоугольник 30">
            <a:extLst>
              <a:ext uri="{FF2B5EF4-FFF2-40B4-BE49-F238E27FC236}">
                <a16:creationId xmlns:a16="http://schemas.microsoft.com/office/drawing/2014/main" id="{BD23CA41-20DF-40B6-8026-82574F38D334}"/>
              </a:ext>
            </a:extLst>
          </p:cNvPr>
          <p:cNvSpPr/>
          <p:nvPr/>
        </p:nvSpPr>
        <p:spPr>
          <a:xfrm>
            <a:off x="5270673" y="5257591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98</a:t>
            </a:r>
          </a:p>
        </p:txBody>
      </p:sp>
      <p:sp>
        <p:nvSpPr>
          <p:cNvPr id="24" name="Скругленный прямоугольник 31">
            <a:extLst>
              <a:ext uri="{FF2B5EF4-FFF2-40B4-BE49-F238E27FC236}">
                <a16:creationId xmlns:a16="http://schemas.microsoft.com/office/drawing/2014/main" id="{423B2317-2A3E-45D3-B52F-5D7860920148}"/>
              </a:ext>
            </a:extLst>
          </p:cNvPr>
          <p:cNvSpPr/>
          <p:nvPr/>
        </p:nvSpPr>
        <p:spPr>
          <a:xfrm>
            <a:off x="1886111" y="5211002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26</a:t>
            </a:r>
          </a:p>
        </p:txBody>
      </p:sp>
      <p:sp>
        <p:nvSpPr>
          <p:cNvPr id="25" name="Скругленный прямоугольник 32">
            <a:extLst>
              <a:ext uri="{FF2B5EF4-FFF2-40B4-BE49-F238E27FC236}">
                <a16:creationId xmlns:a16="http://schemas.microsoft.com/office/drawing/2014/main" id="{7B5EB7A5-993F-4F09-97C9-B9C56B0F13E4}"/>
              </a:ext>
            </a:extLst>
          </p:cNvPr>
          <p:cNvSpPr/>
          <p:nvPr/>
        </p:nvSpPr>
        <p:spPr>
          <a:xfrm>
            <a:off x="8914323" y="523601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56</a:t>
            </a:r>
          </a:p>
        </p:txBody>
      </p:sp>
      <p:sp>
        <p:nvSpPr>
          <p:cNvPr id="26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3364769" y="1404327"/>
            <a:ext cx="7117273" cy="2083155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800" b="1" dirty="0">
                <a:ln>
                  <a:solidFill>
                    <a:sysClr val="windowText" lastClr="000000"/>
                  </a:solidFill>
                </a:ln>
              </a:rPr>
              <a:t>60+38</a:t>
            </a:r>
          </a:p>
        </p:txBody>
      </p:sp>
    </p:spTree>
    <p:extLst>
      <p:ext uri="{BB962C8B-B14F-4D97-AF65-F5344CB8AC3E}">
        <p14:creationId xmlns:p14="http://schemas.microsoft.com/office/powerpoint/2010/main" val="348482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314733" y="395938"/>
            <a:ext cx="870309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50A351D-1AC1-47FC-B77C-7EA18CF399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4608" y="5220935"/>
            <a:ext cx="3284602" cy="120447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050B87-E708-45E5-B57C-C332350F2B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2205" y="5220935"/>
            <a:ext cx="3384562" cy="124112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94ED3C0-889A-4BFF-BD1F-D51B08633B9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261" y="3781228"/>
            <a:ext cx="3260858" cy="119576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F3E5B40-9E01-49EB-8F09-D22C38C244E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106" y="5186885"/>
            <a:ext cx="3301595" cy="121070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A46EB68-FC5B-4827-A921-7F82E10BE74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909" y="3731424"/>
            <a:ext cx="3260858" cy="119576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A6A795-8387-4E2C-AFDD-8A945A9D49C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308" y="3740675"/>
            <a:ext cx="3034823" cy="1210703"/>
          </a:xfrm>
          <a:prstGeom prst="rect">
            <a:avLst/>
          </a:prstGeom>
        </p:spPr>
      </p:pic>
      <p:sp>
        <p:nvSpPr>
          <p:cNvPr id="20" name="Скругленный прямоугольник 22">
            <a:extLst>
              <a:ext uri="{FF2B5EF4-FFF2-40B4-BE49-F238E27FC236}">
                <a16:creationId xmlns:a16="http://schemas.microsoft.com/office/drawing/2014/main" id="{B73ADC94-5ADC-49EE-A071-958D1FFCDCC7}"/>
              </a:ext>
            </a:extLst>
          </p:cNvPr>
          <p:cNvSpPr/>
          <p:nvPr/>
        </p:nvSpPr>
        <p:spPr>
          <a:xfrm>
            <a:off x="5260300" y="3769791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45</a:t>
            </a:r>
          </a:p>
        </p:txBody>
      </p:sp>
      <p:sp>
        <p:nvSpPr>
          <p:cNvPr id="21" name="Скругленный прямоугольник 28">
            <a:extLst>
              <a:ext uri="{FF2B5EF4-FFF2-40B4-BE49-F238E27FC236}">
                <a16:creationId xmlns:a16="http://schemas.microsoft.com/office/drawing/2014/main" id="{BE44F0E4-EEE7-4909-BC5D-36842068437B}"/>
              </a:ext>
            </a:extLst>
          </p:cNvPr>
          <p:cNvSpPr/>
          <p:nvPr/>
        </p:nvSpPr>
        <p:spPr>
          <a:xfrm>
            <a:off x="1898040" y="3788854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32</a:t>
            </a:r>
          </a:p>
        </p:txBody>
      </p:sp>
      <p:sp>
        <p:nvSpPr>
          <p:cNvPr id="22" name="Скругленный прямоугольник 29">
            <a:extLst>
              <a:ext uri="{FF2B5EF4-FFF2-40B4-BE49-F238E27FC236}">
                <a16:creationId xmlns:a16="http://schemas.microsoft.com/office/drawing/2014/main" id="{FD17CA35-87A3-4AAB-B595-A90863F9C04D}"/>
              </a:ext>
            </a:extLst>
          </p:cNvPr>
          <p:cNvSpPr/>
          <p:nvPr/>
        </p:nvSpPr>
        <p:spPr>
          <a:xfrm>
            <a:off x="8914322" y="386273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78</a:t>
            </a:r>
          </a:p>
        </p:txBody>
      </p:sp>
      <p:sp>
        <p:nvSpPr>
          <p:cNvPr id="23" name="Скругленный прямоугольник 30">
            <a:extLst>
              <a:ext uri="{FF2B5EF4-FFF2-40B4-BE49-F238E27FC236}">
                <a16:creationId xmlns:a16="http://schemas.microsoft.com/office/drawing/2014/main" id="{BD23CA41-20DF-40B6-8026-82574F38D334}"/>
              </a:ext>
            </a:extLst>
          </p:cNvPr>
          <p:cNvSpPr/>
          <p:nvPr/>
        </p:nvSpPr>
        <p:spPr>
          <a:xfrm>
            <a:off x="5270673" y="5257591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98</a:t>
            </a:r>
          </a:p>
        </p:txBody>
      </p:sp>
      <p:sp>
        <p:nvSpPr>
          <p:cNvPr id="24" name="Скругленный прямоугольник 31">
            <a:extLst>
              <a:ext uri="{FF2B5EF4-FFF2-40B4-BE49-F238E27FC236}">
                <a16:creationId xmlns:a16="http://schemas.microsoft.com/office/drawing/2014/main" id="{423B2317-2A3E-45D3-B52F-5D7860920148}"/>
              </a:ext>
            </a:extLst>
          </p:cNvPr>
          <p:cNvSpPr/>
          <p:nvPr/>
        </p:nvSpPr>
        <p:spPr>
          <a:xfrm>
            <a:off x="1886111" y="5211002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26</a:t>
            </a:r>
          </a:p>
        </p:txBody>
      </p:sp>
      <p:sp>
        <p:nvSpPr>
          <p:cNvPr id="25" name="Скругленный прямоугольник 32">
            <a:extLst>
              <a:ext uri="{FF2B5EF4-FFF2-40B4-BE49-F238E27FC236}">
                <a16:creationId xmlns:a16="http://schemas.microsoft.com/office/drawing/2014/main" id="{7B5EB7A5-993F-4F09-97C9-B9C56B0F13E4}"/>
              </a:ext>
            </a:extLst>
          </p:cNvPr>
          <p:cNvSpPr/>
          <p:nvPr/>
        </p:nvSpPr>
        <p:spPr>
          <a:xfrm>
            <a:off x="8914323" y="523601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56</a:t>
            </a:r>
          </a:p>
        </p:txBody>
      </p:sp>
      <p:sp>
        <p:nvSpPr>
          <p:cNvPr id="26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3364769" y="1404327"/>
            <a:ext cx="7117273" cy="2083155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800" b="1" dirty="0">
                <a:ln>
                  <a:solidFill>
                    <a:sysClr val="windowText" lastClr="000000"/>
                  </a:solidFill>
                </a:ln>
              </a:rPr>
              <a:t>100-44</a:t>
            </a:r>
          </a:p>
        </p:txBody>
      </p:sp>
    </p:spTree>
    <p:extLst>
      <p:ext uri="{BB962C8B-B14F-4D97-AF65-F5344CB8AC3E}">
        <p14:creationId xmlns:p14="http://schemas.microsoft.com/office/powerpoint/2010/main" val="28033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314733" y="395938"/>
            <a:ext cx="870309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Обчисли</a:t>
            </a:r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50A351D-1AC1-47FC-B77C-7EA18CF3997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4608" y="5220935"/>
            <a:ext cx="3284602" cy="120447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050B87-E708-45E5-B57C-C332350F2B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2205" y="5220935"/>
            <a:ext cx="3384562" cy="124112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94ED3C0-889A-4BFF-BD1F-D51B08633B9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261" y="3781228"/>
            <a:ext cx="3260858" cy="119576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F3E5B40-9E01-49EB-8F09-D22C38C244E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106" y="5186885"/>
            <a:ext cx="3301595" cy="121070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A46EB68-FC5B-4827-A921-7F82E10BE74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909" y="3731424"/>
            <a:ext cx="3260858" cy="119576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5A6A795-8387-4E2C-AFDD-8A945A9D49C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2308" y="3740675"/>
            <a:ext cx="3034823" cy="1210703"/>
          </a:xfrm>
          <a:prstGeom prst="rect">
            <a:avLst/>
          </a:prstGeom>
        </p:spPr>
      </p:pic>
      <p:sp>
        <p:nvSpPr>
          <p:cNvPr id="20" name="Скругленный прямоугольник 22">
            <a:extLst>
              <a:ext uri="{FF2B5EF4-FFF2-40B4-BE49-F238E27FC236}">
                <a16:creationId xmlns:a16="http://schemas.microsoft.com/office/drawing/2014/main" id="{B73ADC94-5ADC-49EE-A071-958D1FFCDCC7}"/>
              </a:ext>
            </a:extLst>
          </p:cNvPr>
          <p:cNvSpPr/>
          <p:nvPr/>
        </p:nvSpPr>
        <p:spPr>
          <a:xfrm>
            <a:off x="5260300" y="3769791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45</a:t>
            </a:r>
          </a:p>
        </p:txBody>
      </p:sp>
      <p:sp>
        <p:nvSpPr>
          <p:cNvPr id="21" name="Скругленный прямоугольник 28">
            <a:extLst>
              <a:ext uri="{FF2B5EF4-FFF2-40B4-BE49-F238E27FC236}">
                <a16:creationId xmlns:a16="http://schemas.microsoft.com/office/drawing/2014/main" id="{BE44F0E4-EEE7-4909-BC5D-36842068437B}"/>
              </a:ext>
            </a:extLst>
          </p:cNvPr>
          <p:cNvSpPr/>
          <p:nvPr/>
        </p:nvSpPr>
        <p:spPr>
          <a:xfrm>
            <a:off x="1898040" y="3788854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32</a:t>
            </a:r>
          </a:p>
        </p:txBody>
      </p:sp>
      <p:sp>
        <p:nvSpPr>
          <p:cNvPr id="22" name="Скругленный прямоугольник 29">
            <a:extLst>
              <a:ext uri="{FF2B5EF4-FFF2-40B4-BE49-F238E27FC236}">
                <a16:creationId xmlns:a16="http://schemas.microsoft.com/office/drawing/2014/main" id="{FD17CA35-87A3-4AAB-B595-A90863F9C04D}"/>
              </a:ext>
            </a:extLst>
          </p:cNvPr>
          <p:cNvSpPr/>
          <p:nvPr/>
        </p:nvSpPr>
        <p:spPr>
          <a:xfrm>
            <a:off x="8914322" y="386273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78</a:t>
            </a:r>
          </a:p>
        </p:txBody>
      </p:sp>
      <p:sp>
        <p:nvSpPr>
          <p:cNvPr id="23" name="Скругленный прямоугольник 30">
            <a:extLst>
              <a:ext uri="{FF2B5EF4-FFF2-40B4-BE49-F238E27FC236}">
                <a16:creationId xmlns:a16="http://schemas.microsoft.com/office/drawing/2014/main" id="{BD23CA41-20DF-40B6-8026-82574F38D334}"/>
              </a:ext>
            </a:extLst>
          </p:cNvPr>
          <p:cNvSpPr/>
          <p:nvPr/>
        </p:nvSpPr>
        <p:spPr>
          <a:xfrm>
            <a:off x="5270673" y="5257591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98</a:t>
            </a:r>
          </a:p>
        </p:txBody>
      </p:sp>
      <p:sp>
        <p:nvSpPr>
          <p:cNvPr id="24" name="Скругленный прямоугольник 31">
            <a:extLst>
              <a:ext uri="{FF2B5EF4-FFF2-40B4-BE49-F238E27FC236}">
                <a16:creationId xmlns:a16="http://schemas.microsoft.com/office/drawing/2014/main" id="{423B2317-2A3E-45D3-B52F-5D7860920148}"/>
              </a:ext>
            </a:extLst>
          </p:cNvPr>
          <p:cNvSpPr/>
          <p:nvPr/>
        </p:nvSpPr>
        <p:spPr>
          <a:xfrm>
            <a:off x="1886111" y="5211002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26</a:t>
            </a:r>
          </a:p>
        </p:txBody>
      </p:sp>
      <p:sp>
        <p:nvSpPr>
          <p:cNvPr id="25" name="Скругленный прямоугольник 32">
            <a:extLst>
              <a:ext uri="{FF2B5EF4-FFF2-40B4-BE49-F238E27FC236}">
                <a16:creationId xmlns:a16="http://schemas.microsoft.com/office/drawing/2014/main" id="{7B5EB7A5-993F-4F09-97C9-B9C56B0F13E4}"/>
              </a:ext>
            </a:extLst>
          </p:cNvPr>
          <p:cNvSpPr/>
          <p:nvPr/>
        </p:nvSpPr>
        <p:spPr>
          <a:xfrm>
            <a:off x="8914323" y="5236010"/>
            <a:ext cx="1652733" cy="1236234"/>
          </a:xfrm>
          <a:prstGeom prst="round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56</a:t>
            </a:r>
          </a:p>
        </p:txBody>
      </p:sp>
      <p:sp>
        <p:nvSpPr>
          <p:cNvPr id="26" name="Скругленный прямоугольник 18">
            <a:extLst>
              <a:ext uri="{FF2B5EF4-FFF2-40B4-BE49-F238E27FC236}">
                <a16:creationId xmlns:a16="http://schemas.microsoft.com/office/drawing/2014/main" id="{F577EA8F-1880-449E-B60F-4CC849161ACB}"/>
              </a:ext>
            </a:extLst>
          </p:cNvPr>
          <p:cNvSpPr/>
          <p:nvPr/>
        </p:nvSpPr>
        <p:spPr>
          <a:xfrm>
            <a:off x="3364769" y="1404327"/>
            <a:ext cx="7117273" cy="2083155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800" b="1" dirty="0">
                <a:ln>
                  <a:solidFill>
                    <a:sysClr val="windowText" lastClr="000000"/>
                  </a:solidFill>
                </a:ln>
              </a:rPr>
              <a:t>180-154</a:t>
            </a:r>
          </a:p>
        </p:txBody>
      </p:sp>
    </p:spTree>
    <p:extLst>
      <p:ext uri="{BB962C8B-B14F-4D97-AF65-F5344CB8AC3E}">
        <p14:creationId xmlns:p14="http://schemas.microsoft.com/office/powerpoint/2010/main" val="220378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Дата 1">
            <a:extLst>
              <a:ext uri="{FF2B5EF4-FFF2-40B4-BE49-F238E27FC236}">
                <a16:creationId xmlns:a16="http://schemas.microsoft.com/office/drawing/2014/main" id="{4CF409C8-8187-458B-B3A0-B7902FF06346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4E05-E27E-4333-A7A6-7AE492866C99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191FDD1-83CF-4EA7-8F4C-0B0A5840CC8F}"/>
              </a:ext>
            </a:extLst>
          </p:cNvPr>
          <p:cNvSpPr/>
          <p:nvPr/>
        </p:nvSpPr>
        <p:spPr>
          <a:xfrm>
            <a:off x="3314732" y="417997"/>
            <a:ext cx="8741143" cy="4405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uk-UA" sz="2000" dirty="0">
              <a:solidFill>
                <a:schemeClr val="bg1"/>
              </a:solidFill>
            </a:endParaRPr>
          </a:p>
          <a:p>
            <a:pPr algn="ctr"/>
            <a:r>
              <a:rPr lang="uk-UA" sz="2000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uk-UA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  <a:p>
            <a:pPr algn="ctr"/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985A16-61CB-4895-B562-FE561D0339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947" y="1302877"/>
            <a:ext cx="11601257" cy="5037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7EEDA7-6EC1-458B-AAAA-DCD8BDA824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4145" y="1807854"/>
            <a:ext cx="5989018" cy="196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3A221E-AC25-4F61-9FAC-2230A246ED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F6A141-BA57-47DC-BFD2-84C5C736F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ED8782D-9B79-42D3-B703-5DEBD0189F6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A337D55-2A7F-4CD2-8135-4FB8A2890A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2BB22D-9D70-46AE-89FD-EE4910FF70C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A4C6E62-4C1B-492C-97C4-06224637FC0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9B44C96-9D6C-4304-AA73-A7741816525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192FBE9-3E2D-4C8A-987C-04C5D34C4D8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812C38-6305-4C3A-BF4A-69F3D6BEE3A3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6053" y="3428969"/>
            <a:ext cx="526956" cy="65741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FE7AAD2-E484-4B9E-92B3-184483E8B133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EC9054B-B024-4A94-AF97-A8F185F17DA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08F25C6-5CDA-42A0-B782-37512B002BC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21331E-4CDC-418D-872A-F9C1441581B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FD5430-4A16-4978-B665-FE10FBD80B7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09" y="1203416"/>
            <a:ext cx="1809755" cy="1419592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0B5C9C8-10E4-43A7-8B4F-F8890916B8C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0201" y="1176328"/>
            <a:ext cx="3088551" cy="1602465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6A676B0B-0569-40A8-AB76-0619C088352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8701" y="3491473"/>
            <a:ext cx="472665" cy="600460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19408" y="3441077"/>
            <a:ext cx="570822" cy="712136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50AD652-508E-46AE-A96E-2DB519FB26E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277" y="3450444"/>
            <a:ext cx="570822" cy="71213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D185A44-A9E6-4AA6-8B18-EA67054A2F9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8589" y="3464973"/>
            <a:ext cx="533662" cy="66577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B1DB177C-0A5E-4DEE-9D0B-94B432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0537" y="3479063"/>
            <a:ext cx="511073" cy="63759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65254E0C-5829-48DD-B9F2-B34B2AF94714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9652" y="3479063"/>
            <a:ext cx="511073" cy="6375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5CD38E3-78B7-4D58-85B8-DB69DB64847D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17758" y="3458396"/>
            <a:ext cx="511073" cy="63759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E11FE1E-2F65-401F-8D15-EB7612E4F458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90235" y="3462261"/>
            <a:ext cx="511073" cy="637595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8A6F1B7F-9A08-492F-AABA-DD4FEAB1CD43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1208" y="3450444"/>
            <a:ext cx="570822" cy="71213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ACDED12-4CC7-4812-9EDB-3B89875C58E9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500" y="3450444"/>
            <a:ext cx="570822" cy="712136"/>
          </a:xfrm>
          <a:prstGeom prst="rect">
            <a:avLst/>
          </a:prstGeom>
        </p:spPr>
      </p:pic>
      <p:sp>
        <p:nvSpPr>
          <p:cNvPr id="69" name="Прямоугольник: скругленные углы 1">
            <a:extLst>
              <a:ext uri="{FF2B5EF4-FFF2-40B4-BE49-F238E27FC236}">
                <a16:creationId xmlns:a16="http://schemas.microsoft.com/office/drawing/2014/main" id="{14DA8714-4554-43F3-82D0-411184FF15BC}"/>
              </a:ext>
            </a:extLst>
          </p:cNvPr>
          <p:cNvSpPr/>
          <p:nvPr/>
        </p:nvSpPr>
        <p:spPr>
          <a:xfrm>
            <a:off x="887048" y="5367956"/>
            <a:ext cx="10563306" cy="798487"/>
          </a:xfrm>
          <a:prstGeom prst="roundRect">
            <a:avLst/>
          </a:prstGeom>
          <a:solidFill>
            <a:srgbClr val="00B0F0"/>
          </a:solidFill>
          <a:ln w="28575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tx1"/>
                </a:solidFill>
              </a:rPr>
              <a:t>Запиши числа першого десятка</a:t>
            </a:r>
            <a:endParaRPr lang="ru-UA" sz="4000" b="1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6153" y="1357345"/>
            <a:ext cx="2229138" cy="128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0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Згадай, які одиниці лічбі (розрядні одинці) вивчили в третьому класі.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373" y="2919939"/>
            <a:ext cx="3301952" cy="3677784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8157137-0DF1-4288-A7B6-0607E04CBD90}"/>
              </a:ext>
            </a:extLst>
          </p:cNvPr>
          <p:cNvSpPr/>
          <p:nvPr/>
        </p:nvSpPr>
        <p:spPr>
          <a:xfrm>
            <a:off x="2495068" y="2781322"/>
            <a:ext cx="416575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Десятки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1382979" y="1490706"/>
            <a:ext cx="271568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0" dirty="0" err="1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Сотні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6C7023D-185D-4012-8FBB-C17643D2779B}"/>
              </a:ext>
            </a:extLst>
          </p:cNvPr>
          <p:cNvSpPr/>
          <p:nvPr/>
        </p:nvSpPr>
        <p:spPr>
          <a:xfrm>
            <a:off x="3821807" y="4356996"/>
            <a:ext cx="436343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0" dirty="0" err="1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Одиниці</a:t>
            </a:r>
            <a:endParaRPr lang="ru-RU" sz="8800" b="1" cap="none" spc="0" dirty="0">
              <a:ln w="0">
                <a:solidFill>
                  <a:sysClr val="windowText" lastClr="000000"/>
                </a:solidFill>
              </a:ln>
              <a:solidFill>
                <a:srgbClr val="295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660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1">
            <a:extLst>
              <a:ext uri="{FF2B5EF4-FFF2-40B4-BE49-F238E27FC236}">
                <a16:creationId xmlns:a16="http://schemas.microsoft.com/office/drawing/2014/main" id="{629DD63E-FFA1-4093-8517-FFE36A149B98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4189A-0FC4-4C4A-9221-A67D7411CA80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EB12AC-BF08-4F68-91C6-AADEAE441B8E}"/>
              </a:ext>
            </a:extLst>
          </p:cNvPr>
          <p:cNvSpPr/>
          <p:nvPr/>
        </p:nvSpPr>
        <p:spPr>
          <a:xfrm>
            <a:off x="3320175" y="397280"/>
            <a:ext cx="8713981" cy="526085"/>
          </a:xfrm>
          <a:prstGeom prst="rect">
            <a:avLst/>
          </a:prstGeom>
          <a:solidFill>
            <a:srgbClr val="2F324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chemeClr val="bg2"/>
                </a:solidFill>
              </a:rPr>
              <a:t>Скільки всього паличок?</a:t>
            </a:r>
            <a:endParaRPr lang="ru-UA" sz="2000" dirty="0">
              <a:solidFill>
                <a:schemeClr val="bg2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78ED540-6F14-4477-AF34-A05D27D9FCB7}"/>
              </a:ext>
            </a:extLst>
          </p:cNvPr>
          <p:cNvSpPr/>
          <p:nvPr/>
        </p:nvSpPr>
        <p:spPr>
          <a:xfrm>
            <a:off x="0" y="5590803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EA515B-CD5E-4DDC-A4BB-C5BCB8F67398}"/>
              </a:ext>
            </a:extLst>
          </p:cNvPr>
          <p:cNvSpPr/>
          <p:nvPr/>
        </p:nvSpPr>
        <p:spPr>
          <a:xfrm>
            <a:off x="0" y="4356996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</a:t>
            </a:r>
          </a:p>
          <a:p>
            <a:pPr algn="ctr"/>
            <a:r>
              <a:rPr lang="uk-UA" sz="1200" b="1" dirty="0">
                <a:solidFill>
                  <a:schemeClr val="bg1"/>
                </a:solidFill>
              </a:rPr>
              <a:t>номер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yklua-resources.azureedge.net/40abd1df-6aa8-4b19-89c5-93eed660c827/%D0%BF%D0%B0%D0%BB%D0%BE%D1%87%D0%BA%D0%B8_%D1%82%D0%B5%D0%BE%D1%80%D0%B8%D1%8F_3%281%29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3837" y="1551622"/>
            <a:ext cx="1651326" cy="185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yklua-resources.azureedge.net/40abd1df-6aa8-4b19-89c5-93eed660c827/%D0%BF%D0%B0%D0%BB%D0%BE%D1%87%D0%BA%D0%B8_%D1%82%D0%B5%D0%BE%D1%80%D0%B8%D1%8F_3%281%29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36514" y="1772521"/>
            <a:ext cx="247486" cy="151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yklua-resources.azureedge.net/40abd1df-6aa8-4b19-89c5-93eed660c827/%D0%BF%D0%B0%D0%BB%D0%BE%D1%87%D0%BA%D0%B8_%D1%82%D0%B5%D0%BE%D1%80%D0%B8%D1%8F_3%281%29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892228" y="1772521"/>
            <a:ext cx="247486" cy="151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yklua-resources.azureedge.net/40abd1df-6aa8-4b19-89c5-93eed660c827/%D0%BF%D0%B0%D0%BB%D0%BE%D1%87%D0%BA%D0%B8_%D1%82%D0%B5%D0%BE%D1%80%D0%B8%D1%8F_3%281%29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50017" y="1307859"/>
            <a:ext cx="566319" cy="19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yklua-resources.azureedge.net/40abd1df-6aa8-4b19-89c5-93eed660c827/%D0%BF%D0%B0%D0%BB%D0%BE%D1%87%D0%BA%D0%B8_%D1%82%D0%B5%D0%BE%D1%80%D0%B8%D1%8F_3%281%29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31963" y="1527554"/>
            <a:ext cx="1651326" cy="185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yklua-resources.azureedge.net/40abd1df-6aa8-4b19-89c5-93eed660c827/%D0%BF%D0%B0%D0%BB%D0%BE%D1%87%D0%BA%D0%B8_%D1%82%D0%B5%D0%BE%D1%80%D0%B8%D1%8F_3%281%29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21265" y="1551622"/>
            <a:ext cx="1651326" cy="185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s://yklua-resources.azureedge.net/40abd1df-6aa8-4b19-89c5-93eed660c827/%D0%BF%D0%B0%D0%BB%D0%BE%D1%87%D0%BA%D0%B8_%D1%82%D0%B5%D0%BE%D1%80%D0%B8%D1%8F_3%281%29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69391" y="1551622"/>
            <a:ext cx="1651326" cy="185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yklua-resources.azureedge.net/40abd1df-6aa8-4b19-89c5-93eed660c827/%D0%BF%D0%B0%D0%BB%D0%BE%D1%87%D0%BA%D0%B8_%D1%82%D0%B5%D0%BE%D1%80%D0%B8%D1%8F_3%281%29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945636" y="1307858"/>
            <a:ext cx="566319" cy="19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160973" y="2380757"/>
            <a:ext cx="99316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 </a:t>
            </a:r>
            <a:r>
              <a:rPr lang="uk-UA" sz="3200" b="1" dirty="0"/>
              <a:t>1 </a:t>
            </a:r>
            <a:r>
              <a:rPr lang="uk-UA" sz="3200" b="1" dirty="0" err="1"/>
              <a:t>сот</a:t>
            </a:r>
            <a:r>
              <a:rPr lang="uk-UA" sz="3200" b="1" dirty="0"/>
              <a:t>.           1 </a:t>
            </a:r>
            <a:r>
              <a:rPr lang="uk-UA" sz="3200" b="1" dirty="0" err="1"/>
              <a:t>сот</a:t>
            </a:r>
            <a:r>
              <a:rPr lang="uk-UA" sz="3200" b="1" dirty="0"/>
              <a:t>.          1 </a:t>
            </a:r>
            <a:r>
              <a:rPr lang="uk-UA" sz="3200" b="1" dirty="0" err="1"/>
              <a:t>сот</a:t>
            </a:r>
            <a:r>
              <a:rPr lang="uk-UA" sz="3200" b="1" dirty="0"/>
              <a:t>.          1 </a:t>
            </a:r>
            <a:r>
              <a:rPr lang="uk-UA" sz="3200" b="1" dirty="0" err="1"/>
              <a:t>сот</a:t>
            </a:r>
            <a:r>
              <a:rPr lang="uk-UA" sz="3200" b="1" dirty="0"/>
              <a:t>.        1 </a:t>
            </a:r>
            <a:r>
              <a:rPr lang="uk-UA" sz="3200" b="1" dirty="0" err="1"/>
              <a:t>дес</a:t>
            </a:r>
            <a:r>
              <a:rPr lang="uk-UA" sz="3200" b="1" dirty="0"/>
              <a:t>.  1 </a:t>
            </a:r>
            <a:r>
              <a:rPr lang="uk-UA" sz="3200" b="1" dirty="0" err="1"/>
              <a:t>дес</a:t>
            </a:r>
            <a:r>
              <a:rPr lang="uk-UA" sz="3200" b="1" dirty="0"/>
              <a:t>.   </a:t>
            </a:r>
            <a:endParaRPr lang="ru-RU" sz="3200" b="1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1804321" y="3187133"/>
            <a:ext cx="847501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сот. 2 </a:t>
            </a:r>
            <a:r>
              <a:rPr lang="ru-RU" sz="8800" b="1" cap="none" spc="0" dirty="0" err="1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дес</a:t>
            </a:r>
            <a:r>
              <a:rPr lang="ru-RU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2 од.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F809A92-3AF4-4596-B717-4E636A302F71}"/>
              </a:ext>
            </a:extLst>
          </p:cNvPr>
          <p:cNvSpPr/>
          <p:nvPr/>
        </p:nvSpPr>
        <p:spPr>
          <a:xfrm>
            <a:off x="4567908" y="4480571"/>
            <a:ext cx="190148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88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295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422</a:t>
            </a:r>
          </a:p>
        </p:txBody>
      </p:sp>
      <p:pic>
        <p:nvPicPr>
          <p:cNvPr id="23" name="Picture 14" descr="Методический портал интерактивных филвордов - Главная страница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9579" y="4450463"/>
            <a:ext cx="3005122" cy="240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44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820</Words>
  <Application>Microsoft Office PowerPoint</Application>
  <PresentationFormat>Широкоэкранный</PresentationFormat>
  <Paragraphs>360</Paragraphs>
  <Slides>23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Пользователь</cp:lastModifiedBy>
  <cp:revision>119</cp:revision>
  <dcterms:created xsi:type="dcterms:W3CDTF">2018-01-05T16:38:53Z</dcterms:created>
  <dcterms:modified xsi:type="dcterms:W3CDTF">2022-09-01T06:19:24Z</dcterms:modified>
</cp:coreProperties>
</file>