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9" r:id="rId4"/>
    <p:sldId id="270" r:id="rId5"/>
    <p:sldId id="268" r:id="rId6"/>
    <p:sldId id="265" r:id="rId7"/>
    <p:sldId id="261" r:id="rId8"/>
    <p:sldId id="262" r:id="rId9"/>
    <p:sldId id="273" r:id="rId10"/>
    <p:sldId id="274" r:id="rId11"/>
    <p:sldId id="272" r:id="rId12"/>
    <p:sldId id="275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>
      <p:cViewPr varScale="1">
        <p:scale>
          <a:sx n="116" d="100"/>
          <a:sy n="116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C6F6-FB7E-4E73-BD99-FCC35B5C9CE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E102-D761-4456-84A4-0D320A31724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E102-D761-4456-84A4-0D320A317243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39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40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9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190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463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09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72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180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97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17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69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40FB-6AA4-4D10-8E9A-9B8F2B72B321}" type="datetimeFigureOut">
              <a:rPr lang="uk-UA" smtClean="0"/>
              <a:pPr/>
              <a:t>01.09.22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A360-3F7F-4C0E-A1A2-1D4C4E183DC5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114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fI1_RXAUUsNOD2v-LaRPFiDr2IDOv8Wu/edit?usp=sharing&amp;ouid=115755562833403259100&amp;rtpof=true&amp;sd=tr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RERtKJFFI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7412"/>
            <a:ext cx="8640960" cy="6324657"/>
          </a:xfrm>
          <a:prstGeom prst="rect">
            <a:avLst/>
          </a:prstGeom>
        </p:spPr>
      </p:pic>
      <p:sp>
        <p:nvSpPr>
          <p:cNvPr id="4" name="Выноска-облако 3"/>
          <p:cNvSpPr/>
          <p:nvPr/>
        </p:nvSpPr>
        <p:spPr>
          <a:xfrm>
            <a:off x="1142976" y="1000108"/>
            <a:ext cx="6715172" cy="464347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anose="020B0502020202020204" pitchFamily="34" charset="0"/>
              </a:rPr>
              <a:t>Види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ru-RU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entury Gothic" panose="020B0502020202020204" pitchFamily="34" charset="0"/>
              </a:rPr>
              <a:t>мистецтва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uk-UA" b="1" dirty="0">
                <a:ln w="11430"/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Урок образотворчого мистецтва </a:t>
            </a:r>
          </a:p>
          <a:p>
            <a:pPr algn="ctr"/>
            <a:r>
              <a:rPr lang="uk-UA" b="1" dirty="0">
                <a:ln w="11430"/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у 5 класі</a:t>
            </a:r>
          </a:p>
          <a:p>
            <a:pPr algn="ctr"/>
            <a:r>
              <a:rPr lang="uk-UA" b="1" dirty="0">
                <a:ln w="11430"/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Вчитель: Андрєєва Ж</a:t>
            </a:r>
            <a:r>
              <a:rPr lang="en-US" b="1" dirty="0">
                <a:ln w="11430"/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.</a:t>
            </a:r>
            <a:r>
              <a:rPr lang="uk-UA" b="1" dirty="0">
                <a:ln w="11430"/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В</a:t>
            </a:r>
            <a:r>
              <a:rPr lang="en-US" b="1" dirty="0">
                <a:ln w="11430"/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. </a:t>
            </a:r>
            <a:endParaRPr lang="ru-RU" b="1" dirty="0">
              <a:ln w="11430"/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7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382F8-1405-1042-A0A9-C6FC7680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</a:rPr>
              <a:t>Підготуйте </a:t>
            </a:r>
            <a:r>
              <a:rPr lang="ru-RU" b="1" dirty="0" err="1">
                <a:solidFill>
                  <a:srgbClr val="FF0000"/>
                </a:solidFill>
              </a:rPr>
              <a:t>матеріали</a:t>
            </a:r>
            <a:r>
              <a:rPr lang="ru-RU" b="1" dirty="0">
                <a:solidFill>
                  <a:srgbClr val="FF0000"/>
                </a:solidFill>
              </a:rPr>
              <a:t> для </a:t>
            </a:r>
            <a:r>
              <a:rPr lang="ru-RU" b="1" dirty="0" err="1">
                <a:solidFill>
                  <a:srgbClr val="FF0000"/>
                </a:solidFill>
              </a:rPr>
              <a:t>практичної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роботи</a:t>
            </a:r>
            <a:r>
              <a:rPr lang="ru-RU" b="1" dirty="0">
                <a:solidFill>
                  <a:srgbClr val="FF0000"/>
                </a:solidFill>
              </a:rPr>
              <a:t>. </a:t>
            </a:r>
            <a:br>
              <a:rPr lang="ru-RU" b="1" dirty="0">
                <a:solidFill>
                  <a:srgbClr val="FF0000"/>
                </a:solidFill>
              </a:rPr>
            </a:br>
            <a:br>
              <a:rPr lang="ru-RU" b="1" dirty="0">
                <a:solidFill>
                  <a:srgbClr val="FF0000"/>
                </a:solidFill>
              </a:rPr>
            </a:br>
            <a:r>
              <a:rPr lang="ru-RU" dirty="0" err="1"/>
              <a:t>Папір</a:t>
            </a:r>
            <a:r>
              <a:rPr lang="ru-RU" dirty="0"/>
              <a:t> </a:t>
            </a:r>
            <a:r>
              <a:rPr lang="ru-RU" dirty="0" err="1"/>
              <a:t>білий</a:t>
            </a:r>
            <a:r>
              <a:rPr lang="ru-RU" dirty="0"/>
              <a:t> </a:t>
            </a:r>
            <a:r>
              <a:rPr lang="ru-RU" dirty="0" err="1"/>
              <a:t>чи</a:t>
            </a:r>
            <a:br>
              <a:rPr lang="ru-RU" dirty="0"/>
            </a:br>
            <a:r>
              <a:rPr lang="ru-RU" dirty="0" err="1"/>
              <a:t>тонований</a:t>
            </a:r>
            <a:r>
              <a:rPr lang="ru-RU" dirty="0"/>
              <a:t>, </a:t>
            </a:r>
            <a:r>
              <a:rPr lang="ru-RU" dirty="0" err="1"/>
              <a:t>графічний</a:t>
            </a:r>
            <a:r>
              <a:rPr lang="ru-RU" dirty="0"/>
              <a:t> </a:t>
            </a:r>
            <a:r>
              <a:rPr lang="ru-RU" dirty="0" err="1"/>
              <a:t>матеріал</a:t>
            </a:r>
            <a:r>
              <a:rPr lang="ru-RU" dirty="0"/>
              <a:t> на </a:t>
            </a:r>
            <a:r>
              <a:rPr lang="ru-RU" dirty="0" err="1"/>
              <a:t>вибір</a:t>
            </a:r>
            <a:r>
              <a:rPr lang="ru-RU" dirty="0"/>
              <a:t>: фломастер, </a:t>
            </a:r>
            <a:r>
              <a:rPr lang="ru-RU" dirty="0" err="1"/>
              <a:t>кулькова</a:t>
            </a:r>
            <a:r>
              <a:rPr lang="ru-RU" dirty="0"/>
              <a:t> ручка,</a:t>
            </a:r>
            <a:br>
              <a:rPr lang="ru-RU" dirty="0"/>
            </a:br>
            <a:r>
              <a:rPr lang="ru-RU" dirty="0" err="1"/>
              <a:t>простий</a:t>
            </a:r>
            <a:r>
              <a:rPr lang="ru-RU" dirty="0"/>
              <a:t> </a:t>
            </a:r>
            <a:r>
              <a:rPr lang="ru-RU" dirty="0" err="1"/>
              <a:t>олівець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воскова</a:t>
            </a:r>
            <a:r>
              <a:rPr lang="ru-RU" dirty="0"/>
              <a:t> </a:t>
            </a:r>
            <a:r>
              <a:rPr lang="ru-RU" dirty="0" err="1"/>
              <a:t>крейда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9618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527B2-5812-F84A-BBA2-0DAD290A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Відкрийте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презентацію</a:t>
            </a:r>
            <a:r>
              <a:rPr lang="ru-RU" b="1" dirty="0">
                <a:solidFill>
                  <a:srgbClr val="FF0000"/>
                </a:solidFill>
              </a:rPr>
              <a:t> «</a:t>
            </a:r>
            <a:r>
              <a:rPr lang="ru-RU" b="1" dirty="0" err="1">
                <a:solidFill>
                  <a:srgbClr val="FF0000"/>
                </a:solidFill>
              </a:rPr>
              <a:t>Графічні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вправи</a:t>
            </a:r>
            <a:r>
              <a:rPr lang="ru-RU" b="1" dirty="0">
                <a:solidFill>
                  <a:srgbClr val="FF0000"/>
                </a:solidFill>
              </a:rPr>
              <a:t>» та </a:t>
            </a:r>
            <a:r>
              <a:rPr lang="ru-RU" b="1" dirty="0" err="1">
                <a:solidFill>
                  <a:srgbClr val="FF0000"/>
                </a:solidFill>
              </a:rPr>
              <a:t>виконайте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завдання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UA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90060-8AE0-3C4A-ACAD-3E35B799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r>
              <a:rPr lang="uk-UA" dirty="0">
                <a:hlinkClick r:id="rId2"/>
              </a:rPr>
              <a:t>Посилання:</a:t>
            </a:r>
            <a:r>
              <a:rPr lang="en" dirty="0">
                <a:hlinkClick r:id="rId2"/>
              </a:rPr>
              <a:t>https://docs.google.com/presentation/d/1fI1_RXAUUsNOD2v-LaRPFiDr2IDOv8Wu/edit?usp=sharing&amp;ouid=115755562833403259100&amp;rtpof=true&amp;sd=true</a:t>
            </a:r>
            <a:endParaRPr lang="uk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5007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99C40-4B18-634F-B208-A7205C41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b="1" dirty="0">
                <a:solidFill>
                  <a:srgbClr val="FF0000"/>
                </a:solidFill>
              </a:rPr>
              <a:t>Зворотній зв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uk-UA" b="1" dirty="0" err="1">
                <a:solidFill>
                  <a:srgbClr val="FF0000"/>
                </a:solidFill>
              </a:rPr>
              <a:t>язок</a:t>
            </a:r>
            <a:r>
              <a:rPr lang="uk-UA" b="1" dirty="0">
                <a:solidFill>
                  <a:srgbClr val="FF0000"/>
                </a:solidFill>
              </a:rPr>
              <a:t>:</a:t>
            </a:r>
            <a:endParaRPr lang="ru-UA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C47BB-3495-064F-8B3C-E183A118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64" y="1700808"/>
            <a:ext cx="8939336" cy="4525963"/>
          </a:xfrm>
        </p:spPr>
        <p:txBody>
          <a:bodyPr/>
          <a:lstStyle/>
          <a:p>
            <a:r>
              <a:rPr lang="ru-UA" dirty="0"/>
              <a:t>1) Електронна адреса: </a:t>
            </a:r>
            <a:r>
              <a:rPr lang="en-US" dirty="0">
                <a:hlinkClick r:id="rId2"/>
              </a:rPr>
              <a:t>zhannaandreeva95@ukr.net</a:t>
            </a:r>
            <a:r>
              <a:rPr lang="en-US" dirty="0"/>
              <a:t> </a:t>
            </a:r>
          </a:p>
          <a:p>
            <a:r>
              <a:rPr lang="en-US" dirty="0"/>
              <a:t>2) Viber – 0984971546</a:t>
            </a:r>
            <a:r>
              <a:rPr lang="uk-UA" dirty="0"/>
              <a:t> </a:t>
            </a:r>
          </a:p>
          <a:p>
            <a:endParaRPr lang="uk-UA" dirty="0"/>
          </a:p>
          <a:p>
            <a:r>
              <a:rPr lang="uk-UA" i="1" u="sng" dirty="0"/>
              <a:t>Не </a:t>
            </a:r>
            <a:r>
              <a:rPr lang="uk-UA" i="1" u="sng" dirty="0" err="1"/>
              <a:t>забудьте</a:t>
            </a:r>
            <a:r>
              <a:rPr lang="uk-UA" i="1" u="sng" dirty="0"/>
              <a:t> вказати клас та прізвище учня!</a:t>
            </a:r>
            <a:endParaRPr lang="ru-UA" i="1" u="sng" dirty="0"/>
          </a:p>
        </p:txBody>
      </p:sp>
    </p:spTree>
    <p:extLst>
      <p:ext uri="{BB962C8B-B14F-4D97-AF65-F5344CB8AC3E}">
        <p14:creationId xmlns:p14="http://schemas.microsoft.com/office/powerpoint/2010/main" val="36008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4500594" cy="1285884"/>
          </a:xfrm>
        </p:spPr>
        <p:txBody>
          <a:bodyPr>
            <a:noAutofit/>
          </a:bodyPr>
          <a:lstStyle/>
          <a:p>
            <a:pPr algn="l"/>
            <a:r>
              <a:rPr lang="ru-RU" sz="6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Що</a:t>
            </a:r>
            <a:r>
              <a:rPr lang="ru-RU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6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таке</a:t>
            </a:r>
            <a:r>
              <a:rPr lang="ru-RU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br>
              <a:rPr lang="ru-RU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6000" b="1" cap="none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мистецтво</a:t>
            </a:r>
            <a:r>
              <a:rPr lang="ru-RU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?</a:t>
            </a:r>
            <a:br>
              <a:rPr lang="ru-RU" sz="6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uk-UA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928802"/>
            <a:ext cx="3429024" cy="4525963"/>
          </a:xfrm>
        </p:spPr>
        <p:txBody>
          <a:bodyPr/>
          <a:lstStyle/>
          <a:p>
            <a:r>
              <a:rPr lang="uk-UA" sz="4000" b="1" dirty="0">
                <a:solidFill>
                  <a:schemeClr val="bg1">
                    <a:lumMod val="50000"/>
                  </a:schemeClr>
                </a:solidFill>
              </a:rPr>
              <a:t>картини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uk-UA" sz="4000" b="1" dirty="0">
                <a:solidFill>
                  <a:schemeClr val="bg1">
                    <a:lumMod val="50000"/>
                  </a:schemeClr>
                </a:solidFill>
              </a:rPr>
              <a:t>пісні;</a:t>
            </a:r>
          </a:p>
          <a:p>
            <a:r>
              <a:rPr lang="uk-UA" sz="4000" b="1" dirty="0">
                <a:solidFill>
                  <a:schemeClr val="bg1">
                    <a:lumMod val="50000"/>
                  </a:schemeClr>
                </a:solidFill>
              </a:rPr>
              <a:t>вірші;</a:t>
            </a:r>
          </a:p>
          <a:p>
            <a:r>
              <a:rPr lang="uk-UA" sz="4000" b="1" dirty="0">
                <a:solidFill>
                  <a:schemeClr val="bg1">
                    <a:lumMod val="50000"/>
                  </a:schemeClr>
                </a:solidFill>
              </a:rPr>
              <a:t>скульптури;</a:t>
            </a:r>
          </a:p>
          <a:p>
            <a:r>
              <a:rPr lang="uk-UA" sz="4000" b="1" dirty="0">
                <a:solidFill>
                  <a:schemeClr val="bg1">
                    <a:lumMod val="50000"/>
                  </a:schemeClr>
                </a:solidFill>
              </a:rPr>
              <a:t>танці…..</a:t>
            </a:r>
          </a:p>
          <a:p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674" name="Picture 2" descr="https://img1.liveinternet.ru/images/attach/c/5/87/149/87149217_large_marisalerintealbracketsassetembellishmentshape.png"/>
          <p:cNvPicPr>
            <a:picLocks noChangeAspect="1" noChangeArrowheads="1"/>
          </p:cNvPicPr>
          <p:nvPr/>
        </p:nvPicPr>
        <p:blipFill>
          <a:blip r:embed="rId2"/>
          <a:srcRect l="50357"/>
          <a:stretch>
            <a:fillRect/>
          </a:stretch>
        </p:blipFill>
        <p:spPr bwMode="auto">
          <a:xfrm>
            <a:off x="2786050" y="1785926"/>
            <a:ext cx="2143140" cy="4317147"/>
          </a:xfrm>
          <a:prstGeom prst="rect">
            <a:avLst/>
          </a:prstGeom>
          <a:noFill/>
        </p:spPr>
      </p:pic>
      <p:sp>
        <p:nvSpPr>
          <p:cNvPr id="5" name="Выноска-облако 4"/>
          <p:cNvSpPr/>
          <p:nvPr/>
        </p:nvSpPr>
        <p:spPr>
          <a:xfrm>
            <a:off x="4214810" y="3143248"/>
            <a:ext cx="4572032" cy="3429000"/>
          </a:xfrm>
          <a:prstGeom prst="cloudCallout">
            <a:avLst>
              <a:gd name="adj1" fmla="val -64333"/>
              <a:gd name="adj2" fmla="val 495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072066" y="3714752"/>
            <a:ext cx="3429024" cy="2214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- </a:t>
            </a:r>
            <a:r>
              <a:rPr kumimoji="0" lang="ru-RU" sz="4000" b="1" i="0" u="none" strike="noStrike" kern="1200" cap="none" spc="50" normalizeH="0" baseline="0" noProof="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це</a:t>
            </a:r>
            <a:r>
              <a:rPr kumimoji="0" lang="ru-RU" sz="40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 все </a:t>
            </a:r>
            <a:r>
              <a:rPr kumimoji="0" lang="ru-RU" sz="4000" b="1" i="0" u="none" strike="noStrike" kern="1200" cap="none" spc="50" normalizeH="0" baseline="0" noProof="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прекрасне</a:t>
            </a:r>
            <a:r>
              <a:rPr kumimoji="0" lang="ru-RU" sz="40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ru-RU" sz="4000" b="1" i="0" u="none" strike="noStrike" kern="1200" cap="none" spc="50" normalizeH="0" baseline="0" noProof="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що</a:t>
            </a:r>
            <a:r>
              <a:rPr kumimoji="0" lang="ru-RU" sz="40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 створила </a:t>
            </a:r>
            <a:r>
              <a:rPr kumimoji="0" lang="ru-RU" sz="4000" b="1" i="0" u="none" strike="noStrike" kern="1200" cap="none" spc="50" normalizeH="0" baseline="0" noProof="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uLnTx/>
                <a:uFillTx/>
                <a:latin typeface="+mj-lt"/>
                <a:ea typeface="+mj-ea"/>
                <a:cs typeface="+mj-cs"/>
              </a:rPr>
              <a:t>людина</a:t>
            </a:r>
            <a:endParaRPr kumimoji="0" lang="uk-UA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8676" name="Picture 4" descr="Картина роялти бесплатно векторные иллюстрации -hous0696-CoolCLIPS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0"/>
            <a:ext cx="1708539" cy="2000240"/>
          </a:xfrm>
          <a:prstGeom prst="rect">
            <a:avLst/>
          </a:prstGeom>
          <a:noFill/>
        </p:spPr>
      </p:pic>
      <p:pic>
        <p:nvPicPr>
          <p:cNvPr id="28678" name="Picture 6" descr="Microphone For Karaoke Clipart, HD Png Download - kind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0"/>
            <a:ext cx="2654493" cy="2716225"/>
          </a:xfrm>
          <a:prstGeom prst="rect">
            <a:avLst/>
          </a:prstGeom>
          <a:noFill/>
        </p:spPr>
      </p:pic>
      <p:pic>
        <p:nvPicPr>
          <p:cNvPr id="28680" name="Picture 8" descr="Публикации / МБДОУ &amp;quot;Детский сад &amp;quot;Родничок&amp;quot; Ядринского района / Портал  образования ЧР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62812" y="285728"/>
            <a:ext cx="1881188" cy="1714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882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7200" b="1" dirty="0">
                <a:solidFill>
                  <a:srgbClr val="FF0000"/>
                </a:solidFill>
              </a:rPr>
              <a:t>Мисте́цтво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357298"/>
            <a:ext cx="8286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/>
              <a:t>- це особливий вид діяльності людини, у якому відображається як внутрішній світ митця, так і світ, що його оточує.</a:t>
            </a:r>
            <a:endParaRPr lang="ru-RU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3797304"/>
          </a:xfrm>
        </p:spPr>
        <p:txBody>
          <a:bodyPr>
            <a:noAutofit/>
          </a:bodyPr>
          <a:lstStyle/>
          <a:p>
            <a:r>
              <a:rPr lang="vi-VN" sz="4800" dirty="0"/>
              <a:t>В широкому сенсі </a:t>
            </a:r>
            <a:br>
              <a:rPr lang="uk-UA" sz="4800" dirty="0"/>
            </a:br>
            <a:r>
              <a:rPr lang="vi-VN" sz="6600" b="1" dirty="0">
                <a:solidFill>
                  <a:srgbClr val="FF0000"/>
                </a:solidFill>
              </a:rPr>
              <a:t>мистецтвом </a:t>
            </a:r>
            <a:br>
              <a:rPr lang="uk-UA" sz="4800" dirty="0"/>
            </a:br>
            <a:r>
              <a:rPr lang="vi-VN" sz="4800" dirty="0"/>
              <a:t>називають досконале вміння в якійсь справі, галузі; майстерність.</a:t>
            </a:r>
            <a:br>
              <a:rPr lang="vi-VN" sz="4800" dirty="0"/>
            </a:br>
            <a:endParaRPr lang="ru-RU" sz="4800" dirty="0"/>
          </a:p>
        </p:txBody>
      </p:sp>
      <p:sp>
        <p:nvSpPr>
          <p:cNvPr id="1026" name="AutoShape 2" descr="Республика Лайк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большой палец сигнала, смайлики, Угадай Emoj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57554" y="4214818"/>
            <a:ext cx="2301868" cy="247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7200" b="1" i="1" dirty="0">
                <a:solidFill>
                  <a:srgbClr val="FF0000"/>
                </a:solidFill>
              </a:rPr>
              <a:t>Мистецтво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1026" y="1988840"/>
            <a:ext cx="2227834" cy="181588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Об</a:t>
            </a:r>
            <a:r>
              <a:rPr lang="en-US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’</a:t>
            </a:r>
            <a:r>
              <a:rPr lang="uk-UA" sz="2800" b="1" cap="none" spc="0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єкт</a:t>
            </a:r>
            <a:endParaRPr lang="uk-UA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uk-UA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творчості, що надихає </a:t>
            </a:r>
            <a:r>
              <a:rPr lang="uk-UA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uk-UA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митця</a:t>
            </a:r>
            <a:endParaRPr lang="ru-RU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03848" y="2348880"/>
            <a:ext cx="2635850" cy="138499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Засоби </a:t>
            </a:r>
          </a:p>
          <a:p>
            <a:pPr algn="ctr"/>
            <a:r>
              <a:rPr lang="uk-UA" sz="2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виразності</a:t>
            </a:r>
          </a:p>
          <a:p>
            <a:pPr algn="ctr"/>
            <a:r>
              <a:rPr lang="uk-UA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виду мистецтва</a:t>
            </a:r>
            <a:endParaRPr lang="ru-RU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97934" y="2309800"/>
            <a:ext cx="2493696" cy="1323439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Твір </a:t>
            </a:r>
          </a:p>
          <a:p>
            <a:pPr algn="ctr"/>
            <a:r>
              <a:rPr lang="uk-UA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мистецтва</a:t>
            </a:r>
            <a:endParaRPr lang="ru-RU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2500298" y="2857496"/>
            <a:ext cx="70206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Стрелка вправо 5"/>
          <p:cNvSpPr/>
          <p:nvPr/>
        </p:nvSpPr>
        <p:spPr>
          <a:xfrm>
            <a:off x="5839698" y="2825353"/>
            <a:ext cx="70206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4214818"/>
            <a:ext cx="1937792" cy="136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2573790" y="4293096"/>
            <a:ext cx="39270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Лінія, крапка, пляма</a:t>
            </a:r>
          </a:p>
        </p:txBody>
      </p:sp>
      <p:sp>
        <p:nvSpPr>
          <p:cNvPr id="12" name="Стрелка вправо 11"/>
          <p:cNvSpPr/>
          <p:nvPr/>
        </p:nvSpPr>
        <p:spPr>
          <a:xfrm>
            <a:off x="2573790" y="5157192"/>
            <a:ext cx="39270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Колір та його відтінки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5" y="3846902"/>
            <a:ext cx="1500198" cy="104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4" y="5286388"/>
            <a:ext cx="1500198" cy="124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143108" y="1214422"/>
            <a:ext cx="48894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Яким</a:t>
            </a:r>
            <a:r>
              <a:rPr lang="ru-RU" sz="32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 способом створено?</a:t>
            </a:r>
          </a:p>
        </p:txBody>
      </p:sp>
      <p:sp>
        <p:nvSpPr>
          <p:cNvPr id="13" name="Стрелка вниз 12"/>
          <p:cNvSpPr/>
          <p:nvPr/>
        </p:nvSpPr>
        <p:spPr>
          <a:xfrm>
            <a:off x="4211960" y="1772816"/>
            <a:ext cx="477059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 вниз 14"/>
          <p:cNvSpPr/>
          <p:nvPr/>
        </p:nvSpPr>
        <p:spPr>
          <a:xfrm>
            <a:off x="4214810" y="3714752"/>
            <a:ext cx="477059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500034" y="5643578"/>
            <a:ext cx="17630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Природа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112500" y="4857760"/>
            <a:ext cx="10315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Г</a:t>
            </a:r>
            <a:r>
              <a:rPr lang="ru-RU" sz="2000" b="1" cap="none" spc="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рафіка</a:t>
            </a:r>
            <a:endParaRPr lang="ru-RU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952648" y="6457890"/>
            <a:ext cx="11913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Живопис</a:t>
            </a:r>
            <a:endParaRPr lang="ru-RU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834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70" y="1916833"/>
            <a:ext cx="2277488" cy="121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859" y="3740161"/>
            <a:ext cx="18383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1" y="702631"/>
            <a:ext cx="1644673" cy="219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216024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96" y="521593"/>
            <a:ext cx="1743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5558799"/>
            <a:ext cx="2269877" cy="106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11" y="3904045"/>
            <a:ext cx="1649480" cy="16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72600"/>
            <a:ext cx="1455969" cy="224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16" y="3740161"/>
            <a:ext cx="18383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56208"/>
            <a:ext cx="2736304" cy="167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577364" y="404664"/>
            <a:ext cx="45214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ru-RU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Які</a:t>
            </a:r>
            <a:r>
              <a:rPr lang="ru-RU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види</a:t>
            </a:r>
            <a:r>
              <a:rPr lang="ru-RU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мистецтва</a:t>
            </a:r>
            <a:endParaRPr lang="ru-RU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r"/>
            <a:r>
              <a:rPr lang="ru-RU" sz="40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зображені</a:t>
            </a:r>
            <a:r>
              <a:rPr lang="ru-RU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ru-RU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236296" y="1681351"/>
            <a:ext cx="1717888" cy="1665433"/>
            <a:chOff x="2133600" y="1799078"/>
            <a:chExt cx="3731314" cy="330963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78" b="15557"/>
            <a:stretch/>
          </p:blipFill>
          <p:spPr bwMode="auto">
            <a:xfrm>
              <a:off x="2133600" y="1799078"/>
              <a:ext cx="3731314" cy="3309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773" y="2364202"/>
              <a:ext cx="2620259" cy="2117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Прямоугольник 4"/>
          <p:cNvSpPr/>
          <p:nvPr/>
        </p:nvSpPr>
        <p:spPr>
          <a:xfrm>
            <a:off x="179512" y="52159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370734" y="18756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77364" y="126643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608277" y="267930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0" y="279170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350843" y="341496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018521" y="371093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847997" y="344238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8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5588" y="491155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9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730928" y="516996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10</a:t>
            </a:r>
            <a:endParaRPr lang="ru-RU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656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uk-UA" sz="6600" dirty="0">
                <a:solidFill>
                  <a:srgbClr val="FF0000"/>
                </a:solidFill>
              </a:rPr>
              <a:t>Види мистецтва: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38779"/>
            <a:ext cx="8229600" cy="4525963"/>
          </a:xfrm>
        </p:spPr>
        <p:txBody>
          <a:bodyPr>
            <a:noAutofit/>
          </a:bodyPr>
          <a:lstStyle/>
          <a:p>
            <a:r>
              <a:rPr lang="uk-UA" sz="4000" b="1" i="1" u="sng" dirty="0">
                <a:solidFill>
                  <a:srgbClr val="0070C0"/>
                </a:solidFill>
              </a:rPr>
              <a:t>Часові: </a:t>
            </a:r>
            <a:r>
              <a:rPr lang="uk-UA" sz="4000" dirty="0"/>
              <a:t>музика, література, танець;</a:t>
            </a:r>
          </a:p>
          <a:p>
            <a:r>
              <a:rPr lang="uk-UA" sz="4000" b="1" i="1" u="sng" dirty="0">
                <a:solidFill>
                  <a:srgbClr val="0070C0"/>
                </a:solidFill>
              </a:rPr>
              <a:t>Просторові: </a:t>
            </a:r>
            <a:r>
              <a:rPr lang="uk-UA" sz="4000" dirty="0"/>
              <a:t>архітектура, графіка, живопис, скульптура, ДУМ;</a:t>
            </a:r>
          </a:p>
          <a:p>
            <a:r>
              <a:rPr lang="uk-UA" sz="4000" b="1" i="1" u="sng" dirty="0">
                <a:solidFill>
                  <a:srgbClr val="0070C0"/>
                </a:solidFill>
              </a:rPr>
              <a:t>Синтетичні: </a:t>
            </a:r>
            <a:r>
              <a:rPr lang="uk-UA" sz="4000" dirty="0"/>
              <a:t>театр, кіно, фотомистецтво, дизайн.</a:t>
            </a:r>
          </a:p>
        </p:txBody>
      </p:sp>
    </p:spTree>
    <p:extLst>
      <p:ext uri="{BB962C8B-B14F-4D97-AF65-F5344CB8AC3E}">
        <p14:creationId xmlns:p14="http://schemas.microsoft.com/office/powerpoint/2010/main" val="326526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Види образотворчого мистецтва: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3898776" cy="2686056"/>
          </a:xfrm>
        </p:spPr>
        <p:txBody>
          <a:bodyPr>
            <a:normAutofit/>
          </a:bodyPr>
          <a:lstStyle/>
          <a:p>
            <a:r>
              <a:rPr lang="uk-UA" sz="4800" b="1" dirty="0">
                <a:solidFill>
                  <a:schemeClr val="accent1">
                    <a:lumMod val="75000"/>
                  </a:schemeClr>
                </a:solidFill>
              </a:rPr>
              <a:t>Графіка</a:t>
            </a:r>
          </a:p>
          <a:p>
            <a:r>
              <a:rPr lang="uk-UA" sz="4800" b="1" dirty="0">
                <a:solidFill>
                  <a:schemeClr val="accent1">
                    <a:lumMod val="75000"/>
                  </a:schemeClr>
                </a:solidFill>
              </a:rPr>
              <a:t>Живопис</a:t>
            </a:r>
          </a:p>
          <a:p>
            <a:r>
              <a:rPr lang="uk-UA" sz="4800" b="1" dirty="0">
                <a:solidFill>
                  <a:schemeClr val="accent1">
                    <a:lumMod val="75000"/>
                  </a:schemeClr>
                </a:solidFill>
              </a:rPr>
              <a:t>Скульптура</a:t>
            </a:r>
          </a:p>
          <a:p>
            <a:endParaRPr lang="uk-UA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4" y="4572008"/>
            <a:ext cx="126246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96" y="1071546"/>
            <a:ext cx="1136774" cy="153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2285992"/>
            <a:ext cx="255625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4" y="3214686"/>
            <a:ext cx="1196333" cy="16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928926" y="1928802"/>
            <a:ext cx="44291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286116" y="2928934"/>
            <a:ext cx="1285884" cy="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857620" y="3857628"/>
            <a:ext cx="357190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929058" y="6072206"/>
            <a:ext cx="1779658" cy="10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71472" y="5572140"/>
            <a:ext cx="3331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b="1" dirty="0">
                <a:solidFill>
                  <a:schemeClr val="accent1">
                    <a:lumMod val="75000"/>
                  </a:schemeClr>
                </a:solidFill>
              </a:rPr>
              <a:t>Архітектура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8352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563B-363B-3046-A126-E284CED5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2849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Любі</a:t>
            </a:r>
            <a:r>
              <a:rPr lang="ru-RU" dirty="0"/>
              <a:t> </a:t>
            </a:r>
            <a:r>
              <a:rPr lang="ru-RU" dirty="0" err="1"/>
              <a:t>учні</a:t>
            </a:r>
            <a:r>
              <a:rPr lang="ru-RU" dirty="0"/>
              <a:t>, </a:t>
            </a:r>
            <a:r>
              <a:rPr lang="ru-RU" dirty="0" err="1"/>
              <a:t>усвідомте</a:t>
            </a:r>
            <a:r>
              <a:rPr lang="ru-RU" dirty="0"/>
              <a:t> тему уроку та </a:t>
            </a:r>
            <a:r>
              <a:rPr lang="ru-RU" dirty="0" err="1"/>
              <a:t>перегляньте</a:t>
            </a:r>
            <a:r>
              <a:rPr lang="ru-RU" dirty="0"/>
              <a:t> </a:t>
            </a:r>
            <a:r>
              <a:rPr lang="ru-RU" dirty="0" err="1"/>
              <a:t>презентацію</a:t>
            </a:r>
            <a:r>
              <a:rPr lang="ru-RU" dirty="0"/>
              <a:t> «</a:t>
            </a:r>
            <a:r>
              <a:rPr lang="ru-RU" dirty="0" err="1"/>
              <a:t>Види</a:t>
            </a:r>
            <a:br>
              <a:rPr lang="ru-RU" dirty="0"/>
            </a:br>
            <a:r>
              <a:rPr lang="ru-RU" dirty="0" err="1"/>
              <a:t>образотворчого</a:t>
            </a:r>
            <a:r>
              <a:rPr lang="ru-RU" dirty="0"/>
              <a:t> </a:t>
            </a:r>
            <a:r>
              <a:rPr lang="ru-RU" dirty="0" err="1"/>
              <a:t>мистецтва</a:t>
            </a:r>
            <a:r>
              <a:rPr lang="ru-RU" dirty="0"/>
              <a:t>».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Посилання</a:t>
            </a:r>
            <a:r>
              <a:rPr lang="ru-RU" dirty="0"/>
              <a:t>: </a:t>
            </a:r>
            <a:r>
              <a:rPr lang="en" dirty="0">
                <a:hlinkClick r:id="rId2"/>
              </a:rPr>
              <a:t>https://www.youtube.com/watch?v=aRERtKJFFI4</a:t>
            </a:r>
            <a:br>
              <a:rPr lang="ru-RU" dirty="0"/>
            </a:br>
            <a:br>
              <a:rPr lang="ru-RU" dirty="0"/>
            </a:b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41939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111</TotalTime>
  <Words>307</Words>
  <Application>Microsoft Macintosh PowerPoint</Application>
  <PresentationFormat>Экран (4:3)</PresentationFormat>
  <Paragraphs>61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Тема Office</vt:lpstr>
      <vt:lpstr>Презентация PowerPoint</vt:lpstr>
      <vt:lpstr>Що таке  мистецтво ? </vt:lpstr>
      <vt:lpstr>Мисте́цтво</vt:lpstr>
      <vt:lpstr>В широкому сенсі  мистецтвом  називають досконале вміння в якійсь справі, галузі; майстерність. </vt:lpstr>
      <vt:lpstr>Мистецтво</vt:lpstr>
      <vt:lpstr>Презентация PowerPoint</vt:lpstr>
      <vt:lpstr>Види мистецтва:</vt:lpstr>
      <vt:lpstr>Види образотворчого мистецтва:</vt:lpstr>
      <vt:lpstr>Любі учні, усвідомте тему уроку та перегляньте презентацію «Види образотворчого мистецтва».  Посилання: https://www.youtube.com/watch?v=aRERtKJFFI4  </vt:lpstr>
      <vt:lpstr>Підготуйте матеріали для практичної роботи.   Папір білий чи тонований, графічний матеріал на вибір: фломастер, кулькова ручка, простий олівець або воскова крейда.</vt:lpstr>
      <vt:lpstr>Відкрийте презентацію «Графічні вправи» та виконайте завдання.</vt:lpstr>
      <vt:lpstr>Зворотній зв’язок: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zhannaandre95@gmail.com</cp:lastModifiedBy>
  <cp:revision>16</cp:revision>
  <dcterms:created xsi:type="dcterms:W3CDTF">2021-01-18T09:03:10Z</dcterms:created>
  <dcterms:modified xsi:type="dcterms:W3CDTF">2022-09-01T06:28:31Z</dcterms:modified>
</cp:coreProperties>
</file>