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812" r:id="rId2"/>
    <p:sldId id="793" r:id="rId3"/>
    <p:sldId id="794" r:id="rId4"/>
    <p:sldId id="814" r:id="rId5"/>
    <p:sldId id="796" r:id="rId6"/>
    <p:sldId id="797" r:id="rId7"/>
    <p:sldId id="798" r:id="rId8"/>
    <p:sldId id="802" r:id="rId9"/>
    <p:sldId id="803" r:id="rId10"/>
    <p:sldId id="804" r:id="rId11"/>
    <p:sldId id="805" r:id="rId12"/>
    <p:sldId id="806" r:id="rId13"/>
    <p:sldId id="807" r:id="rId14"/>
    <p:sldId id="80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B050"/>
    <a:srgbClr val="295FFF"/>
    <a:srgbClr val="FFFF00"/>
    <a:srgbClr val="FF66FF"/>
    <a:srgbClr val="2F3242"/>
    <a:srgbClr val="FF5050"/>
    <a:srgbClr val="FF3300"/>
    <a:srgbClr val="FF7C80"/>
    <a:srgbClr val="E6E6E6"/>
    <a:srgbClr val="1694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26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1104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slide.ru/tehnologiya/prezentatsya-proektno-tehnologchna-dyalnst-uchnv-n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Етапи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проєктної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діяльності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Вимоги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до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проєктованого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виробу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. Деревина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і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її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властивості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Добір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та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визначення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кількості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пиломатеріалів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для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виробу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. Про</a:t>
            </a:r>
            <a:r>
              <a:rPr lang="uk-UA" sz="2800" b="1" dirty="0" smtClean="0">
                <a:solidFill>
                  <a:schemeClr val="accent2">
                    <a:lumMod val="75000"/>
                  </a:schemeClr>
                </a:solidFill>
              </a:rPr>
              <a:t>є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ціювання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на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дві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площини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проєкції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Дотримання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правил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безпечної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праці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та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організації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робочого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місця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28290" y="3925614"/>
            <a:ext cx="5039710" cy="1332186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Трудове навчання </a:t>
            </a:r>
          </a:p>
          <a:p>
            <a:r>
              <a:rPr lang="uk-UA" dirty="0" smtClean="0"/>
              <a:t>7 клас</a:t>
            </a:r>
          </a:p>
          <a:p>
            <a:r>
              <a:rPr lang="uk-UA" dirty="0" smtClean="0"/>
              <a:t>Вчитель:</a:t>
            </a:r>
            <a:r>
              <a:rPr lang="uk-UA" dirty="0" smtClean="0"/>
              <a:t> Капуста В.М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13.09.2022</a:t>
            </a:fld>
            <a:endParaRPr lang="ru-RU"/>
          </a:p>
        </p:txBody>
      </p:sp>
      <p:pic>
        <p:nvPicPr>
          <p:cNvPr id="5" name="Picture 2" descr="https://blogger.googleusercontent.com/img/b/R29vZ2xl/AVvXsEhc08hVBDLyZUqGny91ptpiDnW0HEpocuR3cuWbkEnEh9G3jSctVfr2dfcfxUovb5tWke-exWobtjIK7yYVyRS3rIbwYakgW8upUiLHvJVnLVVUXnQKeEhk3TwE-jx4XyXGk2CzdqhgzXKn-CVbZruD-3P5Hd4LE55sMNsW8N_0N1zVSLk7pl7wVT9b/s500/d14accc2b3dfc736401211d4467cedcd.jpg"/>
          <p:cNvPicPr>
            <a:picLocks noChangeAspect="1" noChangeArrowheads="1"/>
          </p:cNvPicPr>
          <p:nvPr/>
        </p:nvPicPr>
        <p:blipFill>
          <a:blip r:embed="rId2"/>
          <a:srcRect t="13725" b="13072"/>
          <a:stretch>
            <a:fillRect/>
          </a:stretch>
        </p:blipFill>
        <p:spPr bwMode="auto">
          <a:xfrm>
            <a:off x="995339" y="3578772"/>
            <a:ext cx="3639723" cy="2664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  <p:pic>
        <p:nvPicPr>
          <p:cNvPr id="8194" name="Picture 2" descr="https://cf3.ppt-online.org/files3/slide/g/G2WfghTirsUdNkqMjvIawz9AEbQBDXYH843xZ1/slide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8993" y="847451"/>
            <a:ext cx="10208720" cy="5467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  <p:pic>
        <p:nvPicPr>
          <p:cNvPr id="7170" name="Picture 2" descr="https://cf3.ppt-online.org/files3/slide/g/G2WfghTirsUdNkqMjvIawz9AEbQBDXYH843xZ1/slide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462" y="882868"/>
            <a:ext cx="10310648" cy="5376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 dirty="0"/>
          </a:p>
        </p:txBody>
      </p:sp>
      <p:pic>
        <p:nvPicPr>
          <p:cNvPr id="6146" name="Picture 2" descr="https://cf3.ppt-online.org/files3/slide/g/G2WfghTirsUdNkqMjvIawz9AEbQBDXYH843xZ1/slide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117" y="784388"/>
            <a:ext cx="9893410" cy="5467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3724" y="365125"/>
            <a:ext cx="7570075" cy="1325563"/>
          </a:xfrm>
        </p:spPr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Домашня робота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Вивчити властивості деревини.</a:t>
            </a:r>
          </a:p>
          <a:p>
            <a:r>
              <a:rPr lang="uk-UA" dirty="0" smtClean="0"/>
              <a:t>Опрацювати  методи </a:t>
            </a:r>
            <a:r>
              <a:rPr lang="uk-UA" dirty="0" err="1" smtClean="0"/>
              <a:t>проєціювання</a:t>
            </a:r>
            <a:r>
              <a:rPr lang="uk-UA" dirty="0" smtClean="0"/>
              <a:t> (за матеріалом презентації).</a:t>
            </a:r>
          </a:p>
          <a:p>
            <a:endParaRPr lang="uk-UA" dirty="0" smtClean="0"/>
          </a:p>
          <a:p>
            <a:r>
              <a:rPr lang="uk-UA" b="1" dirty="0" smtClean="0">
                <a:solidFill>
                  <a:srgbClr val="FF0000"/>
                </a:solidFill>
              </a:rPr>
              <a:t>Зворотній зв’язок: 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/>
              <a:t>Human</a:t>
            </a:r>
            <a:r>
              <a:rPr lang="ru-RU" b="1" dirty="0" smtClean="0"/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3006" y="365125"/>
            <a:ext cx="7790793" cy="1325563"/>
          </a:xfrm>
        </p:spPr>
        <p:txBody>
          <a:bodyPr/>
          <a:lstStyle/>
          <a:p>
            <a:r>
              <a:rPr lang="uk-UA" b="1" dirty="0" smtClean="0">
                <a:solidFill>
                  <a:srgbClr val="C00000"/>
                </a:solidFill>
              </a:rPr>
              <a:t>Використані ресурси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u="sng" dirty="0" smtClean="0">
                <a:hlinkClick r:id="rId2"/>
              </a:rPr>
              <a:t>https://</a:t>
            </a:r>
            <a:r>
              <a:rPr lang="uk-UA" u="sng" dirty="0" smtClean="0">
                <a:hlinkClick r:id="rId2"/>
              </a:rPr>
              <a:t>shareslide.ru/tehnologiya/prezentatsya-proektno-tehnologchna-dyalnst-uchnv-na</a:t>
            </a:r>
            <a:endParaRPr lang="uk-UA" u="sng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6428" y="365125"/>
            <a:ext cx="7617372" cy="1325563"/>
          </a:xfrm>
        </p:spPr>
        <p:txBody>
          <a:bodyPr/>
          <a:lstStyle/>
          <a:p>
            <a:r>
              <a:rPr lang="uk-UA" i="1" dirty="0" smtClean="0"/>
              <a:t>Мета</a:t>
            </a:r>
            <a:r>
              <a:rPr lang="uk-UA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uk-UA" b="1" dirty="0" smtClean="0"/>
              <a:t>навчальна</a:t>
            </a:r>
            <a:r>
              <a:rPr lang="uk-UA" dirty="0" smtClean="0"/>
              <a:t>: </a:t>
            </a:r>
            <a:r>
              <a:rPr lang="uk-UA" dirty="0" smtClean="0"/>
              <a:t>ознайомити учнів з механічними та технологічними властивостями деревини, їх застосуванням, формувати поняття твердість, міцність, пружність, гігроскопічність, вологість та жолоблення під час висихання</a:t>
            </a:r>
            <a:r>
              <a:rPr lang="uk-UA" dirty="0" smtClean="0"/>
              <a:t>;</a:t>
            </a:r>
          </a:p>
          <a:p>
            <a:pPr lvl="0"/>
            <a:r>
              <a:rPr lang="uk-UA" dirty="0" smtClean="0"/>
              <a:t> </a:t>
            </a:r>
            <a:r>
              <a:rPr lang="uk-UA" b="1" dirty="0" smtClean="0"/>
              <a:t>розвиваюча</a:t>
            </a:r>
            <a:r>
              <a:rPr lang="uk-UA" dirty="0" smtClean="0"/>
              <a:t>: розвиток образного мислення та творчої уяви, вмінь аналізувати, порівнювати, узагальнювати та робити </a:t>
            </a:r>
            <a:r>
              <a:rPr lang="uk-UA" dirty="0" smtClean="0"/>
              <a:t>висновки, вміння </a:t>
            </a:r>
            <a:r>
              <a:rPr lang="uk-UA" dirty="0" smtClean="0"/>
              <a:t>вибирати матеріал відповідно до призначення виробу</a:t>
            </a:r>
            <a:r>
              <a:rPr lang="uk-UA" dirty="0" smtClean="0"/>
              <a:t>;</a:t>
            </a:r>
          </a:p>
          <a:p>
            <a:pPr lvl="0"/>
            <a:r>
              <a:rPr lang="uk-UA" dirty="0" smtClean="0"/>
              <a:t> </a:t>
            </a:r>
            <a:r>
              <a:rPr lang="uk-UA" dirty="0" smtClean="0"/>
              <a:t>формувати знання </a:t>
            </a:r>
            <a:r>
              <a:rPr lang="uk-UA" dirty="0" smtClean="0"/>
              <a:t>про </a:t>
            </a:r>
            <a:r>
              <a:rPr lang="uk-UA" dirty="0" err="1" smtClean="0"/>
              <a:t>проєціювання</a:t>
            </a:r>
            <a:r>
              <a:rPr lang="uk-UA" dirty="0" smtClean="0"/>
              <a:t> на дві площини , </a:t>
            </a:r>
            <a:r>
              <a:rPr lang="uk-UA" dirty="0" smtClean="0"/>
              <a:t>добір та визначення кількості пиломатеріалів для виробу; </a:t>
            </a:r>
            <a:endParaRPr lang="ru-RU" dirty="0" smtClean="0"/>
          </a:p>
          <a:p>
            <a:r>
              <a:rPr lang="uk-UA" b="1" dirty="0" smtClean="0"/>
              <a:t>виховна</a:t>
            </a:r>
            <a:r>
              <a:rPr lang="uk-UA" dirty="0" smtClean="0"/>
              <a:t>:</a:t>
            </a:r>
            <a:r>
              <a:rPr lang="uk-UA" dirty="0" smtClean="0"/>
              <a:t>виховувати почуття відповідальності щодо навколишнього </a:t>
            </a:r>
            <a:r>
              <a:rPr lang="uk-UA" dirty="0" smtClean="0"/>
              <a:t>середовища та </a:t>
            </a:r>
            <a:r>
              <a:rPr lang="uk-UA" dirty="0" smtClean="0"/>
              <a:t>вміння застосовувати одержанні знання на практиці.</a:t>
            </a:r>
            <a:endParaRPr lang="ru-RU" dirty="0" smtClean="0"/>
          </a:p>
          <a:p>
            <a:pPr lvl="0"/>
            <a:endParaRPr lang="ru-RU" dirty="0" smtClean="0"/>
          </a:p>
          <a:p>
            <a:endParaRPr lang="uk-UA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0758" y="365125"/>
            <a:ext cx="8043041" cy="1325563"/>
          </a:xfrm>
        </p:spPr>
        <p:txBody>
          <a:bodyPr/>
          <a:lstStyle/>
          <a:p>
            <a:r>
              <a:rPr lang="uk-UA" b="1" dirty="0" smtClean="0">
                <a:solidFill>
                  <a:schemeClr val="accent2">
                    <a:lumMod val="75000"/>
                  </a:schemeClr>
                </a:solidFill>
              </a:rPr>
              <a:t>Етапи </a:t>
            </a:r>
            <a:r>
              <a:rPr lang="uk-UA" b="1" dirty="0" err="1" smtClean="0">
                <a:solidFill>
                  <a:schemeClr val="accent2">
                    <a:lumMod val="75000"/>
                  </a:schemeClr>
                </a:solidFill>
              </a:rPr>
              <a:t>проєктування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  <p:pic>
        <p:nvPicPr>
          <p:cNvPr id="18434" name="Picture 2" descr="Основи проектної діяльності - презентация онлай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8097" y="1460937"/>
            <a:ext cx="6690565" cy="5011389"/>
          </a:xfrm>
          <a:prstGeom prst="rect">
            <a:avLst/>
          </a:prstGeom>
          <a:noFill/>
        </p:spPr>
      </p:pic>
      <p:sp>
        <p:nvSpPr>
          <p:cNvPr id="18436" name="AutoShape 4" descr="Презентація Проектно-технологічна діяльність учнів на уроках трудового  навчання доклад, проек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8" name="AutoShape 6" descr="Презентація Проектно-технологічна діяльність учнів на уроках трудового  навчання доклад, проек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40" name="AutoShape 8" descr="Презентація Проектно-технологічна діяльність учнів на уроках трудового  навчання доклад, проек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69731" y="6277522"/>
            <a:ext cx="2743200" cy="365125"/>
          </a:xfrm>
        </p:spPr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  <p:pic>
        <p:nvPicPr>
          <p:cNvPr id="5" name="Picture 9" descr="C:\Users\valen\Desktop\21446.0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4635" y="766541"/>
            <a:ext cx="8393003" cy="5634259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3216166" y="5328746"/>
            <a:ext cx="1324304" cy="99322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8054" y="365125"/>
            <a:ext cx="7995745" cy="1325563"/>
          </a:xfrm>
        </p:spPr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Механічні властивості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 smtClean="0"/>
              <a:t>Деревина </a:t>
            </a:r>
            <a:r>
              <a:rPr lang="uk-UA" dirty="0" smtClean="0"/>
              <a:t>як конструкційний матеріал характеризується низкою властивостей</a:t>
            </a:r>
            <a:r>
              <a:rPr lang="uk-UA" dirty="0" smtClean="0"/>
              <a:t>.</a:t>
            </a:r>
          </a:p>
          <a:p>
            <a:r>
              <a:rPr lang="uk-UA" dirty="0" smtClean="0"/>
              <a:t>Розрізняють механічні, технологічні та фізичні властивості деревини.</a:t>
            </a:r>
            <a:endParaRPr lang="ru-RU" dirty="0" smtClean="0"/>
          </a:p>
          <a:p>
            <a:r>
              <a:rPr lang="uk-UA" b="1" dirty="0" smtClean="0">
                <a:solidFill>
                  <a:srgbClr val="FF0000"/>
                </a:solidFill>
              </a:rPr>
              <a:t>Механічні властивості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деревини характеризують її здатність чинити опір дії зовнішніх сил.</a:t>
            </a:r>
            <a:endParaRPr lang="ru-RU" dirty="0" smtClean="0"/>
          </a:p>
          <a:p>
            <a:r>
              <a:rPr lang="uk-UA" dirty="0" smtClean="0"/>
              <a:t> </a:t>
            </a:r>
            <a:r>
              <a:rPr lang="ru-RU" dirty="0" smtClean="0"/>
              <a:t>До них належать: </a:t>
            </a:r>
            <a:r>
              <a:rPr lang="ru-RU" b="1" i="1" dirty="0" err="1" smtClean="0">
                <a:solidFill>
                  <a:srgbClr val="FF0000"/>
                </a:solidFill>
              </a:rPr>
              <a:t>міцність</a:t>
            </a:r>
            <a:r>
              <a:rPr lang="ru-RU" b="1" i="1" dirty="0" smtClean="0">
                <a:solidFill>
                  <a:srgbClr val="FF0000"/>
                </a:solidFill>
              </a:rPr>
              <a:t>, </a:t>
            </a:r>
            <a:r>
              <a:rPr lang="ru-RU" b="1" i="1" dirty="0" err="1" smtClean="0">
                <a:solidFill>
                  <a:srgbClr val="FF0000"/>
                </a:solidFill>
              </a:rPr>
              <a:t>твердість</a:t>
            </a:r>
            <a:r>
              <a:rPr lang="ru-RU" b="1" i="1" dirty="0" smtClean="0">
                <a:solidFill>
                  <a:srgbClr val="FF0000"/>
                </a:solidFill>
              </a:rPr>
              <a:t>, </a:t>
            </a:r>
            <a:r>
              <a:rPr lang="ru-RU" b="1" i="1" dirty="0" err="1" smtClean="0">
                <a:solidFill>
                  <a:srgbClr val="FF0000"/>
                </a:solidFill>
              </a:rPr>
              <a:t>пружність</a:t>
            </a:r>
            <a:r>
              <a:rPr lang="ru-RU" b="1" i="1" dirty="0" smtClean="0">
                <a:solidFill>
                  <a:srgbClr val="FF0000"/>
                </a:solidFill>
              </a:rPr>
              <a:t>.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/>
              <a:t>    </a:t>
            </a:r>
            <a:r>
              <a:rPr lang="ru-RU" dirty="0" err="1" smtClean="0"/>
              <a:t>Міцністю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називають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здатність</a:t>
            </a:r>
            <a:r>
              <a:rPr lang="ru-RU" dirty="0" smtClean="0"/>
              <a:t> </a:t>
            </a:r>
            <a:r>
              <a:rPr lang="ru-RU" dirty="0" err="1" smtClean="0"/>
              <a:t>витримувати</a:t>
            </a:r>
            <a:r>
              <a:rPr lang="ru-RU" dirty="0" smtClean="0"/>
              <a:t> величину </a:t>
            </a:r>
            <a:r>
              <a:rPr lang="ru-RU" dirty="0" err="1" smtClean="0"/>
              <a:t>найбільшого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без </a:t>
            </a:r>
            <a:r>
              <a:rPr lang="ru-RU" dirty="0" err="1" smtClean="0"/>
              <a:t>руйнування</a:t>
            </a:r>
            <a:r>
              <a:rPr lang="ru-RU" dirty="0" smtClean="0"/>
              <a:t>. </a:t>
            </a:r>
            <a:r>
              <a:rPr lang="ru-RU" dirty="0" err="1" smtClean="0"/>
              <a:t>Міцність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 </a:t>
            </a:r>
            <a:r>
              <a:rPr lang="ru-RU" dirty="0" err="1" smtClean="0"/>
              <a:t>від</a:t>
            </a:r>
            <a:r>
              <a:rPr lang="ru-RU" dirty="0" smtClean="0"/>
              <a:t> породи </a:t>
            </a:r>
            <a:r>
              <a:rPr lang="ru-RU" dirty="0" err="1" smtClean="0"/>
              <a:t>деревини</a:t>
            </a:r>
            <a:r>
              <a:rPr lang="ru-RU" dirty="0" smtClean="0"/>
              <a:t>,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щільності</a:t>
            </a:r>
            <a:r>
              <a:rPr lang="ru-RU" dirty="0" smtClean="0"/>
              <a:t>, </a:t>
            </a:r>
            <a:r>
              <a:rPr lang="ru-RU" dirty="0" err="1" smtClean="0"/>
              <a:t>вологості</a:t>
            </a:r>
            <a:r>
              <a:rPr lang="ru-RU" dirty="0" smtClean="0"/>
              <a:t> . </a:t>
            </a:r>
          </a:p>
          <a:p>
            <a:r>
              <a:rPr lang="ru-RU" b="1" dirty="0" err="1" smtClean="0">
                <a:solidFill>
                  <a:srgbClr val="FF0000"/>
                </a:solidFill>
              </a:rPr>
              <a:t>Твердість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деревини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здатність</a:t>
            </a:r>
            <a:r>
              <a:rPr lang="ru-RU" dirty="0" smtClean="0"/>
              <a:t> </a:t>
            </a:r>
            <a:r>
              <a:rPr lang="ru-RU" dirty="0" err="1" smtClean="0"/>
              <a:t>чинити</a:t>
            </a:r>
            <a:r>
              <a:rPr lang="ru-RU" dirty="0" smtClean="0"/>
              <a:t> </a:t>
            </a:r>
            <a:r>
              <a:rPr lang="ru-RU" dirty="0" err="1" smtClean="0"/>
              <a:t>опір</a:t>
            </a:r>
            <a:r>
              <a:rPr lang="ru-RU" dirty="0" smtClean="0"/>
              <a:t> </a:t>
            </a:r>
            <a:r>
              <a:rPr lang="ru-RU" dirty="0" err="1" smtClean="0"/>
              <a:t>проникненню</a:t>
            </a:r>
            <a:r>
              <a:rPr lang="ru-RU" dirty="0" smtClean="0"/>
              <a:t> в </a:t>
            </a:r>
            <a:r>
              <a:rPr lang="ru-RU" dirty="0" err="1" smtClean="0"/>
              <a:t>неї</a:t>
            </a:r>
            <a:r>
              <a:rPr lang="ru-RU" dirty="0" smtClean="0"/>
              <a:t>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твердих</a:t>
            </a:r>
            <a:r>
              <a:rPr lang="ru-RU" dirty="0" smtClean="0"/>
              <a:t> </a:t>
            </a:r>
            <a:r>
              <a:rPr lang="ru-RU" dirty="0" err="1" smtClean="0"/>
              <a:t>тіл</a:t>
            </a:r>
            <a:r>
              <a:rPr lang="ru-RU" dirty="0" smtClean="0"/>
              <a:t>. </a:t>
            </a:r>
            <a:r>
              <a:rPr lang="ru-RU" dirty="0" err="1" smtClean="0"/>
              <a:t>Спробуйте</a:t>
            </a:r>
            <a:r>
              <a:rPr lang="ru-RU" dirty="0" smtClean="0"/>
              <a:t>, 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забити</a:t>
            </a:r>
            <a:r>
              <a:rPr lang="ru-RU" dirty="0" smtClean="0"/>
              <a:t> </a:t>
            </a:r>
            <a:r>
              <a:rPr lang="ru-RU" dirty="0" err="1" smtClean="0"/>
              <a:t>цвях</a:t>
            </a:r>
            <a:r>
              <a:rPr lang="ru-RU" dirty="0" smtClean="0"/>
              <a:t> у </a:t>
            </a:r>
            <a:r>
              <a:rPr lang="ru-RU" dirty="0" err="1" smtClean="0"/>
              <a:t>дубову</a:t>
            </a:r>
            <a:r>
              <a:rPr lang="ru-RU" dirty="0" smtClean="0"/>
              <a:t> </a:t>
            </a:r>
            <a:r>
              <a:rPr lang="ru-RU" dirty="0" err="1" smtClean="0"/>
              <a:t>дошку</a:t>
            </a:r>
            <a:r>
              <a:rPr lang="ru-RU" dirty="0" smtClean="0"/>
              <a:t>. </a:t>
            </a:r>
            <a:r>
              <a:rPr lang="ru-RU" dirty="0" err="1" smtClean="0"/>
              <a:t>Скоріш</a:t>
            </a:r>
            <a:r>
              <a:rPr lang="ru-RU" dirty="0" smtClean="0"/>
              <a:t> за все </a:t>
            </a:r>
            <a:r>
              <a:rPr lang="ru-RU" dirty="0" err="1" smtClean="0"/>
              <a:t>цвях</a:t>
            </a:r>
            <a:r>
              <a:rPr lang="ru-RU" dirty="0" smtClean="0"/>
              <a:t> </a:t>
            </a:r>
            <a:r>
              <a:rPr lang="ru-RU" dirty="0" err="1" smtClean="0"/>
              <a:t>зігнеться</a:t>
            </a:r>
            <a:r>
              <a:rPr lang="ru-RU" dirty="0" smtClean="0"/>
              <a:t>. А в заготовку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осики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липи</a:t>
            </a:r>
            <a:r>
              <a:rPr lang="ru-RU" dirty="0" smtClean="0"/>
              <a:t> </a:t>
            </a:r>
            <a:r>
              <a:rPr lang="ru-RU" dirty="0" err="1" smtClean="0"/>
              <a:t>він</a:t>
            </a:r>
            <a:r>
              <a:rPr lang="ru-RU" dirty="0" smtClean="0"/>
              <a:t> входить легко тому,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отримує</a:t>
            </a:r>
            <a:r>
              <a:rPr lang="ru-RU" dirty="0" smtClean="0"/>
              <a:t> </a:t>
            </a:r>
            <a:r>
              <a:rPr lang="ru-RU" dirty="0" err="1" smtClean="0"/>
              <a:t>менший</a:t>
            </a:r>
            <a:r>
              <a:rPr lang="ru-RU" dirty="0" smtClean="0"/>
              <a:t> </a:t>
            </a:r>
            <a:r>
              <a:rPr lang="ru-RU" dirty="0" err="1" smtClean="0"/>
              <a:t>опір</a:t>
            </a:r>
            <a:r>
              <a:rPr lang="ru-RU" dirty="0" smtClean="0"/>
              <a:t>. </a:t>
            </a:r>
            <a:r>
              <a:rPr lang="ru-RU" dirty="0" err="1" smtClean="0"/>
              <a:t>Розрізняють</a:t>
            </a:r>
            <a:r>
              <a:rPr lang="ru-RU" dirty="0" smtClean="0"/>
              <a:t> породи 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тверді</a:t>
            </a:r>
            <a:r>
              <a:rPr lang="ru-RU" dirty="0" smtClean="0"/>
              <a:t>, </a:t>
            </a:r>
            <a:r>
              <a:rPr lang="ru-RU" dirty="0" err="1" smtClean="0"/>
              <a:t>середньої</a:t>
            </a:r>
            <a:r>
              <a:rPr lang="ru-RU" dirty="0" smtClean="0"/>
              <a:t> </a:t>
            </a:r>
            <a:r>
              <a:rPr lang="ru-RU" dirty="0" err="1" smtClean="0"/>
              <a:t>твердості</a:t>
            </a:r>
            <a:r>
              <a:rPr lang="ru-RU" dirty="0" smtClean="0"/>
              <a:t>, м’</a:t>
            </a:r>
            <a:r>
              <a:rPr lang="uk-UA" dirty="0" smtClean="0"/>
              <a:t>які.</a:t>
            </a:r>
            <a:endParaRPr lang="ru-RU" dirty="0" smtClean="0"/>
          </a:p>
          <a:p>
            <a:r>
              <a:rPr lang="ru-RU" dirty="0" err="1" smtClean="0"/>
              <a:t>Твердість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визначають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спеціального</a:t>
            </a:r>
            <a:r>
              <a:rPr lang="ru-RU" dirty="0" smtClean="0"/>
              <a:t> </a:t>
            </a:r>
            <a:r>
              <a:rPr lang="ru-RU" dirty="0" err="1" smtClean="0"/>
              <a:t>приладу</a:t>
            </a:r>
            <a:r>
              <a:rPr lang="ru-RU" dirty="0" smtClean="0"/>
              <a:t> </a:t>
            </a:r>
          </a:p>
          <a:p>
            <a:r>
              <a:rPr lang="ru-RU" b="1" i="1" dirty="0" err="1" smtClean="0">
                <a:solidFill>
                  <a:srgbClr val="FF0000"/>
                </a:solidFill>
              </a:rPr>
              <a:t>Пружність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деревини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здатність</a:t>
            </a:r>
            <a:r>
              <a:rPr lang="ru-RU" dirty="0" smtClean="0"/>
              <a:t> </a:t>
            </a:r>
            <a:r>
              <a:rPr lang="ru-RU" dirty="0" err="1" smtClean="0"/>
              <a:t>відновлювати</a:t>
            </a:r>
            <a:r>
              <a:rPr lang="ru-RU" dirty="0" smtClean="0"/>
              <a:t> </a:t>
            </a:r>
            <a:r>
              <a:rPr lang="ru-RU" dirty="0" err="1" smtClean="0"/>
              <a:t>первинну</a:t>
            </a:r>
            <a:r>
              <a:rPr lang="ru-RU" dirty="0" smtClean="0"/>
              <a:t> форму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припинення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 </a:t>
            </a:r>
            <a:r>
              <a:rPr lang="ru-RU" dirty="0" err="1" smtClean="0"/>
              <a:t>зовнішніх</a:t>
            </a:r>
            <a:r>
              <a:rPr lang="ru-RU" dirty="0" smtClean="0"/>
              <a:t> сил. </a:t>
            </a:r>
            <a:r>
              <a:rPr lang="ru-RU" dirty="0" err="1" smtClean="0"/>
              <a:t>Ви</a:t>
            </a:r>
            <a:r>
              <a:rPr lang="ru-RU" dirty="0" smtClean="0"/>
              <a:t>, </a:t>
            </a:r>
            <a:r>
              <a:rPr lang="ru-RU" dirty="0" err="1" smtClean="0"/>
              <a:t>мабуть</a:t>
            </a:r>
            <a:r>
              <a:rPr lang="ru-RU" dirty="0" smtClean="0"/>
              <a:t>, </a:t>
            </a:r>
            <a:r>
              <a:rPr lang="ru-RU" dirty="0" err="1" smtClean="0"/>
              <a:t>бачили</a:t>
            </a:r>
            <a:r>
              <a:rPr lang="ru-RU" dirty="0" smtClean="0"/>
              <a:t>, як </a:t>
            </a:r>
            <a:r>
              <a:rPr lang="ru-RU" dirty="0" err="1" smtClean="0"/>
              <a:t>прогинаються</a:t>
            </a:r>
            <a:r>
              <a:rPr lang="ru-RU" dirty="0" smtClean="0"/>
              <a:t> </a:t>
            </a:r>
            <a:r>
              <a:rPr lang="ru-RU" dirty="0" err="1" smtClean="0"/>
              <a:t>лижі</a:t>
            </a:r>
            <a:r>
              <a:rPr lang="ru-RU" dirty="0" smtClean="0"/>
              <a:t>, коли спортсмен </a:t>
            </a:r>
            <a:r>
              <a:rPr lang="ru-RU" dirty="0" err="1" smtClean="0"/>
              <a:t>наїжджає</a:t>
            </a:r>
            <a:r>
              <a:rPr lang="ru-RU" dirty="0" smtClean="0"/>
              <a:t> на </a:t>
            </a:r>
            <a:r>
              <a:rPr lang="ru-RU" dirty="0" err="1" smtClean="0"/>
              <a:t>нерівну</a:t>
            </a:r>
            <a:r>
              <a:rPr lang="ru-RU" dirty="0" smtClean="0"/>
              <a:t> </a:t>
            </a:r>
            <a:r>
              <a:rPr lang="ru-RU" dirty="0" err="1" smtClean="0"/>
              <a:t>поверхню</a:t>
            </a:r>
            <a:r>
              <a:rPr lang="ru-RU" dirty="0" smtClean="0"/>
              <a:t>. Але коли </a:t>
            </a:r>
            <a:r>
              <a:rPr lang="ru-RU" dirty="0" err="1" smtClean="0"/>
              <a:t>нерівність</a:t>
            </a:r>
            <a:r>
              <a:rPr lang="ru-RU" dirty="0" smtClean="0"/>
              <a:t> </a:t>
            </a:r>
            <a:r>
              <a:rPr lang="ru-RU" dirty="0" err="1" smtClean="0"/>
              <a:t>залишається</a:t>
            </a:r>
            <a:r>
              <a:rPr lang="ru-RU" dirty="0" smtClean="0"/>
              <a:t> </a:t>
            </a:r>
            <a:r>
              <a:rPr lang="ru-RU" dirty="0" err="1" smtClean="0"/>
              <a:t>позаду</a:t>
            </a:r>
            <a:r>
              <a:rPr lang="ru-RU" dirty="0" smtClean="0"/>
              <a:t>, </a:t>
            </a:r>
            <a:r>
              <a:rPr lang="ru-RU" dirty="0" err="1" smtClean="0"/>
              <a:t>лижі</a:t>
            </a:r>
            <a:r>
              <a:rPr lang="ru-RU" dirty="0" smtClean="0"/>
              <a:t> </a:t>
            </a:r>
            <a:r>
              <a:rPr lang="ru-RU" dirty="0" err="1" smtClean="0"/>
              <a:t>знову</a:t>
            </a:r>
            <a:r>
              <a:rPr lang="ru-RU" dirty="0" smtClean="0"/>
              <a:t> </a:t>
            </a:r>
            <a:r>
              <a:rPr lang="ru-RU" dirty="0" err="1" smtClean="0"/>
              <a:t>набувають</a:t>
            </a:r>
            <a:r>
              <a:rPr lang="ru-RU" dirty="0" smtClean="0"/>
              <a:t>  </a:t>
            </a:r>
            <a:r>
              <a:rPr lang="ru-RU" dirty="0" err="1" smtClean="0"/>
              <a:t>попередньої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 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3462" y="365125"/>
            <a:ext cx="8090338" cy="1325563"/>
          </a:xfrm>
        </p:spPr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</a:rPr>
              <a:t>Технологічні властивості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До технологічних властивостей належать: </a:t>
            </a:r>
            <a:r>
              <a:rPr lang="uk-UA" b="1" i="1" dirty="0" err="1" smtClean="0">
                <a:solidFill>
                  <a:srgbClr val="295FFF"/>
                </a:solidFill>
                <a:latin typeface="Times New Roman" pitchFamily="18" charset="0"/>
                <a:cs typeface="Times New Roman" pitchFamily="18" charset="0"/>
              </a:rPr>
              <a:t>розколюваність</a:t>
            </a:r>
            <a:r>
              <a:rPr lang="uk-UA" b="1" i="1" dirty="0" smtClean="0">
                <a:solidFill>
                  <a:srgbClr val="295FFF"/>
                </a:solidFill>
                <a:latin typeface="Times New Roman" pitchFamily="18" charset="0"/>
                <a:cs typeface="Times New Roman" pitchFamily="18" charset="0"/>
              </a:rPr>
              <a:t>, здатність утримувати металеві кріплення, здатність до гнуття</a:t>
            </a:r>
            <a:r>
              <a:rPr lang="uk-UA" dirty="0" smtClean="0">
                <a:solidFill>
                  <a:srgbClr val="295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uk-UA" b="1" i="1" dirty="0" err="1" smtClean="0">
                <a:solidFill>
                  <a:srgbClr val="295FFF"/>
                </a:solidFill>
                <a:latin typeface="Times New Roman" pitchFamily="18" charset="0"/>
                <a:cs typeface="Times New Roman" pitchFamily="18" charset="0"/>
              </a:rPr>
              <a:t>Розколюваність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 - це здатність деревини розщеплюватися вздовж волокон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uk-UA" b="1" i="1" dirty="0" smtClean="0">
                <a:solidFill>
                  <a:srgbClr val="295FFF"/>
                </a:solidFill>
                <a:latin typeface="Times New Roman" pitchFamily="18" charset="0"/>
                <a:cs typeface="Times New Roman" pitchFamily="18" charset="0"/>
              </a:rPr>
              <a:t>Здатність деревини утримувати металеві кріплення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- важлива її властивість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dirty="0" smtClean="0"/>
              <a:t> Опір деревини витягуванню шурупів приблизно у 2 рази більший, ніж опір витягуванню цвяхів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b="1" i="1" dirty="0" smtClean="0">
                <a:solidFill>
                  <a:srgbClr val="295FFF"/>
                </a:solidFill>
                <a:latin typeface="Times New Roman" pitchFamily="18" charset="0"/>
                <a:cs typeface="Times New Roman" pitchFamily="18" charset="0"/>
              </a:rPr>
              <a:t>Здатність деревини до гнуття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використовується під час виготовлення багатьох виробів (меблів,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сувенірів). Краще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процесу вигинання піддаються дуб, ясен, бук, береза. У хвойних порід здатність до гнуття невисока. У вологої деревини ця здатність вища, ніж у сухої. Тому для згинання деревину пропарюють.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1020" y="365125"/>
            <a:ext cx="7522779" cy="1325563"/>
          </a:xfrm>
        </p:spPr>
        <p:txBody>
          <a:bodyPr/>
          <a:lstStyle/>
          <a:p>
            <a:r>
              <a:rPr lang="uk-UA" b="1" dirty="0" smtClean="0">
                <a:solidFill>
                  <a:srgbClr val="00B050"/>
                </a:solidFill>
              </a:rPr>
              <a:t>Фізичні властивості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7943193" cy="4351338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До фізичних властивостей належать: </a:t>
            </a:r>
            <a:r>
              <a:rPr lang="uk-UA" b="1" i="1" dirty="0" smtClean="0">
                <a:solidFill>
                  <a:srgbClr val="00B050"/>
                </a:solidFill>
              </a:rPr>
              <a:t>зовнішній вигляд, запах, вологість</a:t>
            </a:r>
            <a:r>
              <a:rPr lang="uk-UA" dirty="0" smtClean="0"/>
              <a:t> і пов’язані з нею зміни (</a:t>
            </a:r>
            <a:r>
              <a:rPr lang="uk-UA" b="1" i="1" dirty="0" smtClean="0">
                <a:solidFill>
                  <a:srgbClr val="00B050"/>
                </a:solidFill>
              </a:rPr>
              <a:t>всихання, розбухання, розтріскування, короблення), щільність.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uk-UA" b="1" i="1" dirty="0" smtClean="0">
                <a:solidFill>
                  <a:srgbClr val="00B050"/>
                </a:solidFill>
              </a:rPr>
              <a:t>Зовнішній вигляд</a:t>
            </a:r>
            <a:r>
              <a:rPr lang="uk-UA" dirty="0" smtClean="0"/>
              <a:t> деревини визначається її кольором, блиском та текстурою. У молодих дерев деревина звичайно світліша, ніж у старих. Стійкий колір мають дуб, груша, біла акація, каштан.</a:t>
            </a:r>
            <a:endParaRPr lang="ru-RU" dirty="0" smtClean="0"/>
          </a:p>
          <a:p>
            <a:r>
              <a:rPr lang="uk-UA" b="1" i="1" dirty="0" smtClean="0">
                <a:solidFill>
                  <a:srgbClr val="00B050"/>
                </a:solidFill>
              </a:rPr>
              <a:t>Запаху</a:t>
            </a:r>
            <a:r>
              <a:rPr lang="uk-UA" b="1" dirty="0" smtClean="0">
                <a:solidFill>
                  <a:srgbClr val="00B050"/>
                </a:solidFill>
              </a:rPr>
              <a:t> </a:t>
            </a:r>
            <a:r>
              <a:rPr lang="uk-UA" dirty="0" smtClean="0"/>
              <a:t>деревині надають смоли, ефірні олії, дубильні та інші речовини, що є в ній. Характерний запах скипидару є у хвойних порід: сосни та ялини. Дуб має запах дубильних речовин</a:t>
            </a:r>
            <a:r>
              <a:rPr lang="uk-UA" dirty="0" smtClean="0"/>
              <a:t>.</a:t>
            </a:r>
          </a:p>
          <a:p>
            <a:r>
              <a:rPr lang="uk-UA" b="1" i="1" dirty="0" smtClean="0">
                <a:solidFill>
                  <a:srgbClr val="00B050"/>
                </a:solidFill>
              </a:rPr>
              <a:t>Волога</a:t>
            </a:r>
            <a:r>
              <a:rPr lang="uk-UA" dirty="0" smtClean="0"/>
              <a:t> </a:t>
            </a:r>
            <a:r>
              <a:rPr lang="uk-UA" dirty="0" smtClean="0"/>
              <a:t>деревина швидко </a:t>
            </a:r>
            <a:r>
              <a:rPr lang="uk-UA" dirty="0" smtClean="0"/>
              <a:t>загниває</a:t>
            </a:r>
            <a:r>
              <a:rPr lang="uk-UA" dirty="0" smtClean="0"/>
              <a:t>. Тому її потрібно висушувати.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  <p:pic>
        <p:nvPicPr>
          <p:cNvPr id="5" name="Picture 2" descr="https://1.bp.blogspot.com/-ZiFiicW8k7c/X3temLMWjFI/AAAAAAAAFos/YxjpcTT7vxc8obHHm4A5IXQ501WtyyH1QCLcBGAsYHQ/s391/2020-10-05_2055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59866" y="2475186"/>
            <a:ext cx="2959320" cy="3353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  <p:pic>
        <p:nvPicPr>
          <p:cNvPr id="10242" name="Picture 2" descr="https://cf3.ppt-online.org/files3/slide/g/G2WfghTirsUdNkqMjvIawz9AEbQBDXYH843xZ1/slide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104" y="903551"/>
            <a:ext cx="10445201" cy="5395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13.09.2022</a:t>
            </a:fld>
            <a:endParaRPr lang="ru-RU"/>
          </a:p>
        </p:txBody>
      </p:sp>
      <p:pic>
        <p:nvPicPr>
          <p:cNvPr id="9218" name="Picture 2" descr="https://cf3.ppt-online.org/files3/slide/g/G2WfghTirsUdNkqMjvIawz9AEbQBDXYH843xZ1/slide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0524" y="942043"/>
            <a:ext cx="10240251" cy="5467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28621</TotalTime>
  <Words>273</Words>
  <Application>Microsoft Office PowerPoint</Application>
  <PresentationFormat>Произвольный</PresentationFormat>
  <Paragraphs>52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Етапи проєктної діяльності. Вимоги до проєктованого виробу. Деревина і її властивості. Добір та визначення кількості пиломатеріалів для виробу. Проєціювання на дві площини проєкції. Дотримання правил безпечної праці та організації робочого місця.</vt:lpstr>
      <vt:lpstr>Мета:</vt:lpstr>
      <vt:lpstr>Етапи проєктування</vt:lpstr>
      <vt:lpstr>Слайд 4</vt:lpstr>
      <vt:lpstr>Механічні властивості</vt:lpstr>
      <vt:lpstr>Технологічні властивості</vt:lpstr>
      <vt:lpstr>Фізичні властивості</vt:lpstr>
      <vt:lpstr>Слайд 8</vt:lpstr>
      <vt:lpstr>Слайд 9</vt:lpstr>
      <vt:lpstr>Слайд 10</vt:lpstr>
      <vt:lpstr>Слайд 11</vt:lpstr>
      <vt:lpstr>Слайд 12</vt:lpstr>
      <vt:lpstr>Домашня робота</vt:lpstr>
      <vt:lpstr>Використані ресурси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Валентина Капуста</cp:lastModifiedBy>
  <cp:revision>1811</cp:revision>
  <dcterms:created xsi:type="dcterms:W3CDTF">2018-01-05T16:38:53Z</dcterms:created>
  <dcterms:modified xsi:type="dcterms:W3CDTF">2022-09-13T19:00:16Z</dcterms:modified>
</cp:coreProperties>
</file>