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71" r:id="rId4"/>
    <p:sldId id="272" r:id="rId5"/>
    <p:sldId id="262" r:id="rId6"/>
    <p:sldId id="264" r:id="rId7"/>
    <p:sldId id="258" r:id="rId8"/>
    <p:sldId id="261" r:id="rId9"/>
    <p:sldId id="263" r:id="rId10"/>
    <p:sldId id="259" r:id="rId11"/>
    <p:sldId id="269" r:id="rId12"/>
    <p:sldId id="268" r:id="rId13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368" autoAdjust="0"/>
    <p:restoredTop sz="94660"/>
  </p:normalViewPr>
  <p:slideViewPr>
    <p:cSldViewPr>
      <p:cViewPr varScale="1">
        <p:scale>
          <a:sx n="68" d="100"/>
          <a:sy n="68" d="100"/>
        </p:scale>
        <p:origin x="-145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25.09.2022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рямая соединительная линия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Овал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Прямая соединительная линия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Овал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25.09.2022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Прямоугольник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Прямоугольник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25.09.2022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25.09.2022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Прямая соединительная линия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Содержимое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2" name="Содержимое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Сравнение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25.09.2022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ru-RU"/>
          </a:p>
        </p:txBody>
      </p:sp>
      <p:sp>
        <p:nvSpPr>
          <p:cNvPr id="15" name="Прямая соединительная линия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Содержимое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6" name="Содержимое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25" name="Овал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Овал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3" name="Заголовок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25.09.2022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Прямоугольник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Прямоугольник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Прямоугольник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Прямая соединительная линия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Содержимое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0" name="Овал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Овал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1" name="Прямоугольник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25.09.2022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Прямая соединительная линия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Прямоугольник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Прямоугольник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Овал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Овал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22" name="Прямоугольник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B106E36-FD25-4E2D-B0AA-010F637433A0}" type="datetimeFigureOut">
              <a:rPr lang="ru-RU" smtClean="0"/>
              <a:pPr/>
              <a:t>25.09.2022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рямоугольник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Прямоугольник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Прямоугольник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Прямоугольник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Прямоугольник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25.09.2022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Прямоугольник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Прямая соединительная линия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Овал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Овал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mailto:valentinakapusta55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www.youtube.com/watch?v=CcWFIXdzp9A&amp;ab_channel=%D0%98%D0%B3%D0%BE%D1%80%D1%8C%D0%93%D0%BE%D0%B4%D0%BE%D1%80%D0%BE%D0%B6%D0%B0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14678" y="5357826"/>
            <a:ext cx="5286412" cy="1071570"/>
          </a:xfrm>
        </p:spPr>
        <p:txBody>
          <a:bodyPr/>
          <a:lstStyle/>
          <a:p>
            <a:r>
              <a:rPr lang="uk-UA" b="0" dirty="0" smtClean="0">
                <a:solidFill>
                  <a:srgbClr val="C00000"/>
                </a:solidFill>
              </a:rPr>
              <a:t>Трудове навчання </a:t>
            </a:r>
          </a:p>
          <a:p>
            <a:r>
              <a:rPr lang="uk-UA" b="0" dirty="0" smtClean="0">
                <a:solidFill>
                  <a:srgbClr val="C00000"/>
                </a:solidFill>
              </a:rPr>
              <a:t>8 клас</a:t>
            </a:r>
          </a:p>
          <a:p>
            <a:r>
              <a:rPr lang="uk-UA" b="0" dirty="0" smtClean="0">
                <a:solidFill>
                  <a:srgbClr val="C00000"/>
                </a:solidFill>
              </a:rPr>
              <a:t>Вчитель: Капуста В.М.</a:t>
            </a:r>
            <a:endParaRPr lang="ru-RU" b="0" dirty="0">
              <a:solidFill>
                <a:srgbClr val="C00000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500306"/>
            <a:ext cx="7772400" cy="2428892"/>
          </a:xfrm>
        </p:spPr>
        <p:txBody>
          <a:bodyPr>
            <a:normAutofit/>
          </a:bodyPr>
          <a:lstStyle/>
          <a:p>
            <a:r>
              <a:rPr lang="uk-UA" sz="2000" b="1" dirty="0" smtClean="0">
                <a:solidFill>
                  <a:srgbClr val="C00000"/>
                </a:solidFill>
              </a:rPr>
              <a:t>Процес пиляння фанери та ДВП. Пристосування для випилювання лобзиком (столик для випилювання).</a:t>
            </a:r>
            <a:br>
              <a:rPr lang="uk-UA" sz="2000" b="1" dirty="0" smtClean="0">
                <a:solidFill>
                  <a:srgbClr val="C00000"/>
                </a:solidFill>
              </a:rPr>
            </a:br>
            <a:r>
              <a:rPr lang="uk-UA" sz="2000" b="1" dirty="0" smtClean="0">
                <a:solidFill>
                  <a:srgbClr val="C00000"/>
                </a:solidFill>
              </a:rPr>
              <a:t>Прийоми випилювання. Виконання технологічних операцій відповідно до обраного виробу. Дотримання правил безпечної праці та організації  робочого місця.</a:t>
            </a:r>
            <a:r>
              <a:rPr lang="ru-RU" dirty="0" smtClean="0">
                <a:solidFill>
                  <a:srgbClr val="C00000"/>
                </a:solidFill>
              </a:rPr>
              <a:t/>
            </a:r>
            <a:br>
              <a:rPr lang="ru-RU" dirty="0" smtClean="0">
                <a:solidFill>
                  <a:srgbClr val="C00000"/>
                </a:solidFill>
              </a:rPr>
            </a:br>
            <a:endParaRPr lang="ru-RU" dirty="0">
              <a:solidFill>
                <a:srgbClr val="C00000"/>
              </a:solidFill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643042" y="1142984"/>
            <a:ext cx="6215106" cy="92869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dirty="0" err="1" smtClean="0">
                <a:solidFill>
                  <a:schemeClr val="accent1">
                    <a:lumMod val="75000"/>
                  </a:schemeClr>
                </a:solidFill>
              </a:rPr>
              <a:t>Проєкт</a:t>
            </a:r>
            <a:r>
              <a:rPr lang="uk-UA" sz="2400" dirty="0" smtClean="0">
                <a:solidFill>
                  <a:schemeClr val="accent1">
                    <a:lumMod val="75000"/>
                  </a:schemeClr>
                </a:solidFill>
              </a:rPr>
              <a:t> “</a:t>
            </a:r>
            <a:r>
              <a:rPr lang="ru-RU" sz="2400" b="1" dirty="0" err="1" smtClean="0">
                <a:solidFill>
                  <a:schemeClr val="accent1">
                    <a:lumMod val="75000"/>
                  </a:schemeClr>
                </a:solidFill>
              </a:rPr>
              <a:t>Підставка</a:t>
            </a:r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 для </a:t>
            </a:r>
            <a:r>
              <a:rPr lang="ru-RU" sz="2400" b="1" dirty="0" err="1" smtClean="0">
                <a:solidFill>
                  <a:schemeClr val="accent1">
                    <a:lumMod val="75000"/>
                  </a:schemeClr>
                </a:solidFill>
              </a:rPr>
              <a:t>ґаджета</a:t>
            </a:r>
            <a:r>
              <a:rPr lang="ru-RU" sz="2400" b="1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uk-UA" sz="2400" dirty="0" smtClean="0">
                <a:solidFill>
                  <a:schemeClr val="accent1">
                    <a:lumMod val="75000"/>
                  </a:schemeClr>
                </a:solidFill>
              </a:rPr>
              <a:t>”</a:t>
            </a:r>
            <a:endParaRPr lang="ru-RU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5602" name="AutoShape 2" descr="Креативные идеи использования фанеры в квартир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25604" name="AutoShape 4" descr="Креативные идеи использования фанеры в квартире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362" name="AutoShape 2" descr="Як зробити підставку для телефону своїми руками в машину, на стіл, на  велосипед з паперу, картону, дерева, фанери, затискачів, скріпки, підручних  матеріалів: види, фото, ідеї, відео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5364" name="AutoShape 4" descr="Як зробити підставку для телефону своїми руками в машину, на стіл, на  велосипед з паперу, картону, дерева, фанери, затискачів, скріпки, підручних  матеріалів: види, фото, ідеї, відео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5365" name="Picture 5" descr="C:\Users\valen\Desktop\imag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4429132"/>
            <a:ext cx="2619375" cy="174307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Правила роботи лобзиком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1. У </a:t>
            </a:r>
            <a:r>
              <a:rPr lang="ru-RU" dirty="0" err="1" smtClean="0"/>
              <a:t>процесі</a:t>
            </a:r>
            <a:r>
              <a:rPr lang="ru-RU" dirty="0" smtClean="0"/>
              <a:t> </a:t>
            </a:r>
            <a:r>
              <a:rPr lang="ru-RU" dirty="0" err="1" smtClean="0"/>
              <a:t>роботи</a:t>
            </a:r>
            <a:r>
              <a:rPr lang="ru-RU" dirty="0" smtClean="0"/>
              <a:t> </a:t>
            </a:r>
            <a:r>
              <a:rPr lang="ru-RU" dirty="0" err="1" smtClean="0"/>
              <a:t>слід</a:t>
            </a:r>
            <a:r>
              <a:rPr lang="ru-RU" dirty="0" smtClean="0"/>
              <a:t> </a:t>
            </a:r>
            <a:r>
              <a:rPr lang="ru-RU" dirty="0" err="1" smtClean="0"/>
              <a:t>сидіти</a:t>
            </a:r>
            <a:r>
              <a:rPr lang="ru-RU" dirty="0" smtClean="0"/>
              <a:t>(</a:t>
            </a:r>
            <a:r>
              <a:rPr lang="ru-RU" dirty="0" err="1" smtClean="0"/>
              <a:t>стояти</a:t>
            </a:r>
            <a:r>
              <a:rPr lang="ru-RU" dirty="0" smtClean="0"/>
              <a:t>) прямо.</a:t>
            </a:r>
          </a:p>
          <a:p>
            <a:r>
              <a:rPr lang="ru-RU" dirty="0" smtClean="0"/>
              <a:t>2. Лобзик </a:t>
            </a:r>
            <a:r>
              <a:rPr lang="ru-RU" dirty="0" err="1" smtClean="0"/>
              <a:t>слід</a:t>
            </a:r>
            <a:r>
              <a:rPr lang="ru-RU" dirty="0" smtClean="0"/>
              <a:t> </a:t>
            </a:r>
            <a:r>
              <a:rPr lang="ru-RU" dirty="0" err="1" smtClean="0"/>
              <a:t>тримати</a:t>
            </a:r>
            <a:r>
              <a:rPr lang="ru-RU" dirty="0" smtClean="0"/>
              <a:t> перпендикулярно до </a:t>
            </a:r>
            <a:r>
              <a:rPr lang="ru-RU" dirty="0" err="1" smtClean="0"/>
              <a:t>фанери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3. </a:t>
            </a:r>
            <a:r>
              <a:rPr lang="ru-RU" dirty="0" err="1" smtClean="0"/>
              <a:t>Пиляти</a:t>
            </a:r>
            <a:r>
              <a:rPr lang="ru-RU" dirty="0" smtClean="0"/>
              <a:t> </a:t>
            </a:r>
            <a:r>
              <a:rPr lang="ru-RU" dirty="0" err="1" smtClean="0"/>
              <a:t>рівномірно</a:t>
            </a:r>
            <a:r>
              <a:rPr lang="ru-RU" dirty="0" smtClean="0"/>
              <a:t>, </a:t>
            </a:r>
            <a:r>
              <a:rPr lang="ru-RU" dirty="0" err="1" smtClean="0"/>
              <a:t>виконуючи</a:t>
            </a:r>
            <a:r>
              <a:rPr lang="ru-RU" dirty="0" smtClean="0"/>
              <a:t> </a:t>
            </a:r>
            <a:r>
              <a:rPr lang="ru-RU" dirty="0" err="1" smtClean="0"/>
              <a:t>рухи</a:t>
            </a:r>
            <a:r>
              <a:rPr lang="ru-RU" dirty="0" smtClean="0"/>
              <a:t> вверх-вниз, не </a:t>
            </a:r>
            <a:r>
              <a:rPr lang="ru-RU" dirty="0" err="1" smtClean="0"/>
              <a:t>натискаючи</a:t>
            </a:r>
            <a:r>
              <a:rPr lang="ru-RU" dirty="0" smtClean="0"/>
              <a:t> сильно на пилочку, </a:t>
            </a:r>
            <a:r>
              <a:rPr lang="ru-RU" dirty="0" err="1" smtClean="0"/>
              <a:t>щоб</a:t>
            </a:r>
            <a:r>
              <a:rPr lang="ru-RU" dirty="0" smtClean="0"/>
              <a:t> вона не </a:t>
            </a:r>
            <a:r>
              <a:rPr lang="ru-RU" dirty="0" err="1" smtClean="0"/>
              <a:t>зламалася</a:t>
            </a:r>
            <a:r>
              <a:rPr lang="ru-RU" dirty="0" smtClean="0"/>
              <a:t>.</a:t>
            </a:r>
          </a:p>
          <a:p>
            <a:r>
              <a:rPr lang="ru-RU" dirty="0" smtClean="0"/>
              <a:t>4. Через </a:t>
            </a:r>
            <a:r>
              <a:rPr lang="ru-RU" dirty="0" err="1" smtClean="0"/>
              <a:t>кожні</a:t>
            </a:r>
            <a:r>
              <a:rPr lang="ru-RU" dirty="0" smtClean="0"/>
              <a:t> 15-20 </a:t>
            </a:r>
            <a:r>
              <a:rPr lang="ru-RU" dirty="0" err="1" smtClean="0"/>
              <a:t>хв</a:t>
            </a:r>
            <a:r>
              <a:rPr lang="ru-RU" dirty="0" smtClean="0"/>
              <a:t>. </a:t>
            </a:r>
            <a:r>
              <a:rPr lang="ru-RU" dirty="0" err="1" smtClean="0"/>
              <a:t>робити</a:t>
            </a:r>
            <a:r>
              <a:rPr lang="ru-RU" dirty="0" smtClean="0"/>
              <a:t> перерву.</a:t>
            </a:r>
          </a:p>
          <a:p>
            <a:r>
              <a:rPr lang="ru-RU" dirty="0" err="1" smtClean="0"/>
              <a:t>Спочатку</a:t>
            </a:r>
            <a:r>
              <a:rPr lang="ru-RU" dirty="0" smtClean="0"/>
              <a:t> </a:t>
            </a:r>
            <a:r>
              <a:rPr lang="ru-RU" dirty="0" err="1" smtClean="0"/>
              <a:t>випилюють</a:t>
            </a:r>
            <a:r>
              <a:rPr lang="ru-RU" dirty="0" smtClean="0"/>
              <a:t> </a:t>
            </a:r>
            <a:r>
              <a:rPr lang="ru-RU" dirty="0" err="1" smtClean="0"/>
              <a:t>внутрішній</a:t>
            </a:r>
            <a:r>
              <a:rPr lang="ru-RU" dirty="0" smtClean="0"/>
              <a:t> контур, а </a:t>
            </a:r>
            <a:r>
              <a:rPr lang="ru-RU" dirty="0" err="1" smtClean="0"/>
              <a:t>потім</a:t>
            </a:r>
            <a:r>
              <a:rPr lang="ru-RU" dirty="0" smtClean="0"/>
              <a:t> - </a:t>
            </a:r>
            <a:r>
              <a:rPr lang="ru-RU" dirty="0" err="1" smtClean="0"/>
              <a:t>зовнішній</a:t>
            </a:r>
            <a:r>
              <a:rPr lang="ru-RU" dirty="0" smtClean="0"/>
              <a:t>.</a:t>
            </a:r>
          </a:p>
          <a:p>
            <a:endParaRPr lang="ru-RU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26626" name="Picture 2" descr="Laserschneiden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2910" y="1714488"/>
            <a:ext cx="2667018" cy="4000528"/>
          </a:xfrm>
          <a:prstGeom prst="rect">
            <a:avLst/>
          </a:prstGeom>
          <a:noFill/>
        </p:spPr>
      </p:pic>
      <p:sp>
        <p:nvSpPr>
          <p:cNvPr id="26628" name="AutoShape 4" descr="Все своими руками. | Подставка под телефон из фанеры своими руками. Чертеж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66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57620" y="2285992"/>
            <a:ext cx="4114829" cy="3429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Домашнє завдання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uk-UA" sz="2000" dirty="0" smtClean="0"/>
              <a:t>Опрацювати матеріал презентації.</a:t>
            </a:r>
          </a:p>
          <a:p>
            <a:r>
              <a:rPr lang="uk-UA" sz="2000" dirty="0" smtClean="0"/>
              <a:t>Продовжити роботу з виготовлення власного виробу з доступних вам матеріалів.</a:t>
            </a:r>
          </a:p>
          <a:p>
            <a:endParaRPr lang="uk-UA" sz="2000" dirty="0" smtClean="0"/>
          </a:p>
          <a:p>
            <a:endParaRPr lang="uk-UA" sz="2000" dirty="0" smtClean="0"/>
          </a:p>
          <a:p>
            <a:r>
              <a:rPr lang="uk-UA" sz="2000" b="1" dirty="0" smtClean="0"/>
              <a:t>Зворотній зв’язок: </a:t>
            </a:r>
            <a:endParaRPr lang="ru-RU" sz="2000" dirty="0" smtClean="0"/>
          </a:p>
          <a:p>
            <a:r>
              <a:rPr lang="uk-UA" sz="2000" dirty="0" smtClean="0"/>
              <a:t> освітня платформа</a:t>
            </a:r>
            <a:r>
              <a:rPr lang="uk-UA" sz="2000" b="1" dirty="0" smtClean="0"/>
              <a:t> </a:t>
            </a:r>
            <a:r>
              <a:rPr lang="ru-RU" sz="2000" b="1" dirty="0" err="1" smtClean="0"/>
              <a:t>Human</a:t>
            </a:r>
            <a:r>
              <a:rPr lang="ru-RU" sz="2000" b="1" dirty="0" smtClean="0"/>
              <a:t> </a:t>
            </a:r>
            <a:r>
              <a:rPr lang="uk-UA" sz="2000" dirty="0" smtClean="0"/>
              <a:t>або  </a:t>
            </a:r>
            <a:r>
              <a:rPr lang="uk-UA" sz="2000" dirty="0" err="1" smtClean="0"/>
              <a:t>ел</a:t>
            </a:r>
            <a:r>
              <a:rPr lang="uk-UA" sz="2000" dirty="0" smtClean="0"/>
              <a:t>. пошта </a:t>
            </a:r>
            <a:r>
              <a:rPr lang="uk-UA" sz="2000" u="sng" dirty="0" smtClean="0">
                <a:hlinkClick r:id="rId2"/>
              </a:rPr>
              <a:t>valentinakapusta55@</a:t>
            </a:r>
            <a:r>
              <a:rPr lang="uk-UA" sz="2000" u="sng" dirty="0" err="1" smtClean="0">
                <a:hlinkClick r:id="rId2"/>
              </a:rPr>
              <a:t>gmail.com</a:t>
            </a:r>
            <a:endParaRPr lang="ru-RU" sz="2000" dirty="0" smtClean="0"/>
          </a:p>
          <a:p>
            <a:endParaRPr lang="ru-RU" sz="2000" dirty="0"/>
          </a:p>
        </p:txBody>
      </p:sp>
      <p:sp>
        <p:nvSpPr>
          <p:cNvPr id="15362" name="AutoShape 2" descr="Как сделать органайзер для дома из дерева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Мета: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ru-RU" dirty="0" err="1" smtClean="0"/>
              <a:t>Ознайомити</a:t>
            </a:r>
            <a:r>
              <a:rPr lang="ru-RU" dirty="0" smtClean="0"/>
              <a:t> </a:t>
            </a:r>
            <a:r>
              <a:rPr lang="ru-RU" dirty="0" err="1" smtClean="0"/>
              <a:t>учнів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uk-UA" dirty="0" err="1" smtClean="0"/>
              <a:t>прийома</a:t>
            </a:r>
            <a:r>
              <a:rPr lang="ru-RU" dirty="0" smtClean="0"/>
              <a:t>ми </a:t>
            </a:r>
            <a:r>
              <a:rPr lang="ru-RU" dirty="0" err="1" smtClean="0"/>
              <a:t>пиляння</a:t>
            </a:r>
            <a:r>
              <a:rPr lang="ru-RU" dirty="0" smtClean="0"/>
              <a:t> </a:t>
            </a:r>
            <a:r>
              <a:rPr lang="ru-RU" dirty="0" err="1" smtClean="0"/>
              <a:t>фанери</a:t>
            </a:r>
            <a:r>
              <a:rPr lang="ru-RU" dirty="0" smtClean="0"/>
              <a:t> </a:t>
            </a:r>
            <a:r>
              <a:rPr lang="ru-RU" dirty="0" err="1" smtClean="0"/>
              <a:t>і</a:t>
            </a:r>
            <a:r>
              <a:rPr lang="ru-RU" dirty="0" smtClean="0"/>
              <a:t> ДВП </a:t>
            </a:r>
            <a:r>
              <a:rPr lang="uk-UA" dirty="0" smtClean="0"/>
              <a:t>,</a:t>
            </a:r>
            <a:r>
              <a:rPr lang="ru-RU" dirty="0" smtClean="0"/>
              <a:t> </a:t>
            </a:r>
            <a:r>
              <a:rPr lang="ru-RU" dirty="0" err="1" smtClean="0"/>
              <a:t>оволодівати</a:t>
            </a:r>
            <a:r>
              <a:rPr lang="ru-RU" dirty="0" smtClean="0"/>
              <a:t> </a:t>
            </a:r>
            <a:r>
              <a:rPr lang="ru-RU" dirty="0" err="1" smtClean="0"/>
              <a:t>уміннями</a:t>
            </a:r>
            <a:r>
              <a:rPr lang="ru-RU" dirty="0" smtClean="0"/>
              <a:t> </a:t>
            </a:r>
            <a:r>
              <a:rPr lang="ru-RU" dirty="0" err="1" smtClean="0"/>
              <a:t>працювати</a:t>
            </a:r>
            <a:r>
              <a:rPr lang="ru-RU" dirty="0" smtClean="0"/>
              <a:t> </a:t>
            </a:r>
            <a:r>
              <a:rPr lang="ru-RU" dirty="0" err="1" smtClean="0"/>
              <a:t>з</a:t>
            </a:r>
            <a:r>
              <a:rPr lang="ru-RU" dirty="0" smtClean="0"/>
              <a:t> </a:t>
            </a:r>
            <a:r>
              <a:rPr lang="ru-RU" dirty="0" err="1" smtClean="0"/>
              <a:t>ручним</a:t>
            </a:r>
            <a:r>
              <a:rPr lang="ru-RU" dirty="0" smtClean="0"/>
              <a:t> </a:t>
            </a:r>
            <a:r>
              <a:rPr lang="ru-RU" dirty="0" err="1" smtClean="0"/>
              <a:t>інструментом</a:t>
            </a:r>
            <a:r>
              <a:rPr lang="ru-RU" dirty="0" smtClean="0"/>
              <a:t> для </a:t>
            </a:r>
            <a:r>
              <a:rPr lang="ru-RU" dirty="0" err="1" smtClean="0"/>
              <a:t>обробки</a:t>
            </a:r>
            <a:r>
              <a:rPr lang="ru-RU" dirty="0" smtClean="0"/>
              <a:t> </a:t>
            </a:r>
            <a:r>
              <a:rPr lang="ru-RU" dirty="0" err="1" smtClean="0"/>
              <a:t>фанери</a:t>
            </a:r>
            <a:r>
              <a:rPr lang="ru-RU" dirty="0" smtClean="0"/>
              <a:t> – лобзиком.</a:t>
            </a:r>
            <a:endParaRPr lang="ru-RU" b="1" i="1" dirty="0" smtClean="0"/>
          </a:p>
          <a:p>
            <a:r>
              <a:rPr lang="uk-UA" dirty="0" smtClean="0"/>
              <a:t>Розвивати пізнавальний інтерес, просторову уяву і логічне мислення, навички самоконтролю. </a:t>
            </a:r>
            <a:endParaRPr lang="ru-RU" dirty="0" smtClean="0"/>
          </a:p>
          <a:p>
            <a:r>
              <a:rPr lang="uk-UA" dirty="0" smtClean="0"/>
              <a:t>Виховувати бережливе ставлення до матеріалів; виховувати організованість, раціональність, практичність;</a:t>
            </a:r>
            <a:endParaRPr lang="ru-RU" dirty="0" smtClean="0"/>
          </a:p>
          <a:p>
            <a:r>
              <a:rPr lang="uk-UA" dirty="0" smtClean="0"/>
              <a:t>Формувати технологічну компетентність. </a:t>
            </a:r>
            <a:endParaRPr lang="ru-RU" dirty="0" smtClean="0"/>
          </a:p>
          <a:p>
            <a:endParaRPr lang="ru-RU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b="1" dirty="0" smtClean="0"/>
              <a:t>Пиляння ножівкою</a:t>
            </a:r>
            <a:endParaRPr lang="ru-RU" b="1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uk-UA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Процес пиляння може відбуватись декількома способами. </a:t>
            </a:r>
          </a:p>
          <a:p>
            <a:pPr>
              <a:lnSpc>
                <a:spcPct val="150000"/>
              </a:lnSpc>
            </a:pPr>
            <a:r>
              <a:rPr lang="ru-R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На </a:t>
            </a:r>
            <a:r>
              <a:rPr lang="ru-RU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малюнку</a:t>
            </a:r>
            <a:r>
              <a:rPr lang="ru-R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 показано </a:t>
            </a:r>
            <a:r>
              <a:rPr lang="ru-RU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пиляння</a:t>
            </a:r>
            <a:r>
              <a:rPr lang="ru-R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лучковою пилкою </a:t>
            </a:r>
            <a:r>
              <a:rPr lang="ru-RU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з</a:t>
            </a:r>
            <a:r>
              <a:rPr lang="ru-R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</a:t>
            </a:r>
            <a:r>
              <a:rPr lang="ru-RU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використанням</a:t>
            </a:r>
            <a:r>
              <a:rPr lang="ru-R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упору. Так само, </a:t>
            </a:r>
            <a:r>
              <a:rPr lang="ru-RU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зазвичай</a:t>
            </a:r>
            <a:r>
              <a:rPr lang="ru-R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при поперечному </a:t>
            </a:r>
            <a:r>
              <a:rPr lang="ru-RU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розпилюванні</a:t>
            </a:r>
            <a:r>
              <a:rPr lang="ru-R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(</a:t>
            </a:r>
            <a:r>
              <a:rPr lang="ru-RU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малюнок</a:t>
            </a:r>
            <a:r>
              <a:rPr lang="ru-R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№2), </a:t>
            </a:r>
            <a:r>
              <a:rPr lang="ru-RU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можна</a:t>
            </a:r>
            <a:r>
              <a:rPr lang="ru-R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</a:t>
            </a:r>
            <a:r>
              <a:rPr lang="ru-RU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придавити</a:t>
            </a:r>
            <a:r>
              <a:rPr lang="ru-R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</a:t>
            </a:r>
            <a:r>
              <a:rPr lang="ru-RU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дошку</a:t>
            </a:r>
            <a:r>
              <a:rPr lang="ru-R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</a:t>
            </a:r>
            <a:r>
              <a:rPr lang="ru-RU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вільною</a:t>
            </a:r>
            <a:r>
              <a:rPr lang="ru-R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рукою (</a:t>
            </a:r>
            <a:r>
              <a:rPr lang="ru-RU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малюнок</a:t>
            </a:r>
            <a:r>
              <a:rPr lang="ru-R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№6) до </a:t>
            </a:r>
            <a:r>
              <a:rPr lang="ru-RU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верстата</a:t>
            </a:r>
            <a:r>
              <a:rPr lang="ru-R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</a:t>
            </a:r>
            <a:r>
              <a:rPr lang="ru-RU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або</a:t>
            </a:r>
            <a:r>
              <a:rPr lang="ru-R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ногою до табурету (</a:t>
            </a:r>
            <a:r>
              <a:rPr lang="ru-RU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малюнок</a:t>
            </a:r>
            <a:r>
              <a:rPr lang="ru-R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№2). Але </a:t>
            </a:r>
            <a:r>
              <a:rPr lang="ru-RU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краще</a:t>
            </a:r>
            <a:r>
              <a:rPr lang="ru-R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</a:t>
            </a:r>
            <a:r>
              <a:rPr lang="ru-RU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затиснути</a:t>
            </a:r>
            <a:r>
              <a:rPr lang="ru-R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заготовку в </a:t>
            </a:r>
            <a:r>
              <a:rPr lang="ru-RU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лещата</a:t>
            </a:r>
            <a:r>
              <a:rPr lang="ru-R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на </a:t>
            </a:r>
            <a:r>
              <a:rPr lang="ru-RU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верстаті</a:t>
            </a:r>
            <a:r>
              <a:rPr lang="ru-R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(</a:t>
            </a:r>
            <a:r>
              <a:rPr lang="ru-RU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малюнок</a:t>
            </a:r>
            <a:r>
              <a:rPr lang="ru-R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№3) </a:t>
            </a:r>
            <a:r>
              <a:rPr lang="ru-RU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або</a:t>
            </a:r>
            <a:r>
              <a:rPr lang="ru-R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</a:t>
            </a:r>
            <a:r>
              <a:rPr lang="ru-RU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скористатися</a:t>
            </a:r>
            <a:r>
              <a:rPr lang="ru-R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струбциною (</a:t>
            </a:r>
            <a:r>
              <a:rPr lang="ru-RU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малюнок</a:t>
            </a:r>
            <a:r>
              <a:rPr lang="ru-R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№4). </a:t>
            </a:r>
            <a:r>
              <a:rPr lang="ru-RU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Щоб</a:t>
            </a:r>
            <a:r>
              <a:rPr lang="ru-R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</a:t>
            </a:r>
            <a:r>
              <a:rPr lang="ru-RU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ножівку</a:t>
            </a:r>
            <a:r>
              <a:rPr lang="ru-R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не затиснуло, треба </a:t>
            </a:r>
            <a:r>
              <a:rPr lang="ru-RU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забити</a:t>
            </a:r>
            <a:r>
              <a:rPr lang="ru-R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клин (</a:t>
            </a:r>
            <a:r>
              <a:rPr lang="ru-RU" sz="15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малюнок</a:t>
            </a:r>
            <a:r>
              <a:rPr lang="ru-RU" sz="15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Georgia" pitchFamily="18" charset="0"/>
              </a:rPr>
              <a:t> № 5).</a:t>
            </a:r>
          </a:p>
          <a:p>
            <a:pPr>
              <a:lnSpc>
                <a:spcPct val="150000"/>
              </a:lnSpc>
            </a:pPr>
            <a:endParaRPr lang="ru-RU" sz="2800" i="1" dirty="0" smtClean="0">
              <a:solidFill>
                <a:schemeClr val="tx1">
                  <a:lumMod val="95000"/>
                  <a:lumOff val="5000"/>
                </a:schemeClr>
              </a:solidFill>
              <a:latin typeface="Georgia" pitchFamily="18" charset="0"/>
            </a:endParaRPr>
          </a:p>
          <a:p>
            <a:endParaRPr lang="ru-RU" dirty="0"/>
          </a:p>
        </p:txBody>
      </p:sp>
      <p:pic>
        <p:nvPicPr>
          <p:cNvPr id="5" name="Рисунок 4" descr="http://cdn.bolshoyvopros.ru/files/users/images/20/67/2067a6569ebbeac17f375a89e47a5dd6.png"/>
          <p:cNvPicPr/>
          <p:nvPr/>
        </p:nvPicPr>
        <p:blipFill>
          <a:blip r:embed="rId2" cstate="print"/>
          <a:srcRect b="45562"/>
          <a:stretch>
            <a:fillRect/>
          </a:stretch>
        </p:blipFill>
        <p:spPr bwMode="auto">
          <a:xfrm>
            <a:off x="214282" y="3714752"/>
            <a:ext cx="4357718" cy="1357322"/>
          </a:xfrm>
          <a:prstGeom prst="rect">
            <a:avLst/>
          </a:prstGeom>
          <a:noFill/>
        </p:spPr>
      </p:pic>
      <p:pic>
        <p:nvPicPr>
          <p:cNvPr id="6" name="Рисунок 5" descr="http://cdn.bolshoyvopros.ru/files/users/images/20/67/2067a6569ebbeac17f375a89e47a5dd6.png"/>
          <p:cNvPicPr/>
          <p:nvPr/>
        </p:nvPicPr>
        <p:blipFill>
          <a:blip r:embed="rId2" cstate="print"/>
          <a:srcRect t="54698"/>
          <a:stretch>
            <a:fillRect/>
          </a:stretch>
        </p:blipFill>
        <p:spPr bwMode="auto">
          <a:xfrm>
            <a:off x="4214810" y="5000636"/>
            <a:ext cx="4357718" cy="13967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71508"/>
          </a:xfrm>
        </p:spPr>
        <p:txBody>
          <a:bodyPr>
            <a:normAutofit fontScale="90000"/>
          </a:bodyPr>
          <a:lstStyle/>
          <a:p>
            <a:r>
              <a:rPr lang="uk-UA" dirty="0" smtClean="0"/>
              <a:t>Технологічний процес виготовлення виробу</a:t>
            </a:r>
            <a:r>
              <a:rPr lang="en-US" dirty="0" smtClean="0"/>
              <a:t>:</a:t>
            </a:r>
            <a:r>
              <a:rPr lang="uk-UA" dirty="0" smtClean="0"/>
              <a:t/>
            </a:r>
            <a:br>
              <a:rPr lang="uk-UA" dirty="0" smtClean="0"/>
            </a:br>
            <a:r>
              <a:rPr lang="uk-UA" dirty="0" smtClean="0"/>
              <a:t>пиляння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01752" y="1428736"/>
            <a:ext cx="8503920" cy="5000660"/>
          </a:xfrm>
        </p:spPr>
        <p:txBody>
          <a:bodyPr>
            <a:noAutofit/>
          </a:bodyPr>
          <a:lstStyle/>
          <a:p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Пиляння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деревини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виконують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ножівками</a:t>
            </a:r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Запилюють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обов'язково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використанням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упорного брусочка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деревини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незалежно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від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типу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ножівки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Працюють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плавними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рухами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uk-UA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uk-UA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uk-UA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uk-UA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Розпилюють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пиломатеріали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так,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щоб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лінія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розмічання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залишалася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uk-UA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uk-UA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uk-UA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uk-UA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Розпилювання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проводять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по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широкій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стороні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 У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випадку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кривого пропилу,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дошку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або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брусок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слід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перевернути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і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різати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з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протилежної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сторони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 Головне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слідкувати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щоб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ножівка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не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зрізала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лінію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розмічання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uk-UA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sz="1600" dirty="0" smtClean="0"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r>
              <a:rPr lang="ru-RU" sz="1600" dirty="0" smtClean="0">
                <a:latin typeface="Calibri" pitchFamily="34" charset="0"/>
                <a:cs typeface="Calibri" pitchFamily="34" charset="0"/>
              </a:rPr>
              <a:t>.</a:t>
            </a:r>
            <a:endParaRPr lang="ru-RU" sz="160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https://disted.edu.vn.ua/media/images/lerom9/trudove7invariant/thema07/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43372" y="2143116"/>
            <a:ext cx="2000264" cy="1360180"/>
          </a:xfrm>
          <a:prstGeom prst="rect">
            <a:avLst/>
          </a:prstGeom>
          <a:noFill/>
        </p:spPr>
      </p:pic>
      <p:pic>
        <p:nvPicPr>
          <p:cNvPr id="1030" name="Picture 6" descr="https://disted.edu.vn.ua/media/images/lerom9/trudove7invariant/thema07/05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6248" y="3857628"/>
            <a:ext cx="1838319" cy="119523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err="1" smtClean="0"/>
              <a:t>Пристосування</a:t>
            </a:r>
            <a:r>
              <a:rPr lang="ru-RU" dirty="0" smtClean="0"/>
              <a:t> для </a:t>
            </a:r>
            <a:r>
              <a:rPr lang="ru-RU" dirty="0" err="1" smtClean="0"/>
              <a:t>випилювання</a:t>
            </a:r>
            <a:r>
              <a:rPr lang="ru-RU" dirty="0" smtClean="0"/>
              <a:t> лобзиком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357158" y="1571612"/>
            <a:ext cx="8503920" cy="4572000"/>
          </a:xfrm>
        </p:spPr>
        <p:txBody>
          <a:bodyPr/>
          <a:lstStyle/>
          <a:p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endParaRPr lang="uk-UA" dirty="0" smtClean="0"/>
          </a:p>
          <a:p>
            <a:r>
              <a:rPr lang="uk-UA" dirty="0" smtClean="0"/>
              <a:t>Відеоматеріал </a:t>
            </a:r>
            <a:r>
              <a:rPr lang="uk-UA" dirty="0" err="1" smtClean="0"/>
              <a:t>“Як</a:t>
            </a:r>
            <a:r>
              <a:rPr lang="uk-UA" dirty="0" smtClean="0"/>
              <a:t> випилювати лобзиком в домашніх </a:t>
            </a:r>
            <a:r>
              <a:rPr lang="uk-UA" dirty="0" err="1" smtClean="0"/>
              <a:t>умовах”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57158" y="4714884"/>
            <a:ext cx="85725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https://www.youtube.com/watch?v=CcWFIXdzp9A&amp;ab_channel=%D0%98%D0%B3%D0%BE%D1%80%D1%8C%D0%93%D0%BE%D0%B4%D0%BE%D1%80%D0%BE%D0%B6%D0%B0</a:t>
            </a:r>
            <a:endParaRPr lang="uk-UA" dirty="0" smtClean="0"/>
          </a:p>
          <a:p>
            <a:r>
              <a:rPr lang="uk-UA" dirty="0" smtClean="0"/>
              <a:t> </a:t>
            </a:r>
            <a:endParaRPr lang="ru-RU" dirty="0"/>
          </a:p>
        </p:txBody>
      </p:sp>
      <p:pic>
        <p:nvPicPr>
          <p:cNvPr id="20482" name="Picture 2" descr="2018_01_20_183133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785926"/>
            <a:ext cx="7215238" cy="11811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Підготовка лобзика до роботи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uk-UA" dirty="0" smtClean="0"/>
              <a:t>Щоб підготувати лобзик до роботи, пилочку закріплюють у нижньому затискачі так, щоб зубчики були спрямовані в бік ручки.</a:t>
            </a:r>
            <a:endParaRPr lang="ru-RU" dirty="0" smtClean="0"/>
          </a:p>
          <a:p>
            <a:r>
              <a:rPr lang="uk-UA" dirty="0" smtClean="0"/>
              <a:t>Після цього натяжну рамку стискають за допомогою спеціального пристосування і закріплюють другий кінець пилочки у верхньому затискачі.</a:t>
            </a:r>
            <a:endParaRPr lang="ru-RU" dirty="0" smtClean="0"/>
          </a:p>
          <a:p>
            <a:r>
              <a:rPr lang="uk-UA" dirty="0" smtClean="0"/>
              <a:t>Якщо відпустити стиснуті кінці рамки, вона займе своє попереднє положення, що призведе до натягу пилочки.</a:t>
            </a: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Правила </a:t>
            </a:r>
            <a:r>
              <a:rPr lang="ru-RU" dirty="0" err="1" smtClean="0"/>
              <a:t>випилювання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/>
          </a:bodyPr>
          <a:lstStyle/>
          <a:p>
            <a:pPr>
              <a:buNone/>
            </a:pPr>
            <a:endParaRPr lang="ru-RU" dirty="0" smtClean="0"/>
          </a:p>
          <a:p>
            <a:r>
              <a:rPr lang="uk-UA" sz="2000" dirty="0" smtClean="0"/>
              <a:t>При випилюванні намагайтеся не нахиляти лобзик, тримаєте його вертикально, вільною рукою повертайте фанеру з малюнком так, щоб лінія малюнку підходила під пилочку, а не навпаки, причому пилочка повинна увесь час знаходитися в круглому отворі фіксуючої дощечки. </a:t>
            </a:r>
            <a:r>
              <a:rPr lang="ru-RU" sz="2000" dirty="0" smtClean="0"/>
              <a:t>При </a:t>
            </a:r>
            <a:r>
              <a:rPr lang="ru-RU" sz="2000" dirty="0" err="1" smtClean="0"/>
              <a:t>дуже</a:t>
            </a:r>
            <a:r>
              <a:rPr lang="ru-RU" sz="2000" dirty="0" smtClean="0"/>
              <a:t> </a:t>
            </a:r>
            <a:r>
              <a:rPr lang="ru-RU" sz="2000" dirty="0" err="1" smtClean="0"/>
              <a:t>крутих</a:t>
            </a:r>
            <a:r>
              <a:rPr lang="ru-RU" sz="2000" dirty="0" smtClean="0"/>
              <a:t> поворотах </a:t>
            </a:r>
            <a:r>
              <a:rPr lang="ru-RU" sz="2000" dirty="0" err="1" smtClean="0"/>
              <a:t>потрібно</a:t>
            </a:r>
            <a:r>
              <a:rPr lang="ru-RU" sz="2000" dirty="0" smtClean="0"/>
              <a:t> </a:t>
            </a:r>
            <a:r>
              <a:rPr lang="ru-RU" sz="2000" dirty="0" err="1" smtClean="0"/>
              <a:t>зробити</a:t>
            </a:r>
            <a:r>
              <a:rPr lang="ru-RU" sz="2000" dirty="0" smtClean="0"/>
              <a:t> </a:t>
            </a:r>
            <a:r>
              <a:rPr lang="ru-RU" sz="2000" dirty="0" err="1" smtClean="0"/>
              <a:t>спеціальні</a:t>
            </a:r>
            <a:r>
              <a:rPr lang="ru-RU" sz="2000" dirty="0" smtClean="0"/>
              <a:t> </a:t>
            </a:r>
            <a:r>
              <a:rPr lang="ru-RU" sz="2000" dirty="0" err="1" smtClean="0"/>
              <a:t>рухи</a:t>
            </a:r>
            <a:r>
              <a:rPr lang="ru-RU" sz="2000" dirty="0" smtClean="0"/>
              <a:t> лобзиком, не </a:t>
            </a:r>
            <a:r>
              <a:rPr lang="ru-RU" sz="2000" dirty="0" err="1" smtClean="0"/>
              <a:t>натискаючи</a:t>
            </a:r>
            <a:r>
              <a:rPr lang="ru-RU" sz="2000" dirty="0" smtClean="0"/>
              <a:t> на пилочку </a:t>
            </a:r>
            <a:r>
              <a:rPr lang="ru-RU" sz="2000" dirty="0" err="1" smtClean="0"/>
              <a:t>і</a:t>
            </a:r>
            <a:r>
              <a:rPr lang="ru-RU" sz="2000" dirty="0" smtClean="0"/>
              <a:t> </a:t>
            </a:r>
            <a:r>
              <a:rPr lang="ru-RU" sz="2000" dirty="0" err="1" smtClean="0"/>
              <a:t>поступово</a:t>
            </a:r>
            <a:r>
              <a:rPr lang="ru-RU" sz="2000" dirty="0" smtClean="0"/>
              <a:t> </a:t>
            </a:r>
            <a:r>
              <a:rPr lang="ru-RU" sz="2000" dirty="0" err="1" smtClean="0"/>
              <a:t>повертаючи</a:t>
            </a:r>
            <a:r>
              <a:rPr lang="ru-RU" sz="2000" dirty="0" smtClean="0"/>
              <a:t> фанеру. </a:t>
            </a:r>
          </a:p>
          <a:p>
            <a:endParaRPr lang="ru-RU" dirty="0"/>
          </a:p>
        </p:txBody>
      </p:sp>
      <p:pic>
        <p:nvPicPr>
          <p:cNvPr id="4" name="Рисунок 3" descr="Технологія роботи лобзиком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4214818"/>
            <a:ext cx="4786346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4" name="Picture 2" descr="Детский органайзер для канцелярии из фанеры Ёжик 22x11 см бежевый (35512),  цена 499 грн - Prom.ua (ID#1285552963)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4282" y="0"/>
            <a:ext cx="1762124" cy="159472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428736"/>
            <a:ext cx="8229600" cy="4697427"/>
          </a:xfrm>
        </p:spPr>
        <p:txBody>
          <a:bodyPr>
            <a:normAutofit/>
          </a:bodyPr>
          <a:lstStyle/>
          <a:p>
            <a:r>
              <a:rPr lang="uk-UA" sz="2000" dirty="0" smtClean="0"/>
              <a:t>Під час випилювання лобзиком стежать, щоб пилочка рухалась рівномірно і перпендикулярно до площини заготовки зі швидкістю приблизно 60...80 подвійних рухів на хвилину. Пиляти лобзиком необхідно повільно та рівномірно. При випилюванні кутів (особливо гострих) зручніше пиляти у двох напрямках.</a:t>
            </a:r>
            <a:endParaRPr lang="ru-RU" sz="2000" dirty="0" smtClean="0"/>
          </a:p>
          <a:p>
            <a:r>
              <a:rPr lang="uk-UA" sz="2000" dirty="0" smtClean="0"/>
              <a:t>Внутрішні кути випилюють уздовж сторони кута до його вершини, а зовнішні - уздовж сторони кута від його вершини.</a:t>
            </a:r>
            <a:endParaRPr lang="ru-RU" sz="2000" dirty="0" smtClean="0"/>
          </a:p>
          <a:p>
            <a:r>
              <a:rPr lang="uk-UA" sz="2000" dirty="0" smtClean="0"/>
              <a:t>У цьому випадку не потрібно змінювати напрямок пиляння, а кут буде випиляний досить чітко.</a:t>
            </a:r>
            <a:endParaRPr lang="ru-RU" sz="2000" dirty="0" smtClean="0"/>
          </a:p>
          <a:p>
            <a:endParaRPr lang="ru-RU" dirty="0"/>
          </a:p>
        </p:txBody>
      </p:sp>
      <p:pic>
        <p:nvPicPr>
          <p:cNvPr id="1026" name="Рисунок 11" descr="Описание: http://narodna-osvita.com.ua/uploads/trud-5-tereshuk/tereskuk-trudove-5-klas-105.png"/>
          <p:cNvPicPr>
            <a:picLocks noChangeAspect="1" noChangeArrowheads="1"/>
          </p:cNvPicPr>
          <p:nvPr/>
        </p:nvPicPr>
        <p:blipFill>
          <a:blip r:embed="rId2"/>
          <a:srcRect t="2" b="15041"/>
          <a:stretch>
            <a:fillRect/>
          </a:stretch>
        </p:blipFill>
        <p:spPr bwMode="auto">
          <a:xfrm>
            <a:off x="3643306" y="4643446"/>
            <a:ext cx="5019686" cy="1973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sz="quarter" idx="1"/>
          </p:nvPr>
        </p:nvSpPr>
        <p:spPr>
          <a:xfrm>
            <a:off x="457200" y="1071546"/>
            <a:ext cx="8229600" cy="5054617"/>
          </a:xfrm>
        </p:spPr>
        <p:txBody>
          <a:bodyPr>
            <a:normAutofit/>
          </a:bodyPr>
          <a:lstStyle/>
          <a:p>
            <a:r>
              <a:rPr lang="uk-UA" sz="1600" b="1" i="1" dirty="0" smtClean="0"/>
              <a:t>Зовнішні контури</a:t>
            </a:r>
            <a:r>
              <a:rPr lang="uk-UA" sz="1600" dirty="0" smtClean="0"/>
              <a:t> слід випилювати із зовнішнього боку від лінії розмічання, а </a:t>
            </a:r>
            <a:r>
              <a:rPr lang="uk-UA" sz="1600" b="1" i="1" dirty="0" smtClean="0"/>
              <a:t>внутрішні</a:t>
            </a:r>
            <a:r>
              <a:rPr lang="uk-UA" sz="1600" dirty="0" smtClean="0"/>
              <a:t> - з внутрішнього. Це означає, що лінія розмітки повинна залишатися на заготовці для орієнтації під час подальшої обробки. </a:t>
            </a:r>
            <a:endParaRPr lang="ru-RU" sz="1600" dirty="0" smtClean="0"/>
          </a:p>
          <a:p>
            <a:r>
              <a:rPr lang="uk-UA" sz="1600" dirty="0" smtClean="0"/>
              <a:t>Зазор між лінією розмітки і пропилом не повинен перевищувати 0,5 мм. Лінії розмітки після випилювання слугуватимуть межами обробки деталі напилком.</a:t>
            </a:r>
            <a:endParaRPr lang="ru-RU" sz="1600" dirty="0" smtClean="0"/>
          </a:p>
          <a:p>
            <a:r>
              <a:rPr lang="uk-UA" sz="1600" dirty="0" smtClean="0"/>
              <a:t>За наявності у заготовки зовнішніх і внутрішніх контурів насамперед випилюють внутрішні контури.</a:t>
            </a:r>
            <a:endParaRPr lang="ru-RU" sz="1600" dirty="0" smtClean="0"/>
          </a:p>
          <a:p>
            <a:r>
              <a:rPr lang="uk-UA" sz="1600" dirty="0" smtClean="0"/>
              <a:t>При випилюванні в заготовці внутрішніх контурів у ній необхідно зробити отвори для встановлення в них пилочки. Їх роблять поблизу лінії розмітки, але так, щоб не пошкодити її. Отвори можна просвердлити або зробити за допомогою шила. </a:t>
            </a:r>
            <a:endParaRPr lang="ru-RU" sz="1600" dirty="0" smtClean="0"/>
          </a:p>
          <a:p>
            <a:r>
              <a:rPr lang="uk-UA" sz="1600" dirty="0" smtClean="0"/>
              <a:t>Найчастіше користуються лобзиком, який має натяжну металеву рамку з ручкою та двома затискачами з </a:t>
            </a:r>
            <a:r>
              <a:rPr lang="uk-UA" sz="1600" dirty="0" err="1" smtClean="0"/>
              <a:t>баранцевими</a:t>
            </a:r>
            <a:r>
              <a:rPr lang="uk-UA" sz="1600" dirty="0" smtClean="0"/>
              <a:t> гайками на кінцях рамки для кріплення пилочки.</a:t>
            </a:r>
            <a:endParaRPr lang="ru-RU" sz="1600" dirty="0" smtClean="0"/>
          </a:p>
          <a:p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00364" y="4572008"/>
            <a:ext cx="2143125" cy="2143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фициальная">
  <a:themeElements>
    <a:clrScheme name="Официальная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Официальная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Официальная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107</TotalTime>
  <Words>686</Words>
  <PresentationFormat>Экран (4:3)</PresentationFormat>
  <Paragraphs>65</Paragraphs>
  <Slides>12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3" baseType="lpstr">
      <vt:lpstr>Официальная</vt:lpstr>
      <vt:lpstr>Процес пиляння фанери та ДВП. Пристосування для випилювання лобзиком (столик для випилювання). Прийоми випилювання. Виконання технологічних операцій відповідно до обраного виробу. Дотримання правил безпечної праці та організації  робочого місця. </vt:lpstr>
      <vt:lpstr>Мета:</vt:lpstr>
      <vt:lpstr>Пиляння ножівкою</vt:lpstr>
      <vt:lpstr>Технологічний процес виготовлення виробу: пиляння</vt:lpstr>
      <vt:lpstr>Пристосування для випилювання лобзиком</vt:lpstr>
      <vt:lpstr>Підготовка лобзика до роботи</vt:lpstr>
      <vt:lpstr>Правила випилювання</vt:lpstr>
      <vt:lpstr>Слайд 8</vt:lpstr>
      <vt:lpstr>Слайд 9</vt:lpstr>
      <vt:lpstr>Правила роботи лобзиком</vt:lpstr>
      <vt:lpstr>Слайд 11</vt:lpstr>
      <vt:lpstr>Домашнє завдання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Процес пиляння фанери та ДВП. Пристосування для випилювання лобзиком (столик для випилювання). Прийоми випилювання. Виконання технологічних операцій відповідно до обраного виробу. Дотримання правил безпечної праці та організації  робочого місця. </dc:title>
  <dc:creator>Валентина Капуста</dc:creator>
  <cp:lastModifiedBy>Валентина Капуста</cp:lastModifiedBy>
  <cp:revision>18</cp:revision>
  <dcterms:created xsi:type="dcterms:W3CDTF">2022-09-24T22:07:14Z</dcterms:created>
  <dcterms:modified xsi:type="dcterms:W3CDTF">2022-09-25T07:54:37Z</dcterms:modified>
</cp:coreProperties>
</file>