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1005" r:id="rId3"/>
    <p:sldId id="1040" r:id="rId4"/>
    <p:sldId id="1041" r:id="rId5"/>
    <p:sldId id="1042" r:id="rId6"/>
    <p:sldId id="1043" r:id="rId7"/>
    <p:sldId id="1044" r:id="rId8"/>
    <p:sldId id="1045" r:id="rId9"/>
    <p:sldId id="1046" r:id="rId10"/>
    <p:sldId id="974" r:id="rId11"/>
    <p:sldId id="1053" r:id="rId12"/>
    <p:sldId id="962" r:id="rId13"/>
    <p:sldId id="1048" r:id="rId14"/>
    <p:sldId id="1050" r:id="rId15"/>
    <p:sldId id="965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DFA9418-B836-4164-A94E-7C9DD6F5B995}">
          <p14:sldIdLst>
            <p14:sldId id="258"/>
            <p14:sldId id="1005"/>
            <p14:sldId id="1040"/>
            <p14:sldId id="1041"/>
            <p14:sldId id="1042"/>
            <p14:sldId id="1043"/>
            <p14:sldId id="1044"/>
            <p14:sldId id="1045"/>
            <p14:sldId id="1046"/>
            <p14:sldId id="974"/>
            <p14:sldId id="1053"/>
            <p14:sldId id="962"/>
            <p14:sldId id="1048"/>
            <p14:sldId id="1050"/>
          </p14:sldIdLst>
        </p14:section>
        <p14:section name="Раздел без заголовка" id="{AC9334F8-F988-4E78-9E68-3A8F16322EC6}">
          <p14:sldIdLst>
            <p14:sldId id="9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Юлия Цупа" initials="ЮЦ" lastIdx="0" clrIdx="0">
    <p:extLst>
      <p:ext uri="{19B8F6BF-5375-455C-9EA6-DF929625EA0E}">
        <p15:presenceInfo xmlns:p15="http://schemas.microsoft.com/office/powerpoint/2012/main" userId="Юлия Цупа" providerId="None"/>
      </p:ext>
    </p:extLst>
  </p:cmAuthor>
  <p:cmAuthor id="2" name="Василь Цупа" initials="ВЦ" lastIdx="1" clrIdx="1">
    <p:extLst>
      <p:ext uri="{19B8F6BF-5375-455C-9EA6-DF929625EA0E}">
        <p15:presenceInfo xmlns:p15="http://schemas.microsoft.com/office/powerpoint/2012/main" userId="c59f40493c0fa59e" providerId="Windows Live"/>
      </p:ext>
    </p:extLst>
  </p:cmAuthor>
  <p:cmAuthor id="3" name="gulevataya.anna@gmail.com" initials="g" lastIdx="1" clrIdx="2">
    <p:extLst>
      <p:ext uri="{19B8F6BF-5375-455C-9EA6-DF929625EA0E}">
        <p15:presenceInfo xmlns:p15="http://schemas.microsoft.com/office/powerpoint/2012/main" userId="0c68a74debf687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109F"/>
    <a:srgbClr val="2F3242"/>
    <a:srgbClr val="1694E9"/>
    <a:srgbClr val="BA1CBA"/>
    <a:srgbClr val="FF66FF"/>
    <a:srgbClr val="00B050"/>
    <a:srgbClr val="FF3131"/>
    <a:srgbClr val="FFFF00"/>
    <a:srgbClr val="0D0D0D"/>
    <a:srgbClr val="9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Стиль из темы 2 - акцент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B1032C-EA38-4F05-BA0D-38AFFFC7BED3}" styleName="Светлый стиль 3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5" autoAdjust="0"/>
    <p:restoredTop sz="66300" autoAdjust="0"/>
  </p:normalViewPr>
  <p:slideViewPr>
    <p:cSldViewPr snapToGrid="0">
      <p:cViewPr varScale="1">
        <p:scale>
          <a:sx n="57" d="100"/>
          <a:sy n="57" d="100"/>
        </p:scale>
        <p:origin x="557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t>03.09.2022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t>03.09.2022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t>03.09.2022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t>03.09.2022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t>03.09.2022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t>03.09.2022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t>03.09.2022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t>03.09.2022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t>03.09.2022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t>03.09.2022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t>03.09.2022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t>03.09.2022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t>03.09.2022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7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microsoft.com/office/2007/relationships/hdphoto" Target="../media/hdphoto1.wdp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7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microsoft.com/office/2007/relationships/hdphoto" Target="../media/hdphoto1.wdp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>
            <a:spLocks noGrp="1"/>
          </p:cNvSpPr>
          <p:nvPr>
            <p:ph type="dt" sz="half" idx="10"/>
          </p:nvPr>
        </p:nvSpPr>
        <p:spPr>
          <a:xfrm>
            <a:off x="1260389" y="1660783"/>
            <a:ext cx="1581665" cy="373964"/>
          </a:xfrm>
        </p:spPr>
        <p:txBody>
          <a:bodyPr/>
          <a:lstStyle/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03.09.2022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83957" y="119911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54372" y="3099825"/>
            <a:ext cx="15816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Урок</a:t>
            </a:r>
          </a:p>
          <a:p>
            <a:pPr algn="ctr"/>
            <a:r>
              <a:rPr lang="uk-UA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№</a:t>
            </a:r>
            <a:r>
              <a:rPr lang="en-US" sz="4800" b="1" dirty="0">
                <a:solidFill>
                  <a:schemeClr val="bg1"/>
                </a:solidFill>
                <a:latin typeface="Monotype Corsiva" panose="03010101010201010101" pitchFamily="66" charset="0"/>
              </a:rPr>
              <a:t>7</a:t>
            </a:r>
            <a:endParaRPr lang="ru-RU" sz="4800" b="1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09827" y="1429950"/>
            <a:ext cx="881701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>
                <a:solidFill>
                  <a:srgbClr val="2F3242"/>
                </a:solidFill>
              </a:rPr>
              <a:t>Зміна суми внаслідок зміни доданків. Додавання способом округлення. Задачі, обернені до задач на знаходження периметра прямокутника</a:t>
            </a:r>
            <a:endParaRPr lang="ru-RU" sz="4400" b="1" dirty="0">
              <a:solidFill>
                <a:srgbClr val="2F324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7147" y="309486"/>
            <a:ext cx="24022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Математика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9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5960" y="4669485"/>
            <a:ext cx="2729599" cy="1837617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7"/>
          <p:cNvSpPr txBox="1"/>
          <p:nvPr/>
        </p:nvSpPr>
        <p:spPr>
          <a:xfrm>
            <a:off x="3209827" y="222928"/>
            <a:ext cx="838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2800" b="1" dirty="0">
                <a:solidFill>
                  <a:schemeClr val="bg1"/>
                </a:solidFill>
              </a:rPr>
              <a:t>Розділ 1. Узагальнюємо і впорядковуємо знання і вміння за </a:t>
            </a:r>
            <a:r>
              <a:rPr lang="en-US" sz="2800" b="1" dirty="0">
                <a:solidFill>
                  <a:schemeClr val="bg1"/>
                </a:solidFill>
              </a:rPr>
              <a:t>2</a:t>
            </a:r>
            <a:r>
              <a:rPr lang="uk-UA" sz="2800" b="1" dirty="0">
                <a:solidFill>
                  <a:schemeClr val="bg1"/>
                </a:solidFill>
              </a:rPr>
              <a:t> клас</a:t>
            </a:r>
            <a:endParaRPr lang="ru-RU" sz="2800" b="1" dirty="0">
              <a:solidFill>
                <a:schemeClr val="bg1"/>
              </a:solidFill>
            </a:endParaRPr>
          </a:p>
        </p:txBody>
      </p:sp>
      <p:pic>
        <p:nvPicPr>
          <p:cNvPr id="11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294" y="4669484"/>
            <a:ext cx="2729599" cy="1837617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5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На Рахівщині заблукалих дві туристки зі Львова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85" r="11883"/>
          <a:stretch/>
        </p:blipFill>
        <p:spPr bwMode="auto">
          <a:xfrm>
            <a:off x="356929" y="1472436"/>
            <a:ext cx="4850661" cy="4580022"/>
          </a:xfrm>
          <a:prstGeom prst="rect">
            <a:avLst/>
          </a:prstGeom>
          <a:noFill/>
          <a:ln>
            <a:solidFill>
              <a:srgbClr val="2F324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12592" y="469687"/>
            <a:ext cx="8442254" cy="40540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14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6</a:t>
            </a:r>
            <a:r>
              <a:rPr lang="uk-UA" sz="4000" b="1" dirty="0">
                <a:solidFill>
                  <a:schemeClr val="bg1"/>
                </a:solidFill>
              </a:rPr>
              <a:t>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5466610" y="1175658"/>
            <a:ext cx="6298439" cy="4876800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uk-UA" sz="3600" b="1" dirty="0"/>
              <a:t>На туристичному гірському маршруті перший привал заплановано на висоті </a:t>
            </a:r>
          </a:p>
          <a:p>
            <a:pPr algn="ctr"/>
            <a:r>
              <a:rPr lang="uk-UA" sz="3600" b="1" dirty="0"/>
              <a:t>100 м. На скільки метрів менше залишилося іти туристам до привалу, ніж пройшли, якщо вони вже піднялися на 56 м?</a:t>
            </a:r>
          </a:p>
        </p:txBody>
      </p:sp>
      <p:sp>
        <p:nvSpPr>
          <p:cNvPr id="6" name="AutoShape 2" descr="Cute Cartoon Senior People Set. Happy Old People, Men And Wome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4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6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Відпочинок на Чорному морі 2020 , Чорне море бази відпочинку Україн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0750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12592" y="469687"/>
            <a:ext cx="8442254" cy="40540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Розв'яжи задачу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14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задача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6</a:t>
            </a:r>
            <a:r>
              <a:rPr lang="uk-UA" sz="4000" b="1" dirty="0">
                <a:solidFill>
                  <a:schemeClr val="bg1"/>
                </a:solidFill>
              </a:rPr>
              <a:t>8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1143897" y="1336755"/>
            <a:ext cx="10710949" cy="4876800"/>
          </a:xfrm>
          <a:prstGeom prst="roundRect">
            <a:avLst/>
          </a:prstGeom>
          <a:solidFill>
            <a:srgbClr val="00B050"/>
          </a:solidFill>
          <a:ln w="38100">
            <a:solidFill>
              <a:srgbClr val="2F3242"/>
            </a:solidFill>
            <a:prstDash val="lgDash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3600" b="1" dirty="0" smtClean="0"/>
              <a:t>Заплановано  - 100 м</a:t>
            </a:r>
          </a:p>
          <a:p>
            <a:r>
              <a:rPr lang="uk-UA" sz="3600" b="1" dirty="0" smtClean="0"/>
              <a:t>Пройшли  - 56 </a:t>
            </a:r>
            <a:r>
              <a:rPr lang="uk-UA" sz="3600" b="1" dirty="0" smtClean="0"/>
              <a:t>м                  на ? </a:t>
            </a:r>
            <a:r>
              <a:rPr lang="uk-UA" sz="3600" b="1" dirty="0"/>
              <a:t>м</a:t>
            </a:r>
            <a:r>
              <a:rPr lang="uk-UA" sz="3600" b="1" dirty="0" smtClean="0"/>
              <a:t> менше</a:t>
            </a:r>
            <a:endParaRPr lang="uk-UA" sz="3600" b="1" dirty="0" smtClean="0"/>
          </a:p>
          <a:p>
            <a:r>
              <a:rPr lang="uk-UA" sz="3600" b="1" dirty="0" smtClean="0"/>
              <a:t> Залишилося  - ? м</a:t>
            </a:r>
            <a:endParaRPr lang="uk-UA" sz="3600" b="1" dirty="0"/>
          </a:p>
        </p:txBody>
      </p:sp>
      <p:sp>
        <p:nvSpPr>
          <p:cNvPr id="6" name="AutoShape 2" descr="Cute Cartoon Senior People Set. Happy Old People, Men And Wome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4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6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AutoShape 2" descr="Відпочинок на Чорному морі 2020 , Чорне море бази відпочинку Україна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Правая круглая скобка 10"/>
          <p:cNvSpPr/>
          <p:nvPr/>
        </p:nvSpPr>
        <p:spPr>
          <a:xfrm>
            <a:off x="6037729" y="3738282"/>
            <a:ext cx="282389" cy="887506"/>
          </a:xfrm>
          <a:prstGeom prst="rightBracket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275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8"/>
            <a:ext cx="8643571" cy="617580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Сума двох чисел 93. Перше число 39. </a:t>
            </a: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На скільки друге число більше за перше?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69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Cute Cartoon Senior People Set. Happy Old People, Men And Wome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4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AutoShape 6" descr="Set Of Diverse Vector People. Men And Women, Young And Old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1403810" y="1438568"/>
            <a:ext cx="6135325" cy="987391"/>
          </a:xfrm>
          <a:prstGeom prst="roundRect">
            <a:avLst/>
          </a:prstGeom>
          <a:solidFill>
            <a:srgbClr val="92D050"/>
          </a:solidFill>
          <a:ln w="38100">
            <a:solidFill>
              <a:srgbClr val="0D0D0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8000" b="1" dirty="0">
                <a:ln>
                  <a:solidFill>
                    <a:sysClr val="windowText" lastClr="000000"/>
                  </a:solidFill>
                </a:ln>
              </a:rPr>
              <a:t>39 + </a:t>
            </a:r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?</a:t>
            </a:r>
            <a:r>
              <a:rPr lang="uk-UA" sz="8000" b="1" dirty="0">
                <a:ln>
                  <a:solidFill>
                    <a:sysClr val="windowText" lastClr="000000"/>
                  </a:solidFill>
                </a:ln>
              </a:rPr>
              <a:t> = 93  </a:t>
            </a:r>
          </a:p>
        </p:txBody>
      </p:sp>
      <p:sp>
        <p:nvSpPr>
          <p:cNvPr id="36" name="Скругленный прямоугольник 35"/>
          <p:cNvSpPr/>
          <p:nvPr/>
        </p:nvSpPr>
        <p:spPr>
          <a:xfrm>
            <a:off x="1403806" y="3398950"/>
            <a:ext cx="6135325" cy="98739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0D0D0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8000" b="1" dirty="0">
                <a:ln>
                  <a:solidFill>
                    <a:sysClr val="windowText" lastClr="000000"/>
                  </a:solidFill>
                </a:ln>
              </a:rPr>
              <a:t>93 – 39 = </a:t>
            </a:r>
            <a:r>
              <a:rPr lang="uk-UA" sz="80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</a:rPr>
              <a:t>54</a:t>
            </a:r>
            <a:r>
              <a:rPr lang="uk-UA" sz="8000" b="1" dirty="0">
                <a:ln>
                  <a:solidFill>
                    <a:sysClr val="windowText" lastClr="000000"/>
                  </a:solidFill>
                </a:ln>
              </a:rPr>
              <a:t>  </a:t>
            </a:r>
          </a:p>
        </p:txBody>
      </p:sp>
      <p:sp>
        <p:nvSpPr>
          <p:cNvPr id="38" name="Скругленный прямоугольник 37"/>
          <p:cNvSpPr/>
          <p:nvPr/>
        </p:nvSpPr>
        <p:spPr>
          <a:xfrm>
            <a:off x="1403807" y="5211861"/>
            <a:ext cx="6135325" cy="987391"/>
          </a:xfrm>
          <a:prstGeom prst="roundRect">
            <a:avLst/>
          </a:prstGeom>
          <a:solidFill>
            <a:srgbClr val="C6109F"/>
          </a:solidFill>
          <a:ln w="38100">
            <a:solidFill>
              <a:srgbClr val="0D0D0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8000" b="1" dirty="0">
                <a:ln>
                  <a:solidFill>
                    <a:sysClr val="windowText" lastClr="000000"/>
                  </a:solidFill>
                </a:ln>
              </a:rPr>
              <a:t>54 - 39 = 15  </a:t>
            </a:r>
          </a:p>
        </p:txBody>
      </p:sp>
      <p:pic>
        <p:nvPicPr>
          <p:cNvPr id="39" name="Рисунок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452" y="1549776"/>
            <a:ext cx="5092085" cy="479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1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6" grpId="0" animBg="1"/>
      <p:bldP spid="3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F9DE5F7-47F9-45B8-BAE9-928FD438EC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785" b="63416"/>
          <a:stretch/>
        </p:blipFill>
        <p:spPr>
          <a:xfrm>
            <a:off x="816997" y="1210939"/>
            <a:ext cx="11609465" cy="5532884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9188477" y="2796323"/>
            <a:ext cx="24924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dirty="0">
                <a:latin typeface="Monotype Corsiva" panose="03010101010201010101" pitchFamily="66" charset="0"/>
              </a:rPr>
              <a:t>(                ) 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5782137" y="2789455"/>
            <a:ext cx="20895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dirty="0">
                <a:latin typeface="Monotype Corsiva" panose="03010101010201010101" pitchFamily="66" charset="0"/>
              </a:rPr>
              <a:t>(             ) 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213" y="4983618"/>
            <a:ext cx="2054071" cy="193501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03.09.2022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3937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значення виразу 45 – (а + 19), якщо а = 15, 19, 20. Чи може а=30?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8" name="Рисунок 3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356" y="1187348"/>
            <a:ext cx="5080927" cy="2103838"/>
          </a:xfrm>
          <a:prstGeom prst="rect">
            <a:avLst/>
          </a:prstGeom>
        </p:spPr>
      </p:pic>
      <p:grpSp>
        <p:nvGrpSpPr>
          <p:cNvPr id="62" name="Группа 61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63" name="Рисунок 62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4" name="Рисунок 63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77" t="42972" r="4182" b="43186"/>
          <a:stretch/>
        </p:blipFill>
        <p:spPr>
          <a:xfrm>
            <a:off x="8938956" y="2023719"/>
            <a:ext cx="558107" cy="696273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8" t="12147" r="91012" b="82862"/>
          <a:stretch/>
        </p:blipFill>
        <p:spPr>
          <a:xfrm>
            <a:off x="5565815" y="3051894"/>
            <a:ext cx="421206" cy="276501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1392751" y="3877887"/>
            <a:ext cx="361471" cy="325691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69" t="11749" r="84531" b="83260"/>
          <a:stretch/>
        </p:blipFill>
        <p:spPr>
          <a:xfrm>
            <a:off x="6409190" y="3053137"/>
            <a:ext cx="421206" cy="276501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7765679" y="3004766"/>
            <a:ext cx="322343" cy="325691"/>
          </a:xfrm>
          <a:prstGeom prst="rect">
            <a:avLst/>
          </a:prstGeom>
        </p:spPr>
      </p:pic>
      <p:pic>
        <p:nvPicPr>
          <p:cNvPr id="124" name="Рисунок 123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50" t="43095" r="58309" b="43063"/>
          <a:stretch/>
        </p:blipFill>
        <p:spPr>
          <a:xfrm>
            <a:off x="4688587" y="2873253"/>
            <a:ext cx="535940" cy="668619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362812" y="2957279"/>
            <a:ext cx="2914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Якщо а = 15, то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5923269" y="2862615"/>
            <a:ext cx="3835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dirty="0">
                <a:latin typeface="Monotype Corsiva" panose="03010101010201010101" pitchFamily="66" charset="0"/>
              </a:rPr>
              <a:t>а </a:t>
            </a:r>
          </a:p>
        </p:txBody>
      </p:sp>
      <p:pic>
        <p:nvPicPr>
          <p:cNvPr id="103" name="Рисунок 102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61" t="43514" r="13098" b="42644"/>
          <a:stretch/>
        </p:blipFill>
        <p:spPr>
          <a:xfrm>
            <a:off x="7284249" y="2882200"/>
            <a:ext cx="542415" cy="676696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95" t="43244" r="48533" b="43720"/>
          <a:stretch/>
        </p:blipFill>
        <p:spPr>
          <a:xfrm>
            <a:off x="5211200" y="2882200"/>
            <a:ext cx="495481" cy="629445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8565053" y="2058377"/>
            <a:ext cx="495466" cy="629426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5" t="43095" r="85994" b="43063"/>
          <a:stretch/>
        </p:blipFill>
        <p:spPr>
          <a:xfrm>
            <a:off x="6790770" y="2873252"/>
            <a:ext cx="535940" cy="668619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83" t="42997" r="48976" b="43161"/>
          <a:stretch/>
        </p:blipFill>
        <p:spPr>
          <a:xfrm>
            <a:off x="9756206" y="2869466"/>
            <a:ext cx="542415" cy="676696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5" t="43095" r="85994" b="43063"/>
          <a:stretch/>
        </p:blipFill>
        <p:spPr>
          <a:xfrm>
            <a:off x="9330545" y="2862615"/>
            <a:ext cx="535940" cy="668619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8" t="12147" r="91012" b="82862"/>
          <a:stretch/>
        </p:blipFill>
        <p:spPr>
          <a:xfrm>
            <a:off x="8943393" y="3042794"/>
            <a:ext cx="421206" cy="276501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69" t="11749" r="84531" b="83260"/>
          <a:stretch/>
        </p:blipFill>
        <p:spPr>
          <a:xfrm>
            <a:off x="10181596" y="3060842"/>
            <a:ext cx="421206" cy="276501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11538058" y="3002492"/>
            <a:ext cx="300472" cy="325691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50" t="43095" r="58309" b="43063"/>
          <a:stretch/>
        </p:blipFill>
        <p:spPr>
          <a:xfrm>
            <a:off x="8066165" y="2864153"/>
            <a:ext cx="535940" cy="668619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61" t="43514" r="13098" b="42644"/>
          <a:stretch/>
        </p:blipFill>
        <p:spPr>
          <a:xfrm>
            <a:off x="11051116" y="2886080"/>
            <a:ext cx="542415" cy="676696"/>
          </a:xfrm>
          <a:prstGeom prst="rect">
            <a:avLst/>
          </a:prstGeom>
        </p:spPr>
      </p:pic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95" t="43244" r="48533" b="43720"/>
          <a:stretch/>
        </p:blipFill>
        <p:spPr>
          <a:xfrm>
            <a:off x="8588778" y="2873100"/>
            <a:ext cx="495481" cy="629445"/>
          </a:xfrm>
          <a:prstGeom prst="rect">
            <a:avLst/>
          </a:prstGeom>
        </p:spPr>
      </p:pic>
      <p:pic>
        <p:nvPicPr>
          <p:cNvPr id="123" name="Рисунок 12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5" t="43095" r="85994" b="43063"/>
          <a:stretch/>
        </p:blipFill>
        <p:spPr>
          <a:xfrm>
            <a:off x="10597688" y="2882200"/>
            <a:ext cx="535940" cy="668619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8" t="12147" r="91012" b="82862"/>
          <a:stretch/>
        </p:blipFill>
        <p:spPr>
          <a:xfrm>
            <a:off x="2631450" y="3884118"/>
            <a:ext cx="421206" cy="276501"/>
          </a:xfrm>
          <a:prstGeom prst="rect">
            <a:avLst/>
          </a:prstGeom>
        </p:spPr>
      </p:pic>
      <p:pic>
        <p:nvPicPr>
          <p:cNvPr id="129" name="Рисунок 128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50" t="43095" r="58309" b="43063"/>
          <a:stretch/>
        </p:blipFill>
        <p:spPr>
          <a:xfrm>
            <a:off x="1754222" y="3705477"/>
            <a:ext cx="535940" cy="668619"/>
          </a:xfrm>
          <a:prstGeom prst="rect">
            <a:avLst/>
          </a:prstGeom>
        </p:spPr>
      </p:pic>
      <p:pic>
        <p:nvPicPr>
          <p:cNvPr id="130" name="Рисунок 12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95" t="43244" r="48533" b="43720"/>
          <a:stretch/>
        </p:blipFill>
        <p:spPr>
          <a:xfrm>
            <a:off x="2276835" y="3714424"/>
            <a:ext cx="495481" cy="629445"/>
          </a:xfrm>
          <a:prstGeom prst="rect">
            <a:avLst/>
          </a:prstGeom>
        </p:spPr>
      </p:pic>
      <p:pic>
        <p:nvPicPr>
          <p:cNvPr id="142" name="Рисунок 141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50" t="43095" r="58309" b="43063"/>
          <a:stretch/>
        </p:blipFill>
        <p:spPr>
          <a:xfrm>
            <a:off x="3413110" y="3705477"/>
            <a:ext cx="535940" cy="668619"/>
          </a:xfrm>
          <a:prstGeom prst="rect">
            <a:avLst/>
          </a:prstGeom>
        </p:spPr>
      </p:pic>
      <p:pic>
        <p:nvPicPr>
          <p:cNvPr id="143" name="Рисунок 142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00" t="43302" r="67028" b="43662"/>
          <a:stretch/>
        </p:blipFill>
        <p:spPr>
          <a:xfrm>
            <a:off x="3113604" y="3714423"/>
            <a:ext cx="495481" cy="629445"/>
          </a:xfrm>
          <a:prstGeom prst="rect">
            <a:avLst/>
          </a:prstGeom>
        </p:spPr>
      </p:pic>
      <p:pic>
        <p:nvPicPr>
          <p:cNvPr id="144" name="Рисунок 14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3895264" y="3876940"/>
            <a:ext cx="361471" cy="325691"/>
          </a:xfrm>
          <a:prstGeom prst="rect">
            <a:avLst/>
          </a:prstGeom>
        </p:spPr>
      </p:pic>
      <p:pic>
        <p:nvPicPr>
          <p:cNvPr id="145" name="Рисунок 144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5" t="43095" r="85994" b="43063"/>
          <a:stretch/>
        </p:blipFill>
        <p:spPr>
          <a:xfrm>
            <a:off x="4275467" y="3714423"/>
            <a:ext cx="535940" cy="668619"/>
          </a:xfrm>
          <a:prstGeom prst="rect">
            <a:avLst/>
          </a:prstGeom>
        </p:spPr>
      </p:pic>
      <p:pic>
        <p:nvPicPr>
          <p:cNvPr id="146" name="Рисунок 145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5" t="43095" r="85994" b="43063"/>
          <a:stretch/>
        </p:blipFill>
        <p:spPr>
          <a:xfrm>
            <a:off x="4688587" y="3714422"/>
            <a:ext cx="535940" cy="668619"/>
          </a:xfrm>
          <a:prstGeom prst="rect">
            <a:avLst/>
          </a:prstGeom>
        </p:spPr>
      </p:pic>
      <p:sp>
        <p:nvSpPr>
          <p:cNvPr id="147" name="TextBox 146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9205209" y="4456059"/>
            <a:ext cx="2133234" cy="77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dirty="0" smtClean="0">
                <a:latin typeface="Monotype Corsiva" panose="03010101010201010101" pitchFamily="66" charset="0"/>
              </a:rPr>
              <a:t>              </a:t>
            </a:r>
            <a:endParaRPr lang="uk-UA" sz="4400" dirty="0">
              <a:latin typeface="Monotype Corsiva" panose="03010101010201010101" pitchFamily="66" charset="0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5798869" y="4456059"/>
            <a:ext cx="20895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dirty="0">
                <a:latin typeface="Monotype Corsiva" panose="03010101010201010101" pitchFamily="66" charset="0"/>
              </a:rPr>
              <a:t>(             ) </a:t>
            </a:r>
          </a:p>
        </p:txBody>
      </p:sp>
      <p:pic>
        <p:nvPicPr>
          <p:cNvPr id="150" name="Рисунок 149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8" t="12147" r="91012" b="82862"/>
          <a:stretch/>
        </p:blipFill>
        <p:spPr>
          <a:xfrm>
            <a:off x="5582547" y="4718498"/>
            <a:ext cx="421206" cy="276501"/>
          </a:xfrm>
          <a:prstGeom prst="rect">
            <a:avLst/>
          </a:prstGeom>
        </p:spPr>
      </p:pic>
      <p:pic>
        <p:nvPicPr>
          <p:cNvPr id="152" name="Рисунок 15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69" t="11749" r="84531" b="83260"/>
          <a:stretch/>
        </p:blipFill>
        <p:spPr>
          <a:xfrm>
            <a:off x="6425922" y="4719741"/>
            <a:ext cx="421206" cy="276501"/>
          </a:xfrm>
          <a:prstGeom prst="rect">
            <a:avLst/>
          </a:prstGeom>
        </p:spPr>
      </p:pic>
      <p:pic>
        <p:nvPicPr>
          <p:cNvPr id="155" name="Рисунок 154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7782411" y="4671370"/>
            <a:ext cx="322343" cy="325691"/>
          </a:xfrm>
          <a:prstGeom prst="rect">
            <a:avLst/>
          </a:prstGeom>
        </p:spPr>
      </p:pic>
      <p:pic>
        <p:nvPicPr>
          <p:cNvPr id="156" name="Рисунок 155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50" t="43095" r="58309" b="43063"/>
          <a:stretch/>
        </p:blipFill>
        <p:spPr>
          <a:xfrm>
            <a:off x="4705319" y="4539857"/>
            <a:ext cx="535940" cy="668619"/>
          </a:xfrm>
          <a:prstGeom prst="rect">
            <a:avLst/>
          </a:prstGeom>
        </p:spPr>
      </p:pic>
      <p:sp>
        <p:nvSpPr>
          <p:cNvPr id="157" name="TextBox 156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379544" y="4623883"/>
            <a:ext cx="2914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Якщо а = 19, то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5940001" y="4529219"/>
            <a:ext cx="3835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dirty="0">
                <a:latin typeface="Monotype Corsiva" panose="03010101010201010101" pitchFamily="66" charset="0"/>
              </a:rPr>
              <a:t>а </a:t>
            </a:r>
          </a:p>
        </p:txBody>
      </p:sp>
      <p:pic>
        <p:nvPicPr>
          <p:cNvPr id="159" name="Рисунок 158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61" t="43514" r="13098" b="42644"/>
          <a:stretch/>
        </p:blipFill>
        <p:spPr>
          <a:xfrm>
            <a:off x="7300981" y="4548804"/>
            <a:ext cx="542415" cy="676696"/>
          </a:xfrm>
          <a:prstGeom prst="rect">
            <a:avLst/>
          </a:prstGeom>
        </p:spPr>
      </p:pic>
      <p:pic>
        <p:nvPicPr>
          <p:cNvPr id="160" name="Рисунок 15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95" t="43244" r="48533" b="43720"/>
          <a:stretch/>
        </p:blipFill>
        <p:spPr>
          <a:xfrm>
            <a:off x="5227932" y="4548804"/>
            <a:ext cx="495481" cy="629445"/>
          </a:xfrm>
          <a:prstGeom prst="rect">
            <a:avLst/>
          </a:prstGeom>
        </p:spPr>
      </p:pic>
      <p:pic>
        <p:nvPicPr>
          <p:cNvPr id="161" name="Рисунок 160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5" t="43095" r="85994" b="43063"/>
          <a:stretch/>
        </p:blipFill>
        <p:spPr>
          <a:xfrm>
            <a:off x="6807502" y="4539856"/>
            <a:ext cx="535940" cy="66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83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/>
      <p:bldP spid="126" grpId="0"/>
      <p:bldP spid="92" grpId="0"/>
      <p:bldP spid="99" grpId="0"/>
      <p:bldP spid="147" grpId="0"/>
      <p:bldP spid="148" grpId="0"/>
      <p:bldP spid="157" grpId="0"/>
      <p:bldP spid="15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1F9DE5F7-47F9-45B8-BAE9-928FD438EC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785" b="63416"/>
          <a:stretch/>
        </p:blipFill>
        <p:spPr>
          <a:xfrm>
            <a:off x="816997" y="1210939"/>
            <a:ext cx="11609465" cy="5532884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9188477" y="2796323"/>
            <a:ext cx="24924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dirty="0" smtClean="0">
                <a:latin typeface="Monotype Corsiva" panose="03010101010201010101" pitchFamily="66" charset="0"/>
              </a:rPr>
              <a:t>            </a:t>
            </a:r>
            <a:endParaRPr lang="uk-UA" sz="4400" dirty="0">
              <a:latin typeface="Monotype Corsiva" panose="03010101010201010101" pitchFamily="66" charset="0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5782137" y="2789455"/>
            <a:ext cx="20895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dirty="0">
                <a:latin typeface="Monotype Corsiva" panose="03010101010201010101" pitchFamily="66" charset="0"/>
              </a:rPr>
              <a:t>(             ) 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0213" y="4983618"/>
            <a:ext cx="2054071" cy="1935017"/>
          </a:xfrm>
          <a:prstGeom prst="rect">
            <a:avLst/>
          </a:prstGeom>
        </p:spPr>
      </p:pic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55596" y="494529"/>
            <a:ext cx="8732066" cy="39374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 значення виразу 45 – (а + 19), якщо а = 15, 19, 20. Чи може а=30?</a:t>
            </a:r>
          </a:p>
        </p:txBody>
      </p:sp>
      <p:sp>
        <p:nvSpPr>
          <p:cNvPr id="2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70</a:t>
            </a:r>
            <a:endParaRPr lang="ru-RU" sz="4000" b="1" dirty="0">
              <a:solidFill>
                <a:schemeClr val="bg1"/>
              </a:solidFill>
            </a:endParaRP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38" name="Рисунок 3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3356" y="1187348"/>
            <a:ext cx="5080927" cy="2103838"/>
          </a:xfrm>
          <a:prstGeom prst="rect">
            <a:avLst/>
          </a:prstGeom>
        </p:spPr>
      </p:pic>
      <p:grpSp>
        <p:nvGrpSpPr>
          <p:cNvPr id="62" name="Группа 61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63" name="Рисунок 62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64" name="Рисунок 63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77" t="42972" r="4182" b="43186"/>
          <a:stretch/>
        </p:blipFill>
        <p:spPr>
          <a:xfrm>
            <a:off x="8938956" y="2023719"/>
            <a:ext cx="558107" cy="696273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8" t="12147" r="91012" b="82862"/>
          <a:stretch/>
        </p:blipFill>
        <p:spPr>
          <a:xfrm>
            <a:off x="5565815" y="3051894"/>
            <a:ext cx="421206" cy="276501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69" t="11749" r="84531" b="83260"/>
          <a:stretch/>
        </p:blipFill>
        <p:spPr>
          <a:xfrm>
            <a:off x="6409190" y="3053137"/>
            <a:ext cx="421206" cy="276501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7765679" y="3004766"/>
            <a:ext cx="322343" cy="325691"/>
          </a:xfrm>
          <a:prstGeom prst="rect">
            <a:avLst/>
          </a:prstGeom>
        </p:spPr>
      </p:pic>
      <p:pic>
        <p:nvPicPr>
          <p:cNvPr id="124" name="Рисунок 123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50" t="43095" r="58309" b="43063"/>
          <a:stretch/>
        </p:blipFill>
        <p:spPr>
          <a:xfrm>
            <a:off x="4688587" y="2873253"/>
            <a:ext cx="535940" cy="668619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1362812" y="2957279"/>
            <a:ext cx="2914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dirty="0">
                <a:latin typeface="Monotype Corsiva" panose="03010101010201010101" pitchFamily="66" charset="0"/>
              </a:rPr>
              <a:t>Якщо а = 20, то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9B32A92-A37A-4E58-9050-69E31D11BFED}"/>
              </a:ext>
            </a:extLst>
          </p:cNvPr>
          <p:cNvSpPr txBox="1"/>
          <p:nvPr/>
        </p:nvSpPr>
        <p:spPr>
          <a:xfrm>
            <a:off x="5923269" y="2862615"/>
            <a:ext cx="3835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dirty="0">
                <a:latin typeface="Monotype Corsiva" panose="03010101010201010101" pitchFamily="66" charset="0"/>
              </a:rPr>
              <a:t>а </a:t>
            </a:r>
          </a:p>
        </p:txBody>
      </p:sp>
      <p:pic>
        <p:nvPicPr>
          <p:cNvPr id="103" name="Рисунок 102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61" t="43514" r="13098" b="42644"/>
          <a:stretch/>
        </p:blipFill>
        <p:spPr>
          <a:xfrm>
            <a:off x="7284249" y="2882200"/>
            <a:ext cx="542415" cy="676696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95" t="43244" r="48533" b="43720"/>
          <a:stretch/>
        </p:blipFill>
        <p:spPr>
          <a:xfrm>
            <a:off x="5211200" y="2882200"/>
            <a:ext cx="495481" cy="629445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8565053" y="2058377"/>
            <a:ext cx="495466" cy="629426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5" t="43095" r="85994" b="43063"/>
          <a:stretch/>
        </p:blipFill>
        <p:spPr>
          <a:xfrm>
            <a:off x="6790770" y="2873252"/>
            <a:ext cx="535940" cy="66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596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/>
      <p:bldP spid="126" grpId="0"/>
      <p:bldP spid="92" grpId="0"/>
      <p:bldP spid="9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55596" y="494529"/>
            <a:ext cx="8732066" cy="48577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Домашнє завдання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39" b="10000"/>
          <a:stretch/>
        </p:blipFill>
        <p:spPr>
          <a:xfrm>
            <a:off x="257908" y="2175916"/>
            <a:ext cx="4853699" cy="3556495"/>
          </a:xfrm>
          <a:prstGeom prst="rect">
            <a:avLst/>
          </a:prstGeom>
        </p:spPr>
      </p:pic>
      <p:sp>
        <p:nvSpPr>
          <p:cNvPr id="8" name="Прямокутник: округлені кути 5">
            <a:extLst>
              <a:ext uri="{FF2B5EF4-FFF2-40B4-BE49-F238E27FC236}">
                <a16:creationId xmlns:a16="http://schemas.microsoft.com/office/drawing/2014/main" id="{F35B1DC1-1FB4-485D-B536-AB95778CE417}"/>
              </a:ext>
            </a:extLst>
          </p:cNvPr>
          <p:cNvSpPr/>
          <p:nvPr/>
        </p:nvSpPr>
        <p:spPr>
          <a:xfrm>
            <a:off x="5111608" y="1204331"/>
            <a:ext cx="6799040" cy="5495728"/>
          </a:xfrm>
          <a:prstGeom prst="roundRect">
            <a:avLst/>
          </a:prstGeom>
          <a:ln w="57150">
            <a:solidFill>
              <a:srgbClr val="2F3242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400" b="1" dirty="0">
                <a:solidFill>
                  <a:srgbClr val="2F3242"/>
                </a:solidFill>
              </a:rPr>
              <a:t>На сторінці 1</a:t>
            </a:r>
            <a:r>
              <a:rPr lang="en-US" sz="4400" b="1" dirty="0">
                <a:solidFill>
                  <a:srgbClr val="2F3242"/>
                </a:solidFill>
              </a:rPr>
              <a:t>4 </a:t>
            </a:r>
            <a:r>
              <a:rPr lang="uk-UA" sz="4400" b="1" dirty="0">
                <a:solidFill>
                  <a:srgbClr val="2F3242"/>
                </a:solidFill>
              </a:rPr>
              <a:t>виконати </a:t>
            </a:r>
          </a:p>
          <a:p>
            <a:pPr algn="ctr"/>
            <a:r>
              <a:rPr lang="uk-UA" sz="4400" b="1" dirty="0">
                <a:solidFill>
                  <a:srgbClr val="2F3242"/>
                </a:solidFill>
              </a:rPr>
              <a:t>завдання 74</a:t>
            </a:r>
          </a:p>
          <a:p>
            <a:pPr algn="ctr"/>
            <a:r>
              <a:rPr lang="uk-UA" sz="4400" b="1" dirty="0">
                <a:solidFill>
                  <a:srgbClr val="2F3242"/>
                </a:solidFill>
              </a:rPr>
              <a:t>На сторінці 15</a:t>
            </a:r>
            <a:r>
              <a:rPr lang="en-US" sz="4400" b="1" dirty="0">
                <a:solidFill>
                  <a:srgbClr val="2F3242"/>
                </a:solidFill>
              </a:rPr>
              <a:t> </a:t>
            </a:r>
            <a:r>
              <a:rPr lang="uk-UA" sz="4400" b="1" dirty="0">
                <a:solidFill>
                  <a:srgbClr val="2F3242"/>
                </a:solidFill>
              </a:rPr>
              <a:t>виконати </a:t>
            </a:r>
          </a:p>
          <a:p>
            <a:pPr algn="ctr"/>
            <a:r>
              <a:rPr lang="uk-UA" sz="4400" b="1" dirty="0">
                <a:solidFill>
                  <a:srgbClr val="2F3242"/>
                </a:solidFill>
              </a:rPr>
              <a:t>задачу 75, </a:t>
            </a:r>
          </a:p>
        </p:txBody>
      </p:sp>
    </p:spTree>
    <p:extLst>
      <p:ext uri="{BB962C8B-B14F-4D97-AF65-F5344CB8AC3E}">
        <p14:creationId xmlns:p14="http://schemas.microsoft.com/office/powerpoint/2010/main" val="381964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633812" y="490840"/>
            <a:ext cx="8208196" cy="503898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uk-UA" sz="2000" b="1" dirty="0">
              <a:solidFill>
                <a:schemeClr val="bg1"/>
              </a:solidFill>
            </a:endParaRPr>
          </a:p>
          <a:p>
            <a:pPr algn="ctr"/>
            <a:r>
              <a:rPr lang="uk-UA" sz="2000" b="1" dirty="0">
                <a:solidFill>
                  <a:schemeClr val="bg1"/>
                </a:solidFill>
              </a:rPr>
              <a:t>Каліграфічна хвилинка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endParaRPr lang="uk-UA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  <a:p>
            <a:pPr algn="ctr"/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" t="323" r="58954" b="68145"/>
          <a:stretch/>
        </p:blipFill>
        <p:spPr>
          <a:xfrm>
            <a:off x="327804" y="1293963"/>
            <a:ext cx="11601257" cy="5037564"/>
          </a:xfrm>
          <a:prstGeom prst="rect">
            <a:avLst/>
          </a:prstGeom>
        </p:spPr>
      </p:pic>
      <p:pic>
        <p:nvPicPr>
          <p:cNvPr id="33" name="Рисунок 3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0" t="41425" r="16950" b="31937"/>
          <a:stretch/>
        </p:blipFill>
        <p:spPr>
          <a:xfrm>
            <a:off x="2961702" y="1732319"/>
            <a:ext cx="6185203" cy="20254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467" y="973507"/>
            <a:ext cx="3687996" cy="1913482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5205007" y="1763577"/>
            <a:ext cx="455016" cy="56766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83748" y="-695769"/>
            <a:ext cx="455016" cy="567661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85" t="42922" r="56974" b="43236"/>
          <a:stretch/>
        </p:blipFill>
        <p:spPr>
          <a:xfrm>
            <a:off x="2712155" y="3413179"/>
            <a:ext cx="584567" cy="729284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53" t="42844" r="57106" b="43314"/>
          <a:stretch/>
        </p:blipFill>
        <p:spPr>
          <a:xfrm>
            <a:off x="920469" y="3413179"/>
            <a:ext cx="584567" cy="729284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14" t="42848" r="57145" b="43310"/>
          <a:stretch/>
        </p:blipFill>
        <p:spPr>
          <a:xfrm>
            <a:off x="1805417" y="3413179"/>
            <a:ext cx="584567" cy="729284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14" t="42848" r="57145" b="43310"/>
          <a:stretch/>
        </p:blipFill>
        <p:spPr>
          <a:xfrm>
            <a:off x="3588898" y="3413179"/>
            <a:ext cx="584567" cy="729284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85" t="42766" r="56974" b="43392"/>
          <a:stretch/>
        </p:blipFill>
        <p:spPr>
          <a:xfrm>
            <a:off x="6274478" y="3413179"/>
            <a:ext cx="584567" cy="729284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97" t="42766" r="57062" b="43392"/>
          <a:stretch/>
        </p:blipFill>
        <p:spPr>
          <a:xfrm>
            <a:off x="4482792" y="3413179"/>
            <a:ext cx="584567" cy="729284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14" t="42772" r="57145" b="43386"/>
          <a:stretch/>
        </p:blipFill>
        <p:spPr>
          <a:xfrm>
            <a:off x="5367740" y="3413179"/>
            <a:ext cx="584567" cy="729284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57" t="42695" r="57102" b="43463"/>
          <a:stretch/>
        </p:blipFill>
        <p:spPr>
          <a:xfrm>
            <a:off x="7151221" y="3413179"/>
            <a:ext cx="584567" cy="729284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85" t="42844" r="56974" b="43314"/>
          <a:stretch/>
        </p:blipFill>
        <p:spPr>
          <a:xfrm>
            <a:off x="9819650" y="3415185"/>
            <a:ext cx="584567" cy="729284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22" t="42922" r="57237" b="43236"/>
          <a:stretch/>
        </p:blipFill>
        <p:spPr>
          <a:xfrm>
            <a:off x="8027964" y="3415185"/>
            <a:ext cx="584567" cy="729284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71" t="42695" r="57188" b="43463"/>
          <a:stretch/>
        </p:blipFill>
        <p:spPr>
          <a:xfrm>
            <a:off x="8912912" y="3415185"/>
            <a:ext cx="584567" cy="729284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71" t="43000" r="57188" b="43158"/>
          <a:stretch/>
        </p:blipFill>
        <p:spPr>
          <a:xfrm>
            <a:off x="10696393" y="3415185"/>
            <a:ext cx="584567" cy="72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4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08962"/>
            <a:ext cx="8479351" cy="72710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Заповни таблицю. Досліди, як змінюється сума, якщо один з доданків сталий, а інший – збільшується (зменшується) на кілька одиниць </a:t>
            </a:r>
            <a:endParaRPr lang="ru-RU" sz="2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28" y="1236068"/>
            <a:ext cx="1460440" cy="3195492"/>
          </a:xfrm>
          <a:prstGeom prst="rect">
            <a:avLst/>
          </a:prstGeom>
        </p:spPr>
      </p:pic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517954"/>
              </p:ext>
            </p:extLst>
          </p:nvPr>
        </p:nvGraphicFramePr>
        <p:xfrm>
          <a:off x="1733069" y="1721533"/>
          <a:ext cx="10043295" cy="343235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37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3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09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980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54918">
                <a:tc>
                  <a:txBody>
                    <a:bodyPr/>
                    <a:lstStyle/>
                    <a:p>
                      <a:r>
                        <a:rPr lang="uk-UA" sz="5400" i="1" baseline="0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Доданок</a:t>
                      </a:r>
                      <a:endParaRPr lang="ru-RU" sz="5400" i="1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5400" dirty="0"/>
                        <a:t> </a:t>
                      </a:r>
                      <a:endParaRPr lang="ru-RU" sz="5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5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5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5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5400" b="1" i="1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Доданок </a:t>
                      </a:r>
                      <a:r>
                        <a:rPr lang="uk-UA" sz="4800" b="1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 </a:t>
                      </a:r>
                      <a:endParaRPr lang="ru-RU" sz="4800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200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7200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7200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7200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5400" b="1" i="1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Сума</a:t>
                      </a:r>
                      <a:endParaRPr lang="ru-RU" sz="5400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7200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 </a:t>
                      </a:r>
                      <a:endParaRPr lang="ru-RU" sz="7200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5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5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5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57516" y="5293217"/>
            <a:ext cx="1299130" cy="1420746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4997569" y="1736040"/>
            <a:ext cx="96372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45</a:t>
            </a:r>
            <a:endParaRPr lang="ru-RU" sz="6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5155473" y="2776369"/>
            <a:ext cx="57419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9</a:t>
            </a:r>
            <a:endParaRPr lang="ru-RU" sz="6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6901228" y="1736040"/>
            <a:ext cx="96372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45</a:t>
            </a:r>
            <a:endParaRPr lang="ru-RU" sz="6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6864368" y="2776369"/>
            <a:ext cx="96372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15</a:t>
            </a:r>
            <a:endParaRPr lang="ru-RU" sz="6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8598328" y="1736040"/>
            <a:ext cx="96372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45</a:t>
            </a:r>
            <a:endParaRPr lang="ru-RU" sz="6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8542219" y="2796813"/>
            <a:ext cx="96372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22</a:t>
            </a:r>
            <a:endParaRPr lang="ru-RU" sz="6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0329777" y="1760706"/>
            <a:ext cx="96372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45</a:t>
            </a:r>
            <a:endParaRPr lang="ru-RU" sz="6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10289701" y="2796813"/>
            <a:ext cx="96372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18</a:t>
            </a:r>
            <a:endParaRPr lang="ru-RU" sz="6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66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2" grpId="0"/>
      <p:bldP spid="35" grpId="0"/>
      <p:bldP spid="37" grpId="0"/>
      <p:bldP spid="38" grpId="0"/>
      <p:bldP spid="40" grpId="0"/>
      <p:bldP spid="41" grpId="0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28" y="1236068"/>
            <a:ext cx="1460440" cy="3195492"/>
          </a:xfrm>
          <a:prstGeom prst="rect">
            <a:avLst/>
          </a:prstGeom>
        </p:spPr>
      </p:pic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574139"/>
              </p:ext>
            </p:extLst>
          </p:nvPr>
        </p:nvGraphicFramePr>
        <p:xfrm>
          <a:off x="1733069" y="1721533"/>
          <a:ext cx="10043295" cy="343235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837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3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55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47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6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6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54918">
                <a:tc>
                  <a:txBody>
                    <a:bodyPr/>
                    <a:lstStyle/>
                    <a:p>
                      <a:r>
                        <a:rPr lang="uk-UA" sz="5400" i="1" baseline="0" dirty="0">
                          <a:ln>
                            <a:solidFill>
                              <a:sysClr val="windowText" lastClr="000000"/>
                            </a:solidFill>
                          </a:ln>
                        </a:rPr>
                        <a:t>Доданок</a:t>
                      </a:r>
                      <a:endParaRPr lang="ru-RU" sz="5400" i="1" dirty="0">
                        <a:ln>
                          <a:solidFill>
                            <a:sysClr val="windowText" lastClr="000000"/>
                          </a:solidFill>
                        </a:ln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5400" dirty="0"/>
                        <a:t> </a:t>
                      </a:r>
                      <a:endParaRPr lang="ru-RU" sz="5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5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5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5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5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5400" b="1" i="1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Доданок </a:t>
                      </a:r>
                      <a:r>
                        <a:rPr lang="uk-UA" sz="4800" b="1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 </a:t>
                      </a:r>
                      <a:endParaRPr lang="ru-RU" sz="4800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7200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7200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7200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7200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7200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5400" b="1" i="1" baseline="0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Сума</a:t>
                      </a:r>
                      <a:endParaRPr lang="ru-RU" sz="5400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7200" b="1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bg1"/>
                          </a:solidFill>
                        </a:rPr>
                        <a:t> </a:t>
                      </a:r>
                      <a:endParaRPr lang="ru-RU" sz="7200" b="1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5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5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5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5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57516" y="5293217"/>
            <a:ext cx="1299130" cy="1420746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4997569" y="1736040"/>
            <a:ext cx="96372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26</a:t>
            </a:r>
            <a:endParaRPr lang="ru-RU" sz="6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65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4960709" y="2776369"/>
            <a:ext cx="96372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12</a:t>
            </a:r>
            <a:endParaRPr lang="ru-RU" sz="6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5" name="Прямоугольник 34"/>
          <p:cNvSpPr/>
          <p:nvPr/>
        </p:nvSpPr>
        <p:spPr>
          <a:xfrm>
            <a:off x="6483774" y="1791880"/>
            <a:ext cx="96372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97</a:t>
            </a:r>
            <a:endParaRPr lang="ru-RU" sz="6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6446914" y="2832209"/>
            <a:ext cx="96372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12</a:t>
            </a:r>
            <a:endParaRPr lang="ru-RU" sz="6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7982814" y="1827276"/>
            <a:ext cx="96372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87</a:t>
            </a:r>
            <a:endParaRPr lang="ru-RU" sz="6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7926705" y="2888049"/>
            <a:ext cx="96372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12</a:t>
            </a:r>
            <a:endParaRPr lang="ru-RU" sz="6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9371437" y="1806832"/>
            <a:ext cx="96372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37</a:t>
            </a:r>
            <a:endParaRPr lang="ru-RU" sz="6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9331361" y="2842939"/>
            <a:ext cx="96372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12</a:t>
            </a:r>
            <a:endParaRPr lang="ru-RU" sz="6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10631740" y="1816546"/>
            <a:ext cx="96372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59</a:t>
            </a:r>
            <a:endParaRPr lang="ru-RU" sz="6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10591664" y="2852653"/>
            <a:ext cx="96372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6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</a:rPr>
              <a:t>12</a:t>
            </a:r>
            <a:endParaRPr lang="ru-RU" sz="60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6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08962"/>
            <a:ext cx="8479351" cy="72710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Заповни таблицю. Досліди, як змінюється сума, якщо один з доданків сталий, а інший – збільшується (зменшується) на кілька одиниць </a:t>
            </a:r>
            <a:endParaRPr lang="ru-RU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06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2" grpId="0"/>
      <p:bldP spid="35" grpId="0"/>
      <p:bldP spid="37" grpId="0"/>
      <p:bldP spid="38" grpId="0"/>
      <p:bldP spid="40" grpId="0"/>
      <p:bldP spid="41" grpId="0"/>
      <p:bldP spid="43" grpId="0"/>
      <p:bldP spid="23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28" y="1236068"/>
            <a:ext cx="1460440" cy="319549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57516" y="5293217"/>
            <a:ext cx="1299130" cy="1420746"/>
          </a:xfrm>
          <a:prstGeom prst="rect">
            <a:avLst/>
          </a:prstGeom>
        </p:spPr>
      </p:pic>
      <p:sp>
        <p:nvSpPr>
          <p:cNvPr id="20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6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08962"/>
            <a:ext cx="8479351" cy="72710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Як зміниться сума, якщо перший доданок збільшити на 8, а другий – зменшити на 7? Досліди на виразах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2224904" y="1456402"/>
            <a:ext cx="4695441" cy="1627359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0D0D0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8800" b="1" dirty="0">
                <a:ln>
                  <a:solidFill>
                    <a:sysClr val="windowText" lastClr="000000"/>
                  </a:solidFill>
                </a:ln>
              </a:rPr>
              <a:t>72 + 27 =   </a:t>
            </a: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1899321" y="3139729"/>
            <a:ext cx="9863188" cy="1627359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0D0D0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8800" b="1" dirty="0">
                <a:ln>
                  <a:solidFill>
                    <a:sysClr val="windowText" lastClr="000000"/>
                  </a:solidFill>
                </a:ln>
              </a:rPr>
              <a:t>(72  + 8) + (27 – 7) =   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2224903" y="4845274"/>
            <a:ext cx="4695441" cy="1627359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0D0D0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8800" b="1" dirty="0">
                <a:ln>
                  <a:solidFill>
                    <a:sysClr val="windowText" lastClr="000000"/>
                  </a:solidFill>
                </a:ln>
              </a:rPr>
              <a:t>80 + 20 =   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6920344" y="4845274"/>
            <a:ext cx="2173915" cy="1627359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0D0D0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8800" b="1" dirty="0">
                <a:ln>
                  <a:solidFill>
                    <a:sysClr val="windowText" lastClr="000000"/>
                  </a:solidFill>
                </a:ln>
              </a:rPr>
              <a:t>100    </a:t>
            </a:r>
          </a:p>
        </p:txBody>
      </p:sp>
    </p:spTree>
    <p:extLst>
      <p:ext uri="{BB962C8B-B14F-4D97-AF65-F5344CB8AC3E}">
        <p14:creationId xmlns:p14="http://schemas.microsoft.com/office/powerpoint/2010/main" val="2069626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28" y="1236068"/>
            <a:ext cx="1460440" cy="319549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57516" y="5293217"/>
            <a:ext cx="1299130" cy="1420746"/>
          </a:xfrm>
          <a:prstGeom prst="rect">
            <a:avLst/>
          </a:prstGeom>
        </p:spPr>
      </p:pic>
      <p:sp>
        <p:nvSpPr>
          <p:cNvPr id="20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13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66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6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08962"/>
            <a:ext cx="8479351" cy="727105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Як зміниться сума, якщо перший доданок збільшити на 8, а другий – зменшити на 7? Досліди на виразах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2224904" y="1456402"/>
            <a:ext cx="4695441" cy="1627359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0D0D0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8800" b="1" dirty="0">
                <a:ln>
                  <a:solidFill>
                    <a:sysClr val="windowText" lastClr="000000"/>
                  </a:solidFill>
                </a:ln>
              </a:rPr>
              <a:t>64 + 33 =   </a:t>
            </a:r>
          </a:p>
        </p:txBody>
      </p:sp>
      <p:sp>
        <p:nvSpPr>
          <p:cNvPr id="28" name="Скругленный прямоугольник 27"/>
          <p:cNvSpPr/>
          <p:nvPr/>
        </p:nvSpPr>
        <p:spPr>
          <a:xfrm>
            <a:off x="1899321" y="3139729"/>
            <a:ext cx="9863188" cy="1627359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0D0D0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8800" b="1" dirty="0">
                <a:ln>
                  <a:solidFill>
                    <a:sysClr val="windowText" lastClr="000000"/>
                  </a:solidFill>
                </a:ln>
              </a:rPr>
              <a:t>(64 + 8) + (33 – 7) =   </a:t>
            </a: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2224903" y="4845274"/>
            <a:ext cx="4695441" cy="1627359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0D0D0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8800" b="1" dirty="0">
                <a:ln>
                  <a:solidFill>
                    <a:sysClr val="windowText" lastClr="000000"/>
                  </a:solidFill>
                </a:ln>
              </a:rPr>
              <a:t>72 + 26 =   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6920344" y="4845274"/>
            <a:ext cx="2173915" cy="1627359"/>
          </a:xfrm>
          <a:prstGeom prst="roundRect">
            <a:avLst/>
          </a:prstGeom>
          <a:solidFill>
            <a:srgbClr val="FFFF00"/>
          </a:solidFill>
          <a:ln w="38100">
            <a:solidFill>
              <a:srgbClr val="0D0D0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8800" b="1" dirty="0">
                <a:ln>
                  <a:solidFill>
                    <a:sysClr val="windowText" lastClr="000000"/>
                  </a:solidFill>
                </a:ln>
              </a:rPr>
              <a:t>98    </a:t>
            </a:r>
          </a:p>
        </p:txBody>
      </p:sp>
    </p:spTree>
    <p:extLst>
      <p:ext uri="{BB962C8B-B14F-4D97-AF65-F5344CB8AC3E}">
        <p14:creationId xmlns:p14="http://schemas.microsoft.com/office/powerpoint/2010/main" val="406397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28" y="1236068"/>
            <a:ext cx="1460440" cy="319549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57516" y="5293217"/>
            <a:ext cx="1299130" cy="1420746"/>
          </a:xfrm>
          <a:prstGeom prst="rect">
            <a:avLst/>
          </a:prstGeom>
        </p:spPr>
      </p:pic>
      <p:sp>
        <p:nvSpPr>
          <p:cNvPr id="20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1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завдання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67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26" name="Прямоугольник 4">
            <a:extLst>
              <a:ext uri="{FF2B5EF4-FFF2-40B4-BE49-F238E27FC236}">
                <a16:creationId xmlns:a16="http://schemas.microsoft.com/office/drawing/2014/main" id="{3D74329E-5CAA-490F-9A8E-9A7F5460A785}"/>
              </a:ext>
            </a:extLst>
          </p:cNvPr>
          <p:cNvSpPr/>
          <p:nvPr/>
        </p:nvSpPr>
        <p:spPr>
          <a:xfrm>
            <a:off x="3477295" y="508962"/>
            <a:ext cx="8479351" cy="421311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Виконай додавання способом округлення за зразком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2385869" y="1391938"/>
            <a:ext cx="6939878" cy="481970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38100">
            <a:solidFill>
              <a:srgbClr val="0D0D0D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uk-UA" sz="8800" b="1" dirty="0">
                <a:ln>
                  <a:solidFill>
                    <a:sysClr val="windowText" lastClr="000000"/>
                  </a:solidFill>
                </a:ln>
              </a:rPr>
              <a:t>45 + 29 = 74</a:t>
            </a:r>
          </a:p>
          <a:p>
            <a:r>
              <a:rPr lang="uk-UA" sz="8800" b="1" dirty="0">
                <a:ln>
                  <a:solidFill>
                    <a:sysClr val="windowText" lastClr="000000"/>
                  </a:solidFill>
                </a:ln>
              </a:rPr>
              <a:t>45 + 30 = 75</a:t>
            </a:r>
          </a:p>
          <a:p>
            <a:r>
              <a:rPr lang="uk-UA" sz="8800" b="1" dirty="0">
                <a:ln>
                  <a:solidFill>
                    <a:sysClr val="windowText" lastClr="000000"/>
                  </a:solidFill>
                </a:ln>
              </a:rPr>
              <a:t>75 – 1 = 74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5689553" y="1391938"/>
            <a:ext cx="10374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uk-UA" sz="5400" b="1" cap="none" spc="0" dirty="0">
                <a:ln w="0"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+ 1</a:t>
            </a:r>
            <a:endParaRPr lang="ru-RU" sz="5400" b="1" cap="none" spc="0" dirty="0">
              <a:ln w="0">
                <a:solidFill>
                  <a:sysClr val="windowText" lastClr="000000"/>
                </a:solidFill>
              </a:ln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2087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" t="691" r="68393" b="74759"/>
          <a:stretch/>
        </p:blipFill>
        <p:spPr>
          <a:xfrm>
            <a:off x="671774" y="1456402"/>
            <a:ext cx="11916850" cy="52796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31542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</a:t>
            </a:r>
            <a:r>
              <a:rPr lang="en-US" sz="4000" b="1" dirty="0">
                <a:solidFill>
                  <a:schemeClr val="bg1"/>
                </a:solidFill>
              </a:rPr>
              <a:t>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Вирази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6</a:t>
            </a:r>
            <a:r>
              <a:rPr lang="uk-UA" sz="4000" b="1" dirty="0">
                <a:solidFill>
                  <a:schemeClr val="bg1"/>
                </a:solidFill>
              </a:rPr>
              <a:t>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28" name="Группа 27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29" name="Рисунок 2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30" name="Рисунок 2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89" t="43000" r="39370" b="43158"/>
          <a:stretch/>
        </p:blipFill>
        <p:spPr>
          <a:xfrm>
            <a:off x="8526083" y="1870346"/>
            <a:ext cx="758850" cy="946713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4297994" y="3264164"/>
            <a:ext cx="509278" cy="458868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35" t="42965" r="66824" b="43193"/>
          <a:stretch/>
        </p:blipFill>
        <p:spPr>
          <a:xfrm>
            <a:off x="1351094" y="3060498"/>
            <a:ext cx="777198" cy="969603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43" t="43000" r="21816" b="43158"/>
          <a:stretch/>
        </p:blipFill>
        <p:spPr>
          <a:xfrm>
            <a:off x="1983226" y="3075293"/>
            <a:ext cx="741276" cy="924788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3715654" y="3069720"/>
            <a:ext cx="758850" cy="946713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9142789" y="1909342"/>
            <a:ext cx="685569" cy="907717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385197" y="3344007"/>
            <a:ext cx="686196" cy="450454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16" t="42913" r="39143" b="43245"/>
          <a:stretch/>
        </p:blipFill>
        <p:spPr>
          <a:xfrm>
            <a:off x="1965265" y="4235803"/>
            <a:ext cx="777198" cy="969603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43" t="43000" r="21816" b="43158"/>
          <a:stretch/>
        </p:blipFill>
        <p:spPr>
          <a:xfrm>
            <a:off x="3789912" y="4262879"/>
            <a:ext cx="741276" cy="924788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96" t="42941" r="57863" b="43217"/>
          <a:stretch/>
        </p:blipFill>
        <p:spPr>
          <a:xfrm>
            <a:off x="3103311" y="4258210"/>
            <a:ext cx="758850" cy="946713"/>
          </a:xfrm>
          <a:prstGeom prst="rect">
            <a:avLst/>
          </a:prstGeom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4325125" y="4468466"/>
            <a:ext cx="509278" cy="458868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82" t="43019" r="12577" b="43139"/>
          <a:stretch/>
        </p:blipFill>
        <p:spPr>
          <a:xfrm>
            <a:off x="3779324" y="5428150"/>
            <a:ext cx="777198" cy="969603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0" t="42767" r="84699" b="43391"/>
          <a:stretch/>
        </p:blipFill>
        <p:spPr>
          <a:xfrm>
            <a:off x="1410311" y="4258210"/>
            <a:ext cx="741276" cy="924788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4325125" y="5629751"/>
            <a:ext cx="509278" cy="458868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7" t="43068" r="76002" b="43090"/>
          <a:stretch/>
        </p:blipFill>
        <p:spPr>
          <a:xfrm>
            <a:off x="3146433" y="3060498"/>
            <a:ext cx="777198" cy="969603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399365" y="4536395"/>
            <a:ext cx="686196" cy="450454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16" t="42913" r="39143" b="43245"/>
          <a:stretch/>
        </p:blipFill>
        <p:spPr>
          <a:xfrm>
            <a:off x="1965265" y="5428151"/>
            <a:ext cx="777198" cy="969603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7" t="43068" r="76002" b="43090"/>
          <a:stretch/>
        </p:blipFill>
        <p:spPr>
          <a:xfrm>
            <a:off x="1349768" y="5433515"/>
            <a:ext cx="777198" cy="969603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372774" y="5718208"/>
            <a:ext cx="686196" cy="450454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3105151" y="5439594"/>
            <a:ext cx="758850" cy="94671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641FDC4-36C3-4978-9BE6-153F2ACAFC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887" y="1356253"/>
            <a:ext cx="3985272" cy="227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92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" t="691" r="68393" b="74759"/>
          <a:stretch/>
        </p:blipFill>
        <p:spPr>
          <a:xfrm>
            <a:off x="671774" y="1456402"/>
            <a:ext cx="11916850" cy="52796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33068" y="159108"/>
            <a:ext cx="152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>
                <a:solidFill>
                  <a:schemeClr val="bg1"/>
                </a:solidFill>
              </a:rPr>
              <a:t>Сьогодні</a:t>
            </a:r>
            <a:endParaRPr lang="ru-RU" sz="2400" b="1" dirty="0">
              <a:solidFill>
                <a:schemeClr val="bg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87231" y="468348"/>
            <a:ext cx="8522549" cy="315423"/>
          </a:xfrm>
          <a:prstGeom prst="rect">
            <a:avLst/>
          </a:prstGeom>
          <a:solidFill>
            <a:srgbClr val="2F324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000" b="1" dirty="0">
                <a:solidFill>
                  <a:schemeClr val="bg1"/>
                </a:solidFill>
              </a:rPr>
              <a:t>Обчисли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4">
            <a:extLst>
              <a:ext uri="{FF2B5EF4-FFF2-40B4-BE49-F238E27FC236}">
                <a16:creationId xmlns:a16="http://schemas.microsoft.com/office/drawing/2014/main" id="{EEF77ECD-AB1B-49FD-8A97-04FBFA01D006}"/>
              </a:ext>
            </a:extLst>
          </p:cNvPr>
          <p:cNvSpPr/>
          <p:nvPr/>
        </p:nvSpPr>
        <p:spPr>
          <a:xfrm>
            <a:off x="0" y="5705557"/>
            <a:ext cx="1054100" cy="1130672"/>
          </a:xfrm>
          <a:prstGeom prst="rect">
            <a:avLst/>
          </a:prstGeom>
          <a:solidFill>
            <a:srgbClr val="2F32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b="1" dirty="0">
                <a:solidFill>
                  <a:schemeClr val="bg1"/>
                </a:solidFill>
              </a:rPr>
              <a:t>Сторінка</a:t>
            </a:r>
          </a:p>
          <a:p>
            <a:pPr algn="ctr"/>
            <a:r>
              <a:rPr lang="uk-UA" sz="4000" b="1" dirty="0">
                <a:solidFill>
                  <a:schemeClr val="bg1"/>
                </a:solidFill>
              </a:rPr>
              <a:t>1</a:t>
            </a:r>
            <a:r>
              <a:rPr lang="en-US" sz="4000" b="1" dirty="0">
                <a:solidFill>
                  <a:schemeClr val="bg1"/>
                </a:solidFill>
              </a:rPr>
              <a:t>4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4">
            <a:extLst>
              <a:ext uri="{FF2B5EF4-FFF2-40B4-BE49-F238E27FC236}">
                <a16:creationId xmlns:a16="http://schemas.microsoft.com/office/drawing/2014/main" id="{2EC61BCA-C9B2-477A-8C4D-BA5E7B583F55}"/>
              </a:ext>
            </a:extLst>
          </p:cNvPr>
          <p:cNvSpPr/>
          <p:nvPr/>
        </p:nvSpPr>
        <p:spPr>
          <a:xfrm>
            <a:off x="0" y="4448037"/>
            <a:ext cx="1054100" cy="1130672"/>
          </a:xfrm>
          <a:prstGeom prst="rect">
            <a:avLst/>
          </a:prstGeom>
          <a:solidFill>
            <a:srgbClr val="1694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1200" b="1" dirty="0">
                <a:solidFill>
                  <a:schemeClr val="bg1"/>
                </a:solidFill>
              </a:rPr>
              <a:t>Підручник.</a:t>
            </a:r>
          </a:p>
          <a:p>
            <a:pPr algn="ctr"/>
            <a:r>
              <a:rPr lang="uk-UA" sz="1400" b="1" dirty="0">
                <a:solidFill>
                  <a:schemeClr val="bg1"/>
                </a:solidFill>
              </a:rPr>
              <a:t>Вирази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6</a:t>
            </a:r>
            <a:r>
              <a:rPr lang="uk-UA" sz="4000" b="1" dirty="0">
                <a:solidFill>
                  <a:schemeClr val="bg1"/>
                </a:solidFill>
              </a:rPr>
              <a:t>7</a:t>
            </a:r>
            <a:endParaRPr lang="ru-RU" sz="4000" b="1" dirty="0">
              <a:solidFill>
                <a:schemeClr val="bg1"/>
              </a:solidFill>
            </a:endParaRPr>
          </a:p>
        </p:txBody>
      </p:sp>
      <p:sp>
        <p:nvSpPr>
          <p:cNvPr id="6" name="AutoShape 2" descr="Огородження мурашників у лісі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Дата 1"/>
          <p:cNvSpPr txBox="1">
            <a:spLocks/>
          </p:cNvSpPr>
          <p:nvPr/>
        </p:nvSpPr>
        <p:spPr>
          <a:xfrm>
            <a:off x="1609500" y="620773"/>
            <a:ext cx="1581665" cy="3739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822185A-496F-4C70-9D8D-D70AC743BCEE}" type="datetime1">
              <a:rPr lang="uk-UA" sz="2400" b="1" smtClean="0">
                <a:solidFill>
                  <a:schemeClr val="bg1"/>
                </a:solidFill>
              </a:rPr>
              <a:pPr algn="ctr"/>
              <a:t>03.09.2022</a:t>
            </a:fld>
            <a:endParaRPr lang="ru-RU" sz="2400" b="1" dirty="0">
              <a:solidFill>
                <a:schemeClr val="bg1"/>
              </a:solidFill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0" t="43000" r="84929" b="43158"/>
          <a:stretch/>
        </p:blipFill>
        <p:spPr>
          <a:xfrm>
            <a:off x="3413110" y="-681467"/>
            <a:ext cx="455016" cy="56766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53CA702-EB0F-4C53-BD43-38D01341E94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77" t="43000" r="76482" b="43158"/>
          <a:stretch/>
        </p:blipFill>
        <p:spPr>
          <a:xfrm>
            <a:off x="4015824" y="-672169"/>
            <a:ext cx="455016" cy="56766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6" t="43000" r="66693" b="43158"/>
          <a:stretch/>
        </p:blipFill>
        <p:spPr>
          <a:xfrm>
            <a:off x="4579764" y="-676773"/>
            <a:ext cx="455016" cy="56766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AA62F5F-8E9F-4758-87A7-86AD87DB95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13" t="43000" r="58246" b="43158"/>
          <a:stretch/>
        </p:blipFill>
        <p:spPr>
          <a:xfrm>
            <a:off x="5146723" y="-695769"/>
            <a:ext cx="455016" cy="56766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5660024" y="-663298"/>
            <a:ext cx="455016" cy="567661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789B4E2-D455-4B48-982A-12838205C96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3" t="43000" r="21976" b="43158"/>
          <a:stretch/>
        </p:blipFill>
        <p:spPr>
          <a:xfrm>
            <a:off x="7403488" y="-655760"/>
            <a:ext cx="455016" cy="56766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6814197" y="-634745"/>
            <a:ext cx="420821" cy="534599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14E5C802-CA0B-419B-9806-0981AA33D5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06" t="43000" r="13053" b="43158"/>
          <a:stretch/>
        </p:blipFill>
        <p:spPr>
          <a:xfrm>
            <a:off x="8001096" y="-676773"/>
            <a:ext cx="455016" cy="56766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74F6DDAE-519B-4BD3-9E5A-A1FAE26901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16" t="42297" r="4743" b="43861"/>
          <a:stretch/>
        </p:blipFill>
        <p:spPr>
          <a:xfrm>
            <a:off x="8475156" y="-681467"/>
            <a:ext cx="455016" cy="567661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730383" y="-510181"/>
            <a:ext cx="421206" cy="27650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9828358" y="-552772"/>
            <a:ext cx="312609" cy="281666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2987296F-E6CA-41D0-B248-3D75EFBA2E6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4" t="10718" r="90982" b="82891"/>
          <a:stretch/>
        </p:blipFill>
        <p:spPr>
          <a:xfrm>
            <a:off x="9232129" y="-534080"/>
            <a:ext cx="302864" cy="272886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C032AF8F-DE61-4584-B773-C251183078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91" t="43000" r="40168" b="43158"/>
          <a:stretch/>
        </p:blipFill>
        <p:spPr>
          <a:xfrm>
            <a:off x="6175183" y="-634973"/>
            <a:ext cx="455016" cy="567661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181B929-F5F8-40C0-8A57-03C9A16C33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7722" y="-605520"/>
            <a:ext cx="408812" cy="418784"/>
          </a:xfrm>
          <a:prstGeom prst="rect">
            <a:avLst/>
          </a:prstGeom>
        </p:spPr>
      </p:pic>
      <p:grpSp>
        <p:nvGrpSpPr>
          <p:cNvPr id="28" name="Группа 27"/>
          <p:cNvGrpSpPr/>
          <p:nvPr/>
        </p:nvGrpSpPr>
        <p:grpSpPr>
          <a:xfrm>
            <a:off x="10446657" y="-695769"/>
            <a:ext cx="408812" cy="542922"/>
            <a:chOff x="2361639" y="2985697"/>
            <a:chExt cx="408812" cy="542922"/>
          </a:xfrm>
        </p:grpSpPr>
        <p:pic>
          <p:nvPicPr>
            <p:cNvPr id="29" name="Рисунок 28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3109835"/>
              <a:ext cx="408812" cy="418784"/>
            </a:xfrm>
            <a:prstGeom prst="rect">
              <a:avLst/>
            </a:prstGeom>
          </p:spPr>
        </p:pic>
        <p:pic>
          <p:nvPicPr>
            <p:cNvPr id="30" name="Рисунок 29">
              <a:extLst>
                <a:ext uri="{FF2B5EF4-FFF2-40B4-BE49-F238E27FC236}">
                  <a16:creationId xmlns:a16="http://schemas.microsoft.com/office/drawing/2014/main" id="{1181B929-F5F8-40C0-8A57-03C9A16C3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61639" y="2985697"/>
              <a:ext cx="408812" cy="418784"/>
            </a:xfrm>
            <a:prstGeom prst="rect">
              <a:avLst/>
            </a:prstGeom>
          </p:spPr>
        </p:pic>
      </p:grpSp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89" t="43000" r="39370" b="43158"/>
          <a:stretch/>
        </p:blipFill>
        <p:spPr>
          <a:xfrm>
            <a:off x="8526083" y="1870346"/>
            <a:ext cx="758850" cy="946713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4297994" y="3264164"/>
            <a:ext cx="509278" cy="458868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44" t="43120" r="75915" b="43038"/>
          <a:stretch/>
        </p:blipFill>
        <p:spPr>
          <a:xfrm>
            <a:off x="1351094" y="3060498"/>
            <a:ext cx="777198" cy="969603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4" t="43054" r="57315" b="43104"/>
          <a:stretch/>
        </p:blipFill>
        <p:spPr>
          <a:xfrm>
            <a:off x="1983226" y="3075293"/>
            <a:ext cx="741276" cy="924788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3086194" y="3070666"/>
            <a:ext cx="758850" cy="946713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1A309B92-E806-4B19-BD8C-2FC1C585B53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21" t="43525" r="31307" b="43439"/>
          <a:stretch/>
        </p:blipFill>
        <p:spPr>
          <a:xfrm>
            <a:off x="9142789" y="1909342"/>
            <a:ext cx="685569" cy="907717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385197" y="3344007"/>
            <a:ext cx="686196" cy="450454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08" t="42913" r="48351" b="43245"/>
          <a:stretch/>
        </p:blipFill>
        <p:spPr>
          <a:xfrm>
            <a:off x="1349768" y="4233079"/>
            <a:ext cx="777198" cy="969603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43" t="43000" r="21816" b="43158"/>
          <a:stretch/>
        </p:blipFill>
        <p:spPr>
          <a:xfrm>
            <a:off x="3789912" y="4262879"/>
            <a:ext cx="741276" cy="924788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4" t="43047" r="76515" b="43111"/>
          <a:stretch/>
        </p:blipFill>
        <p:spPr>
          <a:xfrm>
            <a:off x="3103311" y="4258210"/>
            <a:ext cx="758850" cy="946713"/>
          </a:xfrm>
          <a:prstGeom prst="rect">
            <a:avLst/>
          </a:prstGeom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4325125" y="4468466"/>
            <a:ext cx="509278" cy="458868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20" t="42967" r="21639" b="43191"/>
          <a:stretch/>
        </p:blipFill>
        <p:spPr>
          <a:xfrm>
            <a:off x="3779324" y="5428150"/>
            <a:ext cx="777198" cy="969603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A0D61C55-25D5-44F0-90E4-713DCD9243A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8" t="42821" r="66491" b="43337"/>
          <a:stretch/>
        </p:blipFill>
        <p:spPr>
          <a:xfrm>
            <a:off x="2015952" y="4247247"/>
            <a:ext cx="741276" cy="924788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F92BA416-09A9-4EE9-93B0-FE06BB79CC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53" t="10718" r="77803" b="82891"/>
          <a:stretch/>
        </p:blipFill>
        <p:spPr>
          <a:xfrm>
            <a:off x="4325125" y="5629751"/>
            <a:ext cx="509278" cy="458868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73" t="43119" r="12686" b="43039"/>
          <a:stretch/>
        </p:blipFill>
        <p:spPr>
          <a:xfrm>
            <a:off x="3754634" y="3060497"/>
            <a:ext cx="777198" cy="969603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399365" y="4536395"/>
            <a:ext cx="686196" cy="450454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50" t="42965" r="57209" b="43193"/>
          <a:stretch/>
        </p:blipFill>
        <p:spPr>
          <a:xfrm>
            <a:off x="1965265" y="5428151"/>
            <a:ext cx="777198" cy="969603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569BEFE1-71C2-4A73-A615-C92D994491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65" t="43016" r="66794" b="43142"/>
          <a:stretch/>
        </p:blipFill>
        <p:spPr>
          <a:xfrm>
            <a:off x="1349768" y="5433515"/>
            <a:ext cx="777198" cy="969603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5E716230-8E03-4B95-B600-E59172F5457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12091" r="84872" b="82918"/>
          <a:stretch/>
        </p:blipFill>
        <p:spPr>
          <a:xfrm>
            <a:off x="2372774" y="5718208"/>
            <a:ext cx="686196" cy="450454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3192FEA7-0B23-4FFB-8A71-047DC8F935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65" t="43000" r="48694" b="43158"/>
          <a:stretch/>
        </p:blipFill>
        <p:spPr>
          <a:xfrm>
            <a:off x="3105151" y="5439594"/>
            <a:ext cx="758850" cy="946713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8C3FD15-839F-4C47-B5ED-404C4CCB80E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887" y="1356253"/>
            <a:ext cx="3985272" cy="227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50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15073</TotalTime>
  <Words>523</Words>
  <Application>Microsoft Office PowerPoint</Application>
  <PresentationFormat>Широкоэкранный</PresentationFormat>
  <Paragraphs>176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Monotype Corsiva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Dell</cp:lastModifiedBy>
  <cp:revision>1795</cp:revision>
  <dcterms:created xsi:type="dcterms:W3CDTF">2018-01-05T16:38:53Z</dcterms:created>
  <dcterms:modified xsi:type="dcterms:W3CDTF">2022-09-03T09:43:06Z</dcterms:modified>
</cp:coreProperties>
</file>