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71" r:id="rId3"/>
    <p:sldId id="270" r:id="rId4"/>
    <p:sldId id="258" r:id="rId5"/>
    <p:sldId id="276" r:id="rId6"/>
    <p:sldId id="275" r:id="rId7"/>
    <p:sldId id="268" r:id="rId8"/>
    <p:sldId id="267" r:id="rId9"/>
    <p:sldId id="266" r:id="rId10"/>
    <p:sldId id="273" r:id="rId11"/>
    <p:sldId id="274" r:id="rId12"/>
    <p:sldId id="262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youtube.com/watch?v=gWObECmuxdQ&amp;ab_channel=%D0%98%D0%B3%D0%BE%D1%80%D1%8C%D0%93%D0%BE%D0%B4%D0%BE%D1%80%D0%BE%D0%B6%D0%B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6182" y="5143512"/>
            <a:ext cx="3986218" cy="1214446"/>
          </a:xfrm>
        </p:spPr>
        <p:txBody>
          <a:bodyPr>
            <a:normAutofit/>
          </a:bodyPr>
          <a:lstStyle/>
          <a:p>
            <a:r>
              <a:rPr lang="uk-UA" sz="1800" dirty="0" smtClean="0"/>
              <a:t>   Трудове навчання             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uk-UA" sz="1800" b="0" dirty="0" smtClean="0">
                <a:latin typeface="Times New Roman" pitchFamily="18" charset="0"/>
                <a:cs typeface="Times New Roman" pitchFamily="18" charset="0"/>
              </a:rPr>
              <a:t> клас</a:t>
            </a:r>
          </a:p>
          <a:p>
            <a:r>
              <a:rPr lang="uk-UA" sz="1800" b="0" dirty="0" smtClean="0">
                <a:latin typeface="Times New Roman" pitchFamily="18" charset="0"/>
                <a:cs typeface="Times New Roman" pitchFamily="18" charset="0"/>
              </a:rPr>
              <a:t>Вчитель</a:t>
            </a:r>
            <a:r>
              <a:rPr lang="ru-RU" sz="1800" b="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1800" b="0" dirty="0" smtClean="0">
                <a:latin typeface="Times New Roman" pitchFamily="18" charset="0"/>
                <a:cs typeface="Times New Roman" pitchFamily="18" charset="0"/>
              </a:rPr>
              <a:t>Капуста В.М.</a:t>
            </a:r>
            <a:endParaRPr lang="ru-RU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429552" cy="2643206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3200" dirty="0" err="1" smtClean="0">
                <a:solidFill>
                  <a:schemeClr val="accent3">
                    <a:lumMod val="75000"/>
                  </a:schemeClr>
                </a:solidFill>
              </a:rPr>
              <a:t>Проєкт</a:t>
            </a:r>
            <a:r>
              <a:rPr lang="uk-UA" sz="3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«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Підставка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для 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ґаджета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»</a:t>
            </a:r>
            <a:b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428868"/>
            <a:ext cx="77867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2060"/>
                </a:solidFill>
              </a:rPr>
              <a:t>Добір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конструкційних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матеріалів</a:t>
            </a:r>
            <a:r>
              <a:rPr lang="ru-RU" sz="2400" dirty="0" smtClean="0">
                <a:solidFill>
                  <a:srgbClr val="002060"/>
                </a:solidFill>
              </a:rPr>
              <a:t> та </a:t>
            </a:r>
            <a:r>
              <a:rPr lang="ru-RU" sz="2400" dirty="0" err="1" smtClean="0">
                <a:solidFill>
                  <a:srgbClr val="002060"/>
                </a:solidFill>
              </a:rPr>
              <a:t>інструментів</a:t>
            </a:r>
            <a:r>
              <a:rPr lang="ru-RU" sz="2400" dirty="0" smtClean="0">
                <a:solidFill>
                  <a:srgbClr val="002060"/>
                </a:solidFill>
              </a:rPr>
              <a:t>. </a:t>
            </a:r>
            <a:r>
              <a:rPr lang="ru-RU" sz="2400" dirty="0" err="1" smtClean="0">
                <a:solidFill>
                  <a:srgbClr val="002060"/>
                </a:solidFill>
              </a:rPr>
              <a:t>Процес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розмічання</a:t>
            </a:r>
            <a:r>
              <a:rPr lang="ru-RU" sz="2400" dirty="0" smtClean="0">
                <a:solidFill>
                  <a:srgbClr val="002060"/>
                </a:solidFill>
              </a:rPr>
              <a:t> деталей на </a:t>
            </a:r>
            <a:r>
              <a:rPr lang="ru-RU" sz="2400" dirty="0" err="1" smtClean="0">
                <a:solidFill>
                  <a:srgbClr val="002060"/>
                </a:solidFill>
              </a:rPr>
              <a:t>заготовці</a:t>
            </a:r>
            <a:r>
              <a:rPr lang="ru-RU" sz="2400" dirty="0" smtClean="0">
                <a:solidFill>
                  <a:srgbClr val="002060"/>
                </a:solidFill>
              </a:rPr>
              <a:t>. </a:t>
            </a:r>
            <a:r>
              <a:rPr lang="ru-RU" sz="2400" dirty="0" err="1" smtClean="0">
                <a:solidFill>
                  <a:srgbClr val="002060"/>
                </a:solidFill>
              </a:rPr>
              <a:t>Процес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пиляння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фанери</a:t>
            </a:r>
            <a:r>
              <a:rPr lang="ru-RU" sz="2400" dirty="0" smtClean="0">
                <a:solidFill>
                  <a:srgbClr val="002060"/>
                </a:solidFill>
              </a:rPr>
              <a:t> та ДВП. Будова лобзика. </a:t>
            </a:r>
            <a:r>
              <a:rPr lang="ru-RU" sz="2400" dirty="0" err="1" smtClean="0">
                <a:solidFill>
                  <a:srgbClr val="002060"/>
                </a:solidFill>
              </a:rPr>
              <a:t>Підготовка</a:t>
            </a:r>
            <a:r>
              <a:rPr lang="ru-RU" sz="2400" dirty="0" smtClean="0">
                <a:solidFill>
                  <a:srgbClr val="002060"/>
                </a:solidFill>
              </a:rPr>
              <a:t> лобзика до </a:t>
            </a:r>
            <a:r>
              <a:rPr lang="ru-RU" sz="2400" dirty="0" err="1" smtClean="0">
                <a:solidFill>
                  <a:srgbClr val="002060"/>
                </a:solidFill>
              </a:rPr>
              <a:t>роботи</a:t>
            </a:r>
            <a:r>
              <a:rPr lang="ru-RU" sz="2400" dirty="0" smtClean="0">
                <a:solidFill>
                  <a:srgbClr val="002060"/>
                </a:solidFill>
              </a:rPr>
              <a:t>. </a:t>
            </a:r>
            <a:r>
              <a:rPr lang="ru-RU" sz="2400" dirty="0" err="1" smtClean="0">
                <a:solidFill>
                  <a:srgbClr val="002060"/>
                </a:solidFill>
              </a:rPr>
              <a:t>Виконання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технологічних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операцій</a:t>
            </a:r>
            <a:r>
              <a:rPr lang="ru-RU" sz="2400" dirty="0" smtClean="0">
                <a:solidFill>
                  <a:srgbClr val="002060"/>
                </a:solidFill>
              </a:rPr>
              <a:t>. Правила </a:t>
            </a:r>
            <a:r>
              <a:rPr lang="ru-RU" sz="2400" dirty="0" err="1" smtClean="0">
                <a:solidFill>
                  <a:srgbClr val="002060"/>
                </a:solidFill>
              </a:rPr>
              <a:t>безпечної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праці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5362" name="AutoShape 2" descr="Подставка под телефон из дерева своими руками: чертежи, инструкции и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 descr="C:\Users\valen\Desktop\image007-10-300x294.jpg"/>
          <p:cNvPicPr/>
          <p:nvPr/>
        </p:nvPicPr>
        <p:blipFill>
          <a:blip r:embed="rId2"/>
          <a:srcRect t="18557" r="4377"/>
          <a:stretch>
            <a:fillRect/>
          </a:stretch>
        </p:blipFill>
        <p:spPr bwMode="auto">
          <a:xfrm>
            <a:off x="642910" y="4429132"/>
            <a:ext cx="2305147" cy="19239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Будова лобзика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Випилювання</a:t>
            </a:r>
            <a:r>
              <a:rPr lang="uk-UA" dirty="0" smtClean="0"/>
              <a:t> виробу можна виконувати з фанери або інших деревинних матеріалів за допомогою </a:t>
            </a:r>
            <a:r>
              <a:rPr lang="uk-UA" b="1" i="1" dirty="0" smtClean="0"/>
              <a:t>лобзика </a:t>
            </a:r>
            <a:r>
              <a:rPr lang="uk-UA" dirty="0" smtClean="0"/>
              <a:t>.</a:t>
            </a:r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 Перегляд відео матеріалу:</a:t>
            </a:r>
          </a:p>
          <a:p>
            <a:r>
              <a:rPr lang="uk-UA" dirty="0" smtClean="0">
                <a:solidFill>
                  <a:srgbClr val="FF0000"/>
                </a:solidFill>
              </a:rPr>
              <a:t>Як підготувати лобзик до  роботи </a:t>
            </a:r>
            <a:r>
              <a:rPr lang="en-US" dirty="0" smtClean="0">
                <a:hlinkClick r:id="rId2"/>
              </a:rPr>
              <a:t>https://www.youtube.com/watch?v=gWObECmuxdQ&amp;ab_channel=%D0%98%D0%B3%D0%BE%D1%80%D1%8C%D0%93%D0%BE%D0%B4%D0%BE%D1%80%D0%BE%D0%B6%D0%B0</a:t>
            </a:r>
            <a:endParaRPr lang="uk-UA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Конспект уроку. Ажурне випилювання як один із видів оздоблення  виробів.Інструменти та пристосування для ажурного випилювання.. Педагогіка,  методика викладання - курсові, реферати, контрольні, дипломні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29190" y="2428868"/>
            <a:ext cx="285752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238463"/>
              </p:ext>
            </p:extLst>
          </p:nvPr>
        </p:nvGraphicFramePr>
        <p:xfrm>
          <a:off x="214282" y="142851"/>
          <a:ext cx="9258819" cy="1219200"/>
        </p:xfrm>
        <a:graphic>
          <a:graphicData uri="http://schemas.openxmlformats.org/drawingml/2006/table">
            <a:tbl>
              <a:tblPr/>
              <a:tblGrid>
                <a:gridCol w="9258819"/>
              </a:tblGrid>
              <a:tr h="1004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Встанови відповідність:</a:t>
                      </a:r>
                      <a:r>
                        <a:rPr lang="uk-UA" sz="28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вкажи</a:t>
                      </a:r>
                      <a:r>
                        <a:rPr lang="uk-UA" sz="2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призначення  вимірювальних</a:t>
                      </a:r>
                      <a:r>
                        <a:rPr lang="uk-UA" sz="28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і розмічальних інструментів</a:t>
                      </a:r>
                      <a:endParaRPr lang="ru-RU" sz="2800" b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032028"/>
              </p:ext>
            </p:extLst>
          </p:nvPr>
        </p:nvGraphicFramePr>
        <p:xfrm>
          <a:off x="214282" y="1340768"/>
          <a:ext cx="8715436" cy="5302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081"/>
                <a:gridCol w="2614631"/>
                <a:gridCol w="1426162"/>
                <a:gridCol w="3961562"/>
              </a:tblGrid>
              <a:tr h="619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№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п/п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Зображення</a:t>
                      </a:r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Назва</a:t>
                      </a:r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Призначення</a:t>
                      </a:r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91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Лінійка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креслярська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Дерев’яна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пластмасова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планка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нанесеними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міліметровими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поділками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проведення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прямих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площині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просторових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вимірювань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91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Циркуль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креслярський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Інструмент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двох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металевих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ніжок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рухомо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з’єднаних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одному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кінці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викреслювання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кіл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відкладання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перенесення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розмірів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689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Косинець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Дерев’яна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пластмасова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формі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прямокутного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трикутника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креслення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й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перевірки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прямих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кутів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463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Лекало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Фігурна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викреслювання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кривих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91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Транспортир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Креслярський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прилад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лінійкою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що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має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форму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півкола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поділеного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180°,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лінійкою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вимірювання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та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відкладання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кутів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кресленнях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774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Олівець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Тоненький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стрижень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графіту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сухої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фарби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розміщений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дерев’яній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металевій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оправці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яким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креслять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малюють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пишуть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</a:tbl>
          </a:graphicData>
        </a:graphic>
      </p:graphicFrame>
      <p:pic>
        <p:nvPicPr>
          <p:cNvPr id="3078" name="Рисунок 12" descr="Описание: http://narodna-osvita.com.ua/uploads/trud-5-tereshuk/tereskuk-trudove-5-klas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1885" y="3645024"/>
            <a:ext cx="176196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Рисунок 13" descr="Описание: http://narodna-osvita.com.ua/uploads/trud-5-tereshuk/tereskuk-trudove-5-klas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621" y="2022205"/>
            <a:ext cx="179522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Рисунок 14" descr="Описание: http://narodna-osvita.com.ua/uploads/trud-5-tereshuk/tereskuk-trudove-5-klas-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621" y="2981465"/>
            <a:ext cx="1795227" cy="66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16" descr="Описание: http://narodna-osvita.com.ua/uploads/trud-5-tereshuk/tereskuk-trudove-5-klas-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400869" y="4437111"/>
            <a:ext cx="18029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7" descr="Описание: http://narodna-osvita.com.ua/uploads/trud-5-tereshuk/tereskuk-trudove-5-klas-6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1535" y="5985285"/>
            <a:ext cx="17623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5" descr="Описание: http://narodna-osvita.com.ua/uploads/trud-5-tereshuk/tereskuk-trudove-5-klas-5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2791" y="5877274"/>
            <a:ext cx="1795227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7" descr="Описание: http://narodna-osvita.com.ua/uploads/trud-5-tereshuk/tereskuk-trudove-5-klas-6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621" y="5157191"/>
            <a:ext cx="1795227" cy="7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89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Письмово. </a:t>
            </a:r>
            <a:r>
              <a:rPr lang="uk-UA" sz="2000" dirty="0" smtClean="0"/>
              <a:t>Встановити відповідність (за слайдом 11). Виконане завдання надіслати на перевірку.</a:t>
            </a:r>
          </a:p>
          <a:p>
            <a:r>
              <a:rPr lang="uk-UA" sz="2000" dirty="0" smtClean="0"/>
              <a:t>Продовжити роботу з виготовлення власної підставки для </a:t>
            </a:r>
            <a:r>
              <a:rPr lang="uk-UA" sz="2000" dirty="0" err="1" smtClean="0"/>
              <a:t>гаджета</a:t>
            </a:r>
            <a:r>
              <a:rPr lang="uk-UA" sz="2000" dirty="0" smtClean="0"/>
              <a:t>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навчальна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uk-UA" dirty="0" smtClean="0"/>
              <a:t>формувати знання про технології обробки деревини; закріплення учнями знань про технологію виготовлення  виробів з деревини за допомогою процесу розмічання та випилювання.</a:t>
            </a:r>
          </a:p>
          <a:p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розвиваюча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uk-UA" dirty="0" smtClean="0"/>
              <a:t> розвиток образного мислення та творчої уяви, вмінь аналізувати, порівнювати, узагальнювати та робити висновки.</a:t>
            </a:r>
            <a:endParaRPr lang="ru-RU" dirty="0" smtClean="0"/>
          </a:p>
          <a:p>
            <a:pPr lvl="0"/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виховна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uk-UA" dirty="0" smtClean="0"/>
              <a:t>виховувати потребу проявити себе в різноманітних видах творчої діяльності; виховувати прагнення до досконалості виробів з деревини та вміння застосовувати одержанні знання на практиці.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chemeClr val="accent3">
                    <a:lumMod val="75000"/>
                  </a:schemeClr>
                </a:solidFill>
              </a:rPr>
              <a:t>Добір матеріалів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1600" dirty="0" smtClean="0"/>
              <a:t>У наш час підставку під мобільний телефон  можна виготовити з різних матеріалів (з  дерева, паперу, металу).</a:t>
            </a:r>
          </a:p>
          <a:p>
            <a:r>
              <a:rPr lang="uk-UA" sz="1600" dirty="0" smtClean="0"/>
              <a:t>Якщо  підставка  дерев</a:t>
            </a:r>
            <a:r>
              <a:rPr lang="en-US" sz="1600" dirty="0" smtClean="0"/>
              <a:t>’</a:t>
            </a:r>
            <a:r>
              <a:rPr lang="uk-UA" sz="1600" dirty="0" err="1" smtClean="0"/>
              <a:t>яна</a:t>
            </a:r>
            <a:r>
              <a:rPr lang="uk-UA" sz="1600" dirty="0" smtClean="0"/>
              <a:t>, її можна виготовити з деревини та фанери.</a:t>
            </a:r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uk-UA" sz="1600" dirty="0" smtClean="0"/>
              <a:t>Сьогодні розглянемо виготовлення  виробу з деревини, а саме технологічний процес  розмічання і пиляння.</a:t>
            </a:r>
          </a:p>
          <a:p>
            <a:r>
              <a:rPr lang="uk-UA" sz="1600" dirty="0" smtClean="0"/>
              <a:t>Продовжимо виготовлення підставки з доступних матеріалів, які є в наявності. </a:t>
            </a:r>
            <a:endParaRPr lang="ru-RU" sz="1600" dirty="0"/>
          </a:p>
        </p:txBody>
      </p:sp>
      <p:pic>
        <p:nvPicPr>
          <p:cNvPr id="4" name="Picture 2" descr="Підставка для телефону — SKRYNYA.UA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 l="9246" t="7801" r="4465" b="7979"/>
          <a:stretch>
            <a:fillRect/>
          </a:stretch>
        </p:blipFill>
        <p:spPr bwMode="auto">
          <a:xfrm>
            <a:off x="2571736" y="2571744"/>
            <a:ext cx="1537046" cy="2000264"/>
          </a:xfrm>
          <a:prstGeom prst="rect">
            <a:avLst/>
          </a:prstGeom>
          <a:noFill/>
        </p:spPr>
      </p:pic>
      <p:pic>
        <p:nvPicPr>
          <p:cNvPr id="5" name="Picture 4" descr="(2) Одноклассники"/>
          <p:cNvPicPr>
            <a:picLocks noChangeAspect="1" noChangeArrowheads="1"/>
          </p:cNvPicPr>
          <p:nvPr/>
        </p:nvPicPr>
        <p:blipFill>
          <a:blip r:embed="rId3"/>
          <a:srcRect t="14393" r="1482" b="32464"/>
          <a:stretch>
            <a:fillRect/>
          </a:stretch>
        </p:blipFill>
        <p:spPr bwMode="auto">
          <a:xfrm>
            <a:off x="357158" y="2571744"/>
            <a:ext cx="2071702" cy="1988833"/>
          </a:xfrm>
          <a:prstGeom prst="rect">
            <a:avLst/>
          </a:prstGeom>
          <a:noFill/>
        </p:spPr>
      </p:pic>
      <p:pic>
        <p:nvPicPr>
          <p:cNvPr id="6" name="Picture 2" descr="Take a stand to offer affordable stuff for mobile phone users with these  Mobile - Phone Stand - Ideas of Phone… | Phone stand, Cell phone holder,  Desk phone holder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b="5499"/>
          <a:stretch>
            <a:fillRect/>
          </a:stretch>
        </p:blipFill>
        <p:spPr bwMode="auto">
          <a:xfrm>
            <a:off x="6572264" y="2428868"/>
            <a:ext cx="2214578" cy="2092791"/>
          </a:xfrm>
          <a:prstGeom prst="rect">
            <a:avLst/>
          </a:prstGeom>
          <a:noFill/>
        </p:spPr>
      </p:pic>
      <p:pic>
        <p:nvPicPr>
          <p:cNvPr id="8" name="Picture 6" descr=" "/>
          <p:cNvPicPr>
            <a:picLocks noChangeAspect="1" noChangeArrowheads="1"/>
          </p:cNvPicPr>
          <p:nvPr/>
        </p:nvPicPr>
        <p:blipFill>
          <a:blip r:embed="rId5">
            <a:lum contrast="20000"/>
          </a:blip>
          <a:srcRect l="29189" b="12195"/>
          <a:stretch>
            <a:fillRect/>
          </a:stretch>
        </p:blipFill>
        <p:spPr bwMode="auto">
          <a:xfrm>
            <a:off x="4214810" y="2500306"/>
            <a:ext cx="2227651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Процес</a:t>
            </a:r>
            <a:r>
              <a:rPr lang="ru-RU" b="1" dirty="0" smtClean="0"/>
              <a:t>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та </a:t>
            </a:r>
            <a:r>
              <a:rPr lang="ru-RU" dirty="0" err="1" smtClean="0"/>
              <a:t>осьових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допоміжних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127980"/>
              </p:ext>
            </p:extLst>
          </p:nvPr>
        </p:nvGraphicFramePr>
        <p:xfrm>
          <a:off x="132202" y="264405"/>
          <a:ext cx="8868579" cy="1188720"/>
        </p:xfrm>
        <a:graphic>
          <a:graphicData uri="http://schemas.openxmlformats.org/drawingml/2006/table">
            <a:tbl>
              <a:tblPr/>
              <a:tblGrid>
                <a:gridCol w="8868579"/>
              </a:tblGrid>
              <a:tr h="925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36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Вимірювальні і розмічальні інструменти</a:t>
                      </a:r>
                      <a:endParaRPr lang="ru-RU" sz="3600" b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Розмічання заготовок деталей комплексних виробів » mozok.cli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715172" cy="4616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426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714488"/>
            <a:ext cx="8501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Перед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виготовленням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виробу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необхідно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намітити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заготовках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контури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ліній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Цей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технологічний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розмічанням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Розпочинають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аналізу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країв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заготовки.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Визначають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найрівніше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ребро,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найкраще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ребро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базовим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проведену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поблизу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базового ребра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лінію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якої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заготовки,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базовою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лінією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передбачити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надлишок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матеріалу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кінцеву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обробку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деталей — </a:t>
            </a:r>
            <a:r>
              <a:rPr lang="ru-RU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припуск.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Припуски не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повинні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завеликими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замалими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Для деталей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фанери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припуск становить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4 до 24 мм, а для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дерев'яних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брусків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1,5 до 7 мм.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Попередню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розмітку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заготовках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розмічальних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інструментів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лінійки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кутника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циркуля.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Лінії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наносять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олівцем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виготовити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велику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однакових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деталей,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використовують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шаблон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пристрій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тонколистового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матеріалу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фанери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ДВП), форма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відповідають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кресленику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припуском на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обробку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Процес розмічання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298" y="228600"/>
            <a:ext cx="6335854" cy="758952"/>
          </a:xfrm>
        </p:spPr>
        <p:txBody>
          <a:bodyPr/>
          <a:lstStyle/>
          <a:p>
            <a:r>
              <a:rPr lang="uk-UA" b="1" dirty="0" smtClean="0"/>
              <a:t>Процес 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176</TotalTime>
  <Words>688</Words>
  <PresentationFormat>Экран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Официальная</vt:lpstr>
      <vt:lpstr> Проєкт «Підставка для ґаджета »   </vt:lpstr>
      <vt:lpstr>Мета:</vt:lpstr>
      <vt:lpstr>Добір матеріалів</vt:lpstr>
      <vt:lpstr>Процес розмічання</vt:lpstr>
      <vt:lpstr>Слайд 5</vt:lpstr>
      <vt:lpstr>Процес розмічання</vt:lpstr>
      <vt:lpstr>Що треба мати для розмічання</vt:lpstr>
      <vt:lpstr>Розмічання лінійкою</vt:lpstr>
      <vt:lpstr>Процес пиляння</vt:lpstr>
      <vt:lpstr>Будова лобзика</vt:lpstr>
      <vt:lpstr>Слайд 11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31</cp:revision>
  <dcterms:created xsi:type="dcterms:W3CDTF">2022-04-09T18:23:01Z</dcterms:created>
  <dcterms:modified xsi:type="dcterms:W3CDTF">2022-09-19T13:51:19Z</dcterms:modified>
</cp:coreProperties>
</file>