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1137" r:id="rId3"/>
    <p:sldId id="1063" r:id="rId4"/>
    <p:sldId id="1073" r:id="rId5"/>
    <p:sldId id="1065" r:id="rId6"/>
    <p:sldId id="956" r:id="rId7"/>
    <p:sldId id="974" r:id="rId8"/>
    <p:sldId id="1124" r:id="rId9"/>
    <p:sldId id="1127" r:id="rId10"/>
    <p:sldId id="1109" r:id="rId11"/>
    <p:sldId id="1130" r:id="rId12"/>
    <p:sldId id="1131" r:id="rId13"/>
    <p:sldId id="1094" r:id="rId14"/>
    <p:sldId id="1117" r:id="rId15"/>
    <p:sldId id="1068" r:id="rId16"/>
    <p:sldId id="965" r:id="rId17"/>
    <p:sldId id="113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137"/>
            <p14:sldId id="1063"/>
            <p14:sldId id="1073"/>
            <p14:sldId id="1065"/>
            <p14:sldId id="956"/>
            <p14:sldId id="974"/>
            <p14:sldId id="1124"/>
            <p14:sldId id="1127"/>
            <p14:sldId id="1109"/>
            <p14:sldId id="1130"/>
            <p14:sldId id="1131"/>
            <p14:sldId id="1094"/>
            <p14:sldId id="1117"/>
            <p14:sldId id="1068"/>
          </p14:sldIdLst>
        </p14:section>
        <p14:section name="Раздел без заголовка" id="{AC9334F8-F988-4E78-9E68-3A8F16322EC6}">
          <p14:sldIdLst>
            <p14:sldId id="965"/>
            <p14:sldId id="11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3242"/>
    <a:srgbClr val="FF66FF"/>
    <a:srgbClr val="1694E9"/>
    <a:srgbClr val="FF3131"/>
    <a:srgbClr val="C6109F"/>
    <a:srgbClr val="FFFF00"/>
    <a:srgbClr val="BA1CBA"/>
    <a:srgbClr val="00B050"/>
    <a:srgbClr val="0D0D0D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1" autoAdjust="0"/>
    <p:restoredTop sz="90526" autoAdjust="0"/>
  </p:normalViewPr>
  <p:slideViewPr>
    <p:cSldViewPr snapToGrid="0">
      <p:cViewPr varScale="1">
        <p:scale>
          <a:sx n="51" d="100"/>
          <a:sy n="51" d="100"/>
        </p:scale>
        <p:origin x="845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17.09.2022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738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08AAFC-F45B-4763-9C1F-8029DFCE03FE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33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17.09.2022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17.09.2022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17.09.2022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17.09.2022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17.09.2022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17.09.2022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17.09.2022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17.09.2022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17.09.2022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17.09.2022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17.09.2022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17.09.2022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23.png"/><Relationship Id="rId5" Type="http://schemas.openxmlformats.org/officeDocument/2006/relationships/image" Target="../media/image12.png"/><Relationship Id="rId10" Type="http://schemas.microsoft.com/office/2007/relationships/hdphoto" Target="../media/hdphoto1.wdp"/><Relationship Id="rId4" Type="http://schemas.openxmlformats.org/officeDocument/2006/relationships/image" Target="../media/image11.png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b="9726"/>
          <a:stretch/>
        </p:blipFill>
        <p:spPr>
          <a:xfrm>
            <a:off x="8834542" y="2429964"/>
            <a:ext cx="3212678" cy="2539602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361159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9827" y="1348800"/>
            <a:ext cx="570201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Вирази зі змінною. Порівняння виразів. Задачі на  знаходження третього доданку</a:t>
            </a:r>
            <a:r>
              <a:rPr lang="uk-UA" sz="4400" b="1" dirty="0" smtClean="0">
                <a:solidFill>
                  <a:srgbClr val="2F3242"/>
                </a:solidFill>
              </a:rPr>
              <a:t>.</a:t>
            </a:r>
            <a:endParaRPr lang="en-US" sz="4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09827" y="222928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1. Узагальнюємо і впорядковуємо знання і вміння за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uk-UA" sz="2800" b="1" dirty="0">
                <a:solidFill>
                  <a:schemeClr val="bg1"/>
                </a:solidFill>
              </a:rPr>
              <a:t> клас. Рівняння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68393" b="74759"/>
          <a:stretch/>
        </p:blipFill>
        <p:spPr>
          <a:xfrm>
            <a:off x="469675" y="1406418"/>
            <a:ext cx="11916850" cy="52796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9"/>
            <a:ext cx="8522549" cy="4104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та порівняй вирази у стовпчиках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uk-UA" sz="4000" b="1" dirty="0">
                <a:solidFill>
                  <a:schemeClr val="bg1"/>
                </a:solidFill>
              </a:rPr>
              <a:t>33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28" name="Группа 2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4" t="42958" r="67215" b="43200"/>
          <a:stretch/>
        </p:blipFill>
        <p:spPr>
          <a:xfrm>
            <a:off x="9497088" y="1839711"/>
            <a:ext cx="758850" cy="946713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89" t="42884" r="38770" b="43274"/>
          <a:stretch/>
        </p:blipFill>
        <p:spPr>
          <a:xfrm>
            <a:off x="3603851" y="3013030"/>
            <a:ext cx="777198" cy="969603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5920544" y="3215371"/>
            <a:ext cx="509278" cy="458868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0" t="42986" r="39009" b="43172"/>
          <a:stretch/>
        </p:blipFill>
        <p:spPr>
          <a:xfrm>
            <a:off x="1785139" y="3021469"/>
            <a:ext cx="777198" cy="969603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8" t="11632" r="84172" b="83377"/>
          <a:stretch/>
        </p:blipFill>
        <p:spPr>
          <a:xfrm>
            <a:off x="2255083" y="3256495"/>
            <a:ext cx="686196" cy="450454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8" t="43250" r="66881" b="42908"/>
          <a:stretch/>
        </p:blipFill>
        <p:spPr>
          <a:xfrm>
            <a:off x="8940084" y="1847941"/>
            <a:ext cx="758850" cy="946713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5" t="43083" r="85453" b="43881"/>
          <a:stretch/>
        </p:blipFill>
        <p:spPr>
          <a:xfrm>
            <a:off x="2975346" y="3024583"/>
            <a:ext cx="685569" cy="907717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43302" r="85292" b="42856"/>
          <a:stretch/>
        </p:blipFill>
        <p:spPr>
          <a:xfrm>
            <a:off x="8332026" y="1864629"/>
            <a:ext cx="741276" cy="924788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1" t="43564" r="66658" b="42594"/>
          <a:stretch/>
        </p:blipFill>
        <p:spPr>
          <a:xfrm>
            <a:off x="1184746" y="3073290"/>
            <a:ext cx="741276" cy="924788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59" t="43147" r="21300" b="43011"/>
          <a:stretch/>
        </p:blipFill>
        <p:spPr>
          <a:xfrm>
            <a:off x="5411118" y="3027364"/>
            <a:ext cx="777198" cy="969603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" t="12108" r="90500" b="82901"/>
          <a:stretch/>
        </p:blipFill>
        <p:spPr>
          <a:xfrm>
            <a:off x="4062350" y="3270829"/>
            <a:ext cx="686196" cy="4504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8" t="43259" r="76360" b="43705"/>
          <a:stretch/>
        </p:blipFill>
        <p:spPr>
          <a:xfrm>
            <a:off x="4782613" y="3038917"/>
            <a:ext cx="685569" cy="907717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89" t="42884" r="38770" b="43274"/>
          <a:stretch/>
        </p:blipFill>
        <p:spPr>
          <a:xfrm>
            <a:off x="5391805" y="4201820"/>
            <a:ext cx="777198" cy="969603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5920544" y="4397158"/>
            <a:ext cx="509278" cy="458868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0" t="42986" r="39009" b="43172"/>
          <a:stretch/>
        </p:blipFill>
        <p:spPr>
          <a:xfrm>
            <a:off x="1785139" y="4203256"/>
            <a:ext cx="777198" cy="969603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" t="11667" r="90654" b="83342"/>
          <a:stretch/>
        </p:blipFill>
        <p:spPr>
          <a:xfrm>
            <a:off x="2255083" y="4438282"/>
            <a:ext cx="686196" cy="450454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75" t="43083" r="85453" b="43881"/>
          <a:stretch/>
        </p:blipFill>
        <p:spPr>
          <a:xfrm>
            <a:off x="4775974" y="4223984"/>
            <a:ext cx="685569" cy="907717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1" t="43564" r="66658" b="42594"/>
          <a:stretch/>
        </p:blipFill>
        <p:spPr>
          <a:xfrm>
            <a:off x="1184746" y="4255077"/>
            <a:ext cx="741276" cy="924788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59" t="43147" r="21300" b="43011"/>
          <a:stretch/>
        </p:blipFill>
        <p:spPr>
          <a:xfrm>
            <a:off x="3618796" y="4228332"/>
            <a:ext cx="777198" cy="969603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84" t="11444" r="84016" b="83565"/>
          <a:stretch/>
        </p:blipFill>
        <p:spPr>
          <a:xfrm>
            <a:off x="4062350" y="4452616"/>
            <a:ext cx="686196" cy="450454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8" t="43259" r="76360" b="43705"/>
          <a:stretch/>
        </p:blipFill>
        <p:spPr>
          <a:xfrm>
            <a:off x="2987069" y="4209896"/>
            <a:ext cx="685569" cy="90771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8222B3-DD81-45D5-9FE9-575A36B86E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31" y="1200619"/>
            <a:ext cx="4290843" cy="244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0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68393" b="74759"/>
          <a:stretch/>
        </p:blipFill>
        <p:spPr>
          <a:xfrm>
            <a:off x="469675" y="1406418"/>
            <a:ext cx="11916850" cy="52796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9"/>
            <a:ext cx="8522549" cy="4104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та порівняй вирази у стовпчиках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uk-UA" sz="4000" b="1" dirty="0">
                <a:solidFill>
                  <a:schemeClr val="bg1"/>
                </a:solidFill>
              </a:rPr>
              <a:t>33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28" name="Группа 2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4" t="42958" r="67215" b="43200"/>
          <a:stretch/>
        </p:blipFill>
        <p:spPr>
          <a:xfrm>
            <a:off x="9497088" y="1839711"/>
            <a:ext cx="758850" cy="946713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0" t="43029" r="56949" b="43129"/>
          <a:stretch/>
        </p:blipFill>
        <p:spPr>
          <a:xfrm>
            <a:off x="3603851" y="3013030"/>
            <a:ext cx="777198" cy="969603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047432" y="3215371"/>
            <a:ext cx="382389" cy="458868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7" t="43180" r="75722" b="42978"/>
          <a:stretch/>
        </p:blipFill>
        <p:spPr>
          <a:xfrm>
            <a:off x="1785139" y="3021469"/>
            <a:ext cx="777198" cy="969603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" t="11858" r="90552" b="83151"/>
          <a:stretch/>
        </p:blipFill>
        <p:spPr>
          <a:xfrm>
            <a:off x="2255083" y="3256495"/>
            <a:ext cx="686196" cy="450454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8" t="43250" r="66881" b="42908"/>
          <a:stretch/>
        </p:blipFill>
        <p:spPr>
          <a:xfrm>
            <a:off x="8940084" y="1847941"/>
            <a:ext cx="758850" cy="946713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1" t="43229" r="76467" b="43734"/>
          <a:stretch/>
        </p:blipFill>
        <p:spPr>
          <a:xfrm>
            <a:off x="2975346" y="3024583"/>
            <a:ext cx="685569" cy="907717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43302" r="85292" b="42856"/>
          <a:stretch/>
        </p:blipFill>
        <p:spPr>
          <a:xfrm>
            <a:off x="8332026" y="1864629"/>
            <a:ext cx="741276" cy="924788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18" t="43564" r="48141" b="42594"/>
          <a:stretch/>
        </p:blipFill>
        <p:spPr>
          <a:xfrm>
            <a:off x="1184746" y="3073290"/>
            <a:ext cx="741276" cy="924788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59" t="43147" r="21300" b="43011"/>
          <a:stretch/>
        </p:blipFill>
        <p:spPr>
          <a:xfrm>
            <a:off x="5411118" y="3027364"/>
            <a:ext cx="777198" cy="969603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" t="12108" r="90500" b="82901"/>
          <a:stretch/>
        </p:blipFill>
        <p:spPr>
          <a:xfrm>
            <a:off x="4062350" y="3270829"/>
            <a:ext cx="686196" cy="4504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9" t="43210" r="85289" b="43754"/>
          <a:stretch/>
        </p:blipFill>
        <p:spPr>
          <a:xfrm>
            <a:off x="4782613" y="3038917"/>
            <a:ext cx="685569" cy="907717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0" t="43029" r="56949" b="43129"/>
          <a:stretch/>
        </p:blipFill>
        <p:spPr>
          <a:xfrm>
            <a:off x="3603851" y="4195896"/>
            <a:ext cx="777198" cy="969603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5920544" y="4398237"/>
            <a:ext cx="509278" cy="458868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7" t="43180" r="75722" b="42978"/>
          <a:stretch/>
        </p:blipFill>
        <p:spPr>
          <a:xfrm>
            <a:off x="1785139" y="4204335"/>
            <a:ext cx="777198" cy="969603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" t="11858" r="90552" b="83151"/>
          <a:stretch/>
        </p:blipFill>
        <p:spPr>
          <a:xfrm>
            <a:off x="2255083" y="4439361"/>
            <a:ext cx="686196" cy="45045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1" t="43229" r="76467" b="43734"/>
          <a:stretch/>
        </p:blipFill>
        <p:spPr>
          <a:xfrm>
            <a:off x="2975346" y="4207449"/>
            <a:ext cx="685569" cy="907717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18" t="43564" r="48141" b="42594"/>
          <a:stretch/>
        </p:blipFill>
        <p:spPr>
          <a:xfrm>
            <a:off x="1184746" y="4256156"/>
            <a:ext cx="741276" cy="924788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59" t="43147" r="21300" b="43011"/>
          <a:stretch/>
        </p:blipFill>
        <p:spPr>
          <a:xfrm>
            <a:off x="5411118" y="4210230"/>
            <a:ext cx="777198" cy="969603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0" t="12108" r="90500" b="82901"/>
          <a:stretch/>
        </p:blipFill>
        <p:spPr>
          <a:xfrm>
            <a:off x="4062350" y="4453695"/>
            <a:ext cx="686196" cy="450454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9" t="43210" r="85289" b="43754"/>
          <a:stretch/>
        </p:blipFill>
        <p:spPr>
          <a:xfrm>
            <a:off x="4782613" y="4221783"/>
            <a:ext cx="685569" cy="90771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669966" y="2974392"/>
            <a:ext cx="3620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dirty="0">
                <a:latin typeface="Monotype Corsiva" panose="03010101010201010101" pitchFamily="66" charset="0"/>
              </a:rPr>
              <a:t>(                 )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73A360-E209-44A1-A682-698CF6BD44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31" y="1200619"/>
            <a:ext cx="4290843" cy="244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2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68393" b="74759"/>
          <a:stretch/>
        </p:blipFill>
        <p:spPr>
          <a:xfrm>
            <a:off x="469675" y="1406418"/>
            <a:ext cx="11916850" cy="52796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9"/>
            <a:ext cx="8522549" cy="41048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та порівняй вирази у стовпчиках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2</a:t>
            </a:r>
            <a:r>
              <a:rPr lang="uk-UA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</a:t>
            </a:r>
            <a:r>
              <a:rPr lang="uk-UA" sz="4000" b="1" dirty="0">
                <a:solidFill>
                  <a:schemeClr val="bg1"/>
                </a:solidFill>
              </a:rPr>
              <a:t>33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28" name="Группа 2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4" t="42958" r="67215" b="43200"/>
          <a:stretch/>
        </p:blipFill>
        <p:spPr>
          <a:xfrm>
            <a:off x="9497088" y="1839711"/>
            <a:ext cx="758850" cy="946713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6" t="42857" r="66353" b="43301"/>
          <a:stretch/>
        </p:blipFill>
        <p:spPr>
          <a:xfrm>
            <a:off x="2996928" y="3013426"/>
            <a:ext cx="777198" cy="969603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047432" y="3215371"/>
            <a:ext cx="382389" cy="458868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3" t="43180" r="38976" b="42978"/>
          <a:stretch/>
        </p:blipFill>
        <p:spPr>
          <a:xfrm>
            <a:off x="1181222" y="3020452"/>
            <a:ext cx="777198" cy="969603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" t="11858" r="90552" b="83151"/>
          <a:stretch/>
        </p:blipFill>
        <p:spPr>
          <a:xfrm>
            <a:off x="2255083" y="3256495"/>
            <a:ext cx="686196" cy="450454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78" t="43250" r="66881" b="42908"/>
          <a:stretch/>
        </p:blipFill>
        <p:spPr>
          <a:xfrm>
            <a:off x="8940084" y="1847941"/>
            <a:ext cx="758850" cy="946713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20" t="43229" r="31108" b="43734"/>
          <a:stretch/>
        </p:blipFill>
        <p:spPr>
          <a:xfrm>
            <a:off x="3579692" y="3038382"/>
            <a:ext cx="685569" cy="907717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7" t="43302" r="85292" b="42856"/>
          <a:stretch/>
        </p:blipFill>
        <p:spPr>
          <a:xfrm>
            <a:off x="8332026" y="1864629"/>
            <a:ext cx="741276" cy="924788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18" t="43564" r="48141" b="42594"/>
          <a:stretch/>
        </p:blipFill>
        <p:spPr>
          <a:xfrm>
            <a:off x="1792173" y="3073290"/>
            <a:ext cx="741276" cy="924788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59" t="43147" r="21300" b="43011"/>
          <a:stretch/>
        </p:blipFill>
        <p:spPr>
          <a:xfrm>
            <a:off x="5411118" y="3027364"/>
            <a:ext cx="777198" cy="969603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7" t="11639" r="84353" b="83370"/>
          <a:stretch/>
        </p:blipFill>
        <p:spPr>
          <a:xfrm>
            <a:off x="4062350" y="3270829"/>
            <a:ext cx="686196" cy="450454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9" t="43210" r="85289" b="43754"/>
          <a:stretch/>
        </p:blipFill>
        <p:spPr>
          <a:xfrm>
            <a:off x="4782613" y="3038917"/>
            <a:ext cx="685569" cy="90771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715949" y="4141169"/>
            <a:ext cx="3620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6000" dirty="0">
                <a:latin typeface="Monotype Corsiva" panose="03010101010201010101" pitchFamily="66" charset="0"/>
              </a:rPr>
              <a:t>(                 )</a:t>
            </a:r>
          </a:p>
        </p:txBody>
      </p:sp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6" t="42857" r="66353" b="43301"/>
          <a:stretch/>
        </p:blipFill>
        <p:spPr>
          <a:xfrm>
            <a:off x="3006656" y="4184974"/>
            <a:ext cx="777198" cy="969603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057160" y="4386919"/>
            <a:ext cx="382389" cy="458868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3" t="43180" r="38976" b="42978"/>
          <a:stretch/>
        </p:blipFill>
        <p:spPr>
          <a:xfrm>
            <a:off x="1190950" y="4192000"/>
            <a:ext cx="777198" cy="969603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8" t="11858" r="90552" b="83151"/>
          <a:stretch/>
        </p:blipFill>
        <p:spPr>
          <a:xfrm>
            <a:off x="2264811" y="4428043"/>
            <a:ext cx="686196" cy="450454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20" t="43229" r="31108" b="43734"/>
          <a:stretch/>
        </p:blipFill>
        <p:spPr>
          <a:xfrm>
            <a:off x="3589420" y="4209930"/>
            <a:ext cx="685569" cy="907717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18" t="43564" r="48141" b="42594"/>
          <a:stretch/>
        </p:blipFill>
        <p:spPr>
          <a:xfrm>
            <a:off x="1801901" y="4244838"/>
            <a:ext cx="741276" cy="924788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59" t="43147" r="21300" b="43011"/>
          <a:stretch/>
        </p:blipFill>
        <p:spPr>
          <a:xfrm>
            <a:off x="5420846" y="4198912"/>
            <a:ext cx="777198" cy="969603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7" t="11639" r="84353" b="83370"/>
          <a:stretch/>
        </p:blipFill>
        <p:spPr>
          <a:xfrm>
            <a:off x="4072078" y="4442377"/>
            <a:ext cx="686196" cy="450454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39" t="43210" r="85289" b="43754"/>
          <a:stretch/>
        </p:blipFill>
        <p:spPr>
          <a:xfrm>
            <a:off x="4792341" y="4210465"/>
            <a:ext cx="685569" cy="907717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E07931C-0F74-4988-999A-6C6EA827B1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531" y="1200619"/>
            <a:ext cx="4290843" cy="244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97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57299" b="62900"/>
          <a:stretch/>
        </p:blipFill>
        <p:spPr>
          <a:xfrm>
            <a:off x="521017" y="1238453"/>
            <a:ext cx="11548836" cy="559777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9"/>
            <a:ext cx="8522549" cy="40605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рівняння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28" name="Группа 2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10" t="43182" r="57749" b="42976"/>
          <a:stretch/>
        </p:blipFill>
        <p:spPr>
          <a:xfrm>
            <a:off x="8253502" y="1550572"/>
            <a:ext cx="548540" cy="684338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2" t="43631" r="67066" b="43333"/>
          <a:stretch/>
        </p:blipFill>
        <p:spPr>
          <a:xfrm>
            <a:off x="7902827" y="1611349"/>
            <a:ext cx="447355" cy="592314"/>
          </a:xfrm>
          <a:prstGeom prst="rect">
            <a:avLst/>
          </a:prstGeom>
        </p:spPr>
      </p:pic>
      <p:pic>
        <p:nvPicPr>
          <p:cNvPr id="91" name="Рисунок 9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014" y="1094581"/>
            <a:ext cx="3046180" cy="1511333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6" t="42937" r="84743" b="43221"/>
          <a:stretch/>
        </p:blipFill>
        <p:spPr>
          <a:xfrm>
            <a:off x="7450967" y="1550572"/>
            <a:ext cx="548540" cy="684338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0" t="43522" r="75979" b="42636"/>
          <a:stretch/>
        </p:blipFill>
        <p:spPr>
          <a:xfrm>
            <a:off x="4002622" y="2426917"/>
            <a:ext cx="535590" cy="668183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148066" y="2581927"/>
            <a:ext cx="359444" cy="323865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389614" y="2581515"/>
            <a:ext cx="359444" cy="32386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58" t="43408" r="48201" b="42750"/>
          <a:stretch/>
        </p:blipFill>
        <p:spPr>
          <a:xfrm>
            <a:off x="3581562" y="2417838"/>
            <a:ext cx="548540" cy="68433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3" t="11659" r="84947" b="83350"/>
          <a:stretch/>
        </p:blipFill>
        <p:spPr>
          <a:xfrm>
            <a:off x="2174161" y="2581223"/>
            <a:ext cx="484312" cy="317927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5" t="43229" r="39784" b="42929"/>
          <a:stretch/>
        </p:blipFill>
        <p:spPr>
          <a:xfrm>
            <a:off x="5685644" y="2421586"/>
            <a:ext cx="535590" cy="668183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0" t="43246" r="67538" b="43718"/>
          <a:stretch/>
        </p:blipFill>
        <p:spPr>
          <a:xfrm>
            <a:off x="1885024" y="2412349"/>
            <a:ext cx="483869" cy="640659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73" t="43269" r="12786" b="42889"/>
          <a:stretch/>
        </p:blipFill>
        <p:spPr>
          <a:xfrm>
            <a:off x="8261304" y="2411981"/>
            <a:ext cx="548540" cy="684338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92" t="43558" r="77136" b="43406"/>
          <a:stretch/>
        </p:blipFill>
        <p:spPr>
          <a:xfrm>
            <a:off x="7793947" y="2426917"/>
            <a:ext cx="483869" cy="640659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2653005" y="2334083"/>
            <a:ext cx="597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latin typeface="Monotype Corsiva" panose="03010101010201010101" pitchFamily="66" charset="0"/>
              </a:rPr>
              <a:t>х 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431880" y="3198697"/>
            <a:ext cx="597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 smtClean="0">
                <a:latin typeface="Monotype Corsiva" panose="03010101010201010101" pitchFamily="66" charset="0"/>
              </a:rPr>
              <a:t>  </a:t>
            </a:r>
            <a:endParaRPr lang="uk-UA" sz="4400" dirty="0">
              <a:latin typeface="Monotype Corsiva" panose="03010101010201010101" pitchFamily="66" charset="0"/>
            </a:endParaRPr>
          </a:p>
        </p:txBody>
      </p:sp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0" t="42923" r="66879" b="43235"/>
          <a:stretch/>
        </p:blipFill>
        <p:spPr>
          <a:xfrm>
            <a:off x="6150993" y="2399970"/>
            <a:ext cx="548540" cy="684338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0" t="11926" r="91080" b="83083"/>
          <a:stretch/>
        </p:blipFill>
        <p:spPr>
          <a:xfrm>
            <a:off x="6475337" y="2573368"/>
            <a:ext cx="484312" cy="317927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6905301" y="2341569"/>
            <a:ext cx="6719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latin typeface="Monotype Corsiva" panose="03010101010201010101" pitchFamily="66" charset="0"/>
              </a:rPr>
              <a:t>х 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674631" y="3195941"/>
            <a:ext cx="5978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sz="4400" dirty="0">
              <a:latin typeface="Monotype Corsiva" panose="03010101010201010101" pitchFamily="66" charset="0"/>
            </a:endParaRPr>
          </a:p>
        </p:txBody>
      </p: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1" t="43688" r="75898" b="42470"/>
          <a:stretch/>
        </p:blipFill>
        <p:spPr>
          <a:xfrm>
            <a:off x="1458798" y="2435102"/>
            <a:ext cx="548540" cy="68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77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6" grpId="0"/>
      <p:bldP spid="112" grpId="0"/>
      <p:bldP spid="1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" t="691" r="57190" b="64005"/>
          <a:stretch/>
        </p:blipFill>
        <p:spPr>
          <a:xfrm>
            <a:off x="469675" y="1406417"/>
            <a:ext cx="11582625" cy="54298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9"/>
            <a:ext cx="8522549" cy="40605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вирази, якщо а=50, </a:t>
            </a:r>
            <a:r>
              <a:rPr lang="en-US" sz="2000" b="1" dirty="0">
                <a:solidFill>
                  <a:schemeClr val="bg1"/>
                </a:solidFill>
              </a:rPr>
              <a:t>b=27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</a:t>
            </a:r>
            <a:r>
              <a:rPr lang="en-US" sz="4000" b="1" dirty="0">
                <a:solidFill>
                  <a:schemeClr val="bg1"/>
                </a:solidFill>
              </a:rPr>
              <a:t>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1193622" y="5705556"/>
            <a:ext cx="1054100" cy="1152444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35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28" name="Группа 2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0" t="42992" r="48589" b="43166"/>
          <a:stretch/>
        </p:blipFill>
        <p:spPr>
          <a:xfrm>
            <a:off x="8228604" y="1705782"/>
            <a:ext cx="556627" cy="694427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69" t="43651" r="67059" b="43313"/>
          <a:stretch/>
        </p:blipFill>
        <p:spPr>
          <a:xfrm>
            <a:off x="7829179" y="1722145"/>
            <a:ext cx="524478" cy="694427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45" t="43437" r="21514" b="42721"/>
          <a:stretch/>
        </p:blipFill>
        <p:spPr>
          <a:xfrm>
            <a:off x="6592811" y="2629206"/>
            <a:ext cx="469552" cy="585796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024133" y="2769963"/>
            <a:ext cx="315125" cy="283933"/>
          </a:xfrm>
          <a:prstGeom prst="rect">
            <a:avLst/>
          </a:prstGeom>
        </p:spPr>
      </p:pic>
      <p:pic>
        <p:nvPicPr>
          <p:cNvPr id="91" name="Рисунок 9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436" y="1321339"/>
            <a:ext cx="2770844" cy="142522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7" t="11766" r="85083" b="83243"/>
          <a:stretch/>
        </p:blipFill>
        <p:spPr>
          <a:xfrm>
            <a:off x="5575229" y="2779701"/>
            <a:ext cx="424597" cy="278727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42" t="43367" r="57617" b="42791"/>
          <a:stretch/>
        </p:blipFill>
        <p:spPr>
          <a:xfrm>
            <a:off x="6116423" y="2617761"/>
            <a:ext cx="509278" cy="635357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" t="12153" r="91321" b="82856"/>
          <a:stretch/>
        </p:blipFill>
        <p:spPr>
          <a:xfrm>
            <a:off x="4310200" y="2815536"/>
            <a:ext cx="424597" cy="278727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5" t="43694" r="76683" b="43270"/>
          <a:stretch/>
        </p:blipFill>
        <p:spPr>
          <a:xfrm>
            <a:off x="4867441" y="2648964"/>
            <a:ext cx="424209" cy="561667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6" t="42937" r="84743" b="43221"/>
          <a:stretch/>
        </p:blipFill>
        <p:spPr>
          <a:xfrm>
            <a:off x="7399931" y="1700075"/>
            <a:ext cx="556627" cy="694427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769724" y="2573283"/>
            <a:ext cx="396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>
                <a:latin typeface="Monotype Corsiva" panose="03010101010201010101" pitchFamily="66" charset="0"/>
              </a:rPr>
              <a:t>Якщо а = 50, то а  </a:t>
            </a:r>
          </a:p>
        </p:txBody>
      </p:sp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3" t="43499" r="67056" b="42659"/>
          <a:stretch/>
        </p:blipFill>
        <p:spPr>
          <a:xfrm>
            <a:off x="5262296" y="2655643"/>
            <a:ext cx="480906" cy="59996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0691B2E4-F983-4331-AE31-CC03E3780F3C}"/>
              </a:ext>
            </a:extLst>
          </p:cNvPr>
          <p:cNvSpPr txBox="1"/>
          <p:nvPr/>
        </p:nvSpPr>
        <p:spPr>
          <a:xfrm>
            <a:off x="794603" y="3409378"/>
            <a:ext cx="32589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 smtClean="0">
                <a:latin typeface="Monotype Corsiva" panose="03010101010201010101" pitchFamily="66" charset="0"/>
              </a:rPr>
              <a:t>  </a:t>
            </a:r>
            <a:endParaRPr lang="uk-UA" sz="4000" dirty="0">
              <a:latin typeface="Monotype Corsiva" panose="03010101010201010101" pitchFamily="66" charset="0"/>
            </a:endParaRPr>
          </a:p>
        </p:txBody>
      </p:sp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C2D4949E-068C-4A9D-BE7B-168BB615A57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13" t="43437" r="38846" b="42721"/>
          <a:stretch/>
        </p:blipFill>
        <p:spPr>
          <a:xfrm>
            <a:off x="6589875" y="4314994"/>
            <a:ext cx="469552" cy="585796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1EE9A989-86B5-4906-9375-DC6BF2C60FE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024133" y="4416571"/>
            <a:ext cx="315125" cy="283933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F6918E3C-BF62-449C-AA68-EA0EBC941D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2" t="11766" r="91298" b="83243"/>
          <a:stretch/>
        </p:blipFill>
        <p:spPr>
          <a:xfrm>
            <a:off x="5575229" y="4426309"/>
            <a:ext cx="424597" cy="278727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78E3B229-06E2-470E-ABBA-1C5D3E8A1A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77" t="43367" r="84582" b="42791"/>
          <a:stretch/>
        </p:blipFill>
        <p:spPr>
          <a:xfrm>
            <a:off x="6141660" y="4290214"/>
            <a:ext cx="509278" cy="635357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1C65F137-67DD-4D30-B2F7-25662A32495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3" t="12153" r="84647" b="82856"/>
          <a:stretch/>
        </p:blipFill>
        <p:spPr>
          <a:xfrm>
            <a:off x="4310200" y="4462144"/>
            <a:ext cx="424597" cy="278727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07F2715B-8A96-4BAD-83F5-E69D010DFEA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360" t="43694" r="48868" b="43270"/>
          <a:stretch/>
        </p:blipFill>
        <p:spPr>
          <a:xfrm>
            <a:off x="4866852" y="4320673"/>
            <a:ext cx="424209" cy="561667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D27C6293-ACD8-4168-B3F9-7CD80BD73C4F}"/>
              </a:ext>
            </a:extLst>
          </p:cNvPr>
          <p:cNvSpPr txBox="1"/>
          <p:nvPr/>
        </p:nvSpPr>
        <p:spPr>
          <a:xfrm>
            <a:off x="604374" y="4236970"/>
            <a:ext cx="37725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>
                <a:latin typeface="Monotype Corsiva" panose="03010101010201010101" pitchFamily="66" charset="0"/>
              </a:rPr>
              <a:t>Якщо </a:t>
            </a:r>
            <a:r>
              <a:rPr lang="en-US" sz="4000" dirty="0"/>
              <a:t>b</a:t>
            </a:r>
            <a:r>
              <a:rPr lang="uk-UA" sz="4000" dirty="0">
                <a:latin typeface="Monotype Corsiva" panose="03010101010201010101" pitchFamily="66" charset="0"/>
              </a:rPr>
              <a:t> = 27, то </a:t>
            </a:r>
            <a:r>
              <a:rPr lang="en-US" sz="4000" dirty="0"/>
              <a:t>b</a:t>
            </a:r>
            <a:r>
              <a:rPr lang="uk-UA" sz="4000" dirty="0">
                <a:latin typeface="Monotype Corsiva" panose="03010101010201010101" pitchFamily="66" charset="0"/>
              </a:rPr>
              <a:t> </a:t>
            </a:r>
          </a:p>
        </p:txBody>
      </p:sp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858B740E-140E-4415-8993-F5D5B3D578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3" t="43499" r="67056" b="42659"/>
          <a:stretch/>
        </p:blipFill>
        <p:spPr>
          <a:xfrm>
            <a:off x="5262296" y="4302251"/>
            <a:ext cx="480906" cy="599960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9D67EC98-F6BF-4E40-A870-0D9E909AB4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131833" y="5305253"/>
            <a:ext cx="315125" cy="283933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81CD0ECF-29A2-4642-9298-DFF4DD18DEB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4" t="11766" r="91426" b="83243"/>
          <a:stretch/>
        </p:blipFill>
        <p:spPr>
          <a:xfrm>
            <a:off x="7682929" y="5314991"/>
            <a:ext cx="424597" cy="278727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A1F10DB3-2C32-40E8-87C5-165553F9389F}"/>
              </a:ext>
            </a:extLst>
          </p:cNvPr>
          <p:cNvSpPr txBox="1"/>
          <p:nvPr/>
        </p:nvSpPr>
        <p:spPr>
          <a:xfrm>
            <a:off x="711411" y="5109112"/>
            <a:ext cx="6040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000" dirty="0">
                <a:latin typeface="Monotype Corsiva" panose="03010101010201010101" pitchFamily="66" charset="0"/>
              </a:rPr>
              <a:t>Якщо а = 50, </a:t>
            </a:r>
            <a:r>
              <a:rPr lang="en-US" sz="4000" dirty="0"/>
              <a:t>b</a:t>
            </a:r>
            <a:r>
              <a:rPr lang="uk-UA" sz="4000" dirty="0">
                <a:latin typeface="Monotype Corsiva" panose="03010101010201010101" pitchFamily="66" charset="0"/>
              </a:rPr>
              <a:t> = 27, то а  </a:t>
            </a:r>
            <a:r>
              <a:rPr lang="en-US" sz="4000" dirty="0">
                <a:latin typeface="Monotype Corsiva" panose="03010101010201010101" pitchFamily="66" charset="0"/>
              </a:rPr>
              <a:t>- </a:t>
            </a:r>
            <a:r>
              <a:rPr lang="en-US" sz="4000" dirty="0"/>
              <a:t>b</a:t>
            </a:r>
            <a:endParaRPr lang="uk-UA" sz="4000" dirty="0"/>
          </a:p>
        </p:txBody>
      </p:sp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69BBD03-D09A-4652-90DC-77A85C688F4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5" t="43694" r="76683" b="43270"/>
          <a:stretch/>
        </p:blipFill>
        <p:spPr>
          <a:xfrm>
            <a:off x="9534993" y="5170305"/>
            <a:ext cx="462643" cy="612556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0F32A9EB-7AE8-45E5-AB02-1B15C606A7D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03" t="43499" r="67056" b="42659"/>
          <a:stretch/>
        </p:blipFill>
        <p:spPr>
          <a:xfrm>
            <a:off x="9960699" y="5149170"/>
            <a:ext cx="524478" cy="654319"/>
          </a:xfrm>
          <a:prstGeom prst="rect">
            <a:avLst/>
          </a:prstGeom>
        </p:spPr>
      </p:pic>
      <p:sp>
        <p:nvSpPr>
          <p:cNvPr id="2" name="Прямокутник: округлені кути 1">
            <a:extLst>
              <a:ext uri="{FF2B5EF4-FFF2-40B4-BE49-F238E27FC236}">
                <a16:creationId xmlns:a16="http://schemas.microsoft.com/office/drawing/2014/main" id="{F595AD58-00F9-4961-8583-8BBD7B81FB51}"/>
              </a:ext>
            </a:extLst>
          </p:cNvPr>
          <p:cNvSpPr/>
          <p:nvPr/>
        </p:nvSpPr>
        <p:spPr>
          <a:xfrm>
            <a:off x="196072" y="1551124"/>
            <a:ext cx="3912790" cy="869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/>
              <a:t>а – 23 +</a:t>
            </a:r>
            <a:r>
              <a:rPr lang="en-US" sz="2800" b="1" dirty="0"/>
              <a:t> </a:t>
            </a:r>
            <a:r>
              <a:rPr lang="uk-UA" sz="2800" b="1" dirty="0"/>
              <a:t>48</a:t>
            </a:r>
          </a:p>
        </p:txBody>
      </p:sp>
      <p:sp>
        <p:nvSpPr>
          <p:cNvPr id="130" name="Прямокутник: округлені кути 129">
            <a:extLst>
              <a:ext uri="{FF2B5EF4-FFF2-40B4-BE49-F238E27FC236}">
                <a16:creationId xmlns:a16="http://schemas.microsoft.com/office/drawing/2014/main" id="{DDC67BE5-4AEE-451C-BBD0-63A7765CAF6C}"/>
              </a:ext>
            </a:extLst>
          </p:cNvPr>
          <p:cNvSpPr/>
          <p:nvPr/>
        </p:nvSpPr>
        <p:spPr>
          <a:xfrm>
            <a:off x="217746" y="1551124"/>
            <a:ext cx="3912790" cy="869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76 – a - 8</a:t>
            </a:r>
            <a:endParaRPr lang="uk-UA" sz="2800" b="1" dirty="0"/>
          </a:p>
        </p:txBody>
      </p:sp>
      <p:sp>
        <p:nvSpPr>
          <p:cNvPr id="139" name="Прямокутник: округлені кути 138">
            <a:extLst>
              <a:ext uri="{FF2B5EF4-FFF2-40B4-BE49-F238E27FC236}">
                <a16:creationId xmlns:a16="http://schemas.microsoft.com/office/drawing/2014/main" id="{78800BB4-DA02-4E2C-B4E3-D9D4269EC9E0}"/>
              </a:ext>
            </a:extLst>
          </p:cNvPr>
          <p:cNvSpPr/>
          <p:nvPr/>
        </p:nvSpPr>
        <p:spPr>
          <a:xfrm>
            <a:off x="208289" y="1551124"/>
            <a:ext cx="3912790" cy="869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 + 53 - 16</a:t>
            </a:r>
            <a:endParaRPr lang="uk-UA" sz="2800" b="1" dirty="0"/>
          </a:p>
        </p:txBody>
      </p:sp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105E5A44-925F-49F0-A6F4-F94AF74B00A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6490456" y="5285041"/>
            <a:ext cx="315125" cy="283933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29D1D54F-D53D-4542-91AA-88AAC92D78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60" t="42721" r="3599" b="43437"/>
          <a:stretch/>
        </p:blipFill>
        <p:spPr>
          <a:xfrm>
            <a:off x="7377656" y="5124179"/>
            <a:ext cx="524478" cy="654319"/>
          </a:xfrm>
          <a:prstGeom prst="rect">
            <a:avLst/>
          </a:prstGeom>
        </p:spPr>
      </p:pic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D92AF194-C879-475E-A522-4CC66B8197D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37" t="43398" r="48522" b="42760"/>
          <a:stretch/>
        </p:blipFill>
        <p:spPr>
          <a:xfrm>
            <a:off x="6922770" y="5143500"/>
            <a:ext cx="524478" cy="654319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B5CBEC1D-D1CD-4B13-A253-509094BF94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45" t="43694" r="76683" b="43270"/>
          <a:stretch/>
        </p:blipFill>
        <p:spPr>
          <a:xfrm>
            <a:off x="8225016" y="5156653"/>
            <a:ext cx="462643" cy="612556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C9044AB0-97C3-4236-B331-7B33FE63C2E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82" t="44658" r="31246" b="42306"/>
          <a:stretch/>
        </p:blipFill>
        <p:spPr>
          <a:xfrm>
            <a:off x="8729940" y="5198434"/>
            <a:ext cx="462643" cy="612556"/>
          </a:xfrm>
          <a:prstGeom prst="rect">
            <a:avLst/>
          </a:prstGeom>
        </p:spPr>
      </p:pic>
      <p:sp>
        <p:nvSpPr>
          <p:cNvPr id="151" name="Прямокутник: округлені кути 150">
            <a:extLst>
              <a:ext uri="{FF2B5EF4-FFF2-40B4-BE49-F238E27FC236}">
                <a16:creationId xmlns:a16="http://schemas.microsoft.com/office/drawing/2014/main" id="{4A4A72A1-E8D6-474C-9FD0-9D8250FC95A2}"/>
              </a:ext>
            </a:extLst>
          </p:cNvPr>
          <p:cNvSpPr/>
          <p:nvPr/>
        </p:nvSpPr>
        <p:spPr>
          <a:xfrm>
            <a:off x="217746" y="1551635"/>
            <a:ext cx="3912790" cy="86936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 - b</a:t>
            </a:r>
            <a:endParaRPr lang="uk-UA" sz="2800" b="1" dirty="0"/>
          </a:p>
        </p:txBody>
      </p:sp>
    </p:spTree>
    <p:extLst>
      <p:ext uri="{BB962C8B-B14F-4D97-AF65-F5344CB8AC3E}">
        <p14:creationId xmlns:p14="http://schemas.microsoft.com/office/powerpoint/2010/main" val="71941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69" grpId="0"/>
      <p:bldP spid="94" grpId="0"/>
      <p:bldP spid="119" grpId="0"/>
      <p:bldP spid="2" grpId="0" animBg="1"/>
      <p:bldP spid="130" grpId="0" animBg="1"/>
      <p:bldP spid="139" grpId="0" animBg="1"/>
      <p:bldP spid="15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88729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 smtClean="0">
                <a:solidFill>
                  <a:schemeClr val="bg1"/>
                </a:solidFill>
              </a:rPr>
              <a:t>Задачі-жарти. Усно 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219200" y="1669648"/>
            <a:ext cx="10635646" cy="2053266"/>
          </a:xfrm>
          <a:prstGeom prst="roundRect">
            <a:avLst/>
          </a:prstGeom>
          <a:solidFill>
            <a:srgbClr val="00B0F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/>
              <a:t>Сестра старша за брата на 5 років. На скільки років вона буде старша за брата через 6 років? </a:t>
            </a: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1219200" y="3986740"/>
            <a:ext cx="10635646" cy="20532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4000" b="1" dirty="0"/>
              <a:t>Маса чаплі, що стоїть на одній нозі, 6 кг. Якою буде маса чаплі, коли вона стане на дві ноги? </a:t>
            </a:r>
          </a:p>
        </p:txBody>
      </p:sp>
    </p:spTree>
    <p:extLst>
      <p:ext uri="{BB962C8B-B14F-4D97-AF65-F5344CB8AC3E}">
        <p14:creationId xmlns:p14="http://schemas.microsoft.com/office/powerpoint/2010/main" val="111821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</a:t>
            </a:r>
            <a:r>
              <a:rPr lang="en-US" sz="4400" b="1" dirty="0">
                <a:solidFill>
                  <a:srgbClr val="2F3242"/>
                </a:solidFill>
              </a:rPr>
              <a:t>2</a:t>
            </a:r>
            <a:r>
              <a:rPr lang="uk-UA" sz="4400" b="1" dirty="0">
                <a:solidFill>
                  <a:srgbClr val="2F3242"/>
                </a:solidFill>
              </a:rPr>
              <a:t>4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</a:t>
            </a:r>
            <a:r>
              <a:rPr lang="en-US" sz="4400" b="1" dirty="0">
                <a:solidFill>
                  <a:srgbClr val="2F3242"/>
                </a:solidFill>
              </a:rPr>
              <a:t>1</a:t>
            </a:r>
            <a:r>
              <a:rPr lang="uk-UA" sz="4400" b="1" dirty="0">
                <a:solidFill>
                  <a:srgbClr val="2F3242"/>
                </a:solidFill>
              </a:rPr>
              <a:t>3</a:t>
            </a:r>
            <a:r>
              <a:rPr lang="en-US" sz="4400" b="1" dirty="0">
                <a:solidFill>
                  <a:srgbClr val="2F3242"/>
                </a:solidFill>
              </a:rPr>
              <a:t>9</a:t>
            </a:r>
            <a:r>
              <a:rPr lang="uk-UA" sz="4400" b="1" dirty="0">
                <a:solidFill>
                  <a:srgbClr val="2F3242"/>
                </a:solidFill>
              </a:rPr>
              <a:t>, </a:t>
            </a:r>
            <a:endParaRPr lang="en-US" sz="4400" b="1" dirty="0">
              <a:solidFill>
                <a:srgbClr val="2F3242"/>
              </a:solidFill>
            </a:endParaRP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завдання </a:t>
            </a:r>
            <a:r>
              <a:rPr lang="en-US" sz="4400" b="1" dirty="0">
                <a:solidFill>
                  <a:srgbClr val="2F3242"/>
                </a:solidFill>
              </a:rPr>
              <a:t>1</a:t>
            </a:r>
            <a:r>
              <a:rPr lang="uk-UA" sz="4400" b="1" dirty="0" smtClean="0">
                <a:solidFill>
                  <a:srgbClr val="2F3242"/>
                </a:solidFill>
              </a:rPr>
              <a:t>38</a:t>
            </a:r>
            <a:endParaRPr lang="uk-UA" sz="4400" b="1" dirty="0">
              <a:solidFill>
                <a:srgbClr val="2F3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забувайте, будь ласка, надсилати виконані завдання для перевірки вчителеві на освітню платформу для дистанційного навчання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HUMAN. </a:t>
            </a:r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Робіть це систематично.</a:t>
            </a:r>
            <a:endParaRPr lang="uk-U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4400" dirty="0"/>
              <a:t/>
            </a:r>
            <a:br>
              <a:rPr lang="uk-UA" sz="4400" dirty="0"/>
            </a:br>
            <a:endParaRPr lang="uk-UA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622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b="9726"/>
          <a:stretch/>
        </p:blipFill>
        <p:spPr>
          <a:xfrm>
            <a:off x="8654660" y="4048902"/>
            <a:ext cx="3212678" cy="2539602"/>
          </a:xfrm>
          <a:prstGeom prst="rect">
            <a:avLst/>
          </a:prstGeom>
        </p:spPr>
      </p:pic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47429" y="2361159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9827" y="1348800"/>
            <a:ext cx="57020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вчити розв’язувати вирази зі змінною, порівнювати вирази,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розвязувати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задачі на знаходження третього доданку; розвивати мислення, пам'ять, увагу; виховувати любов до математики.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3209827" y="222928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1. Узагальнюємо і впорядковуємо знання і вміння за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uk-UA" sz="2800" b="1" dirty="0">
                <a:solidFill>
                  <a:schemeClr val="bg1"/>
                </a:solidFill>
              </a:rPr>
              <a:t> клас. Рівняння</a:t>
            </a:r>
            <a:endParaRPr lang="ru-RU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1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0"/>
          <a:stretch/>
        </p:blipFill>
        <p:spPr>
          <a:xfrm>
            <a:off x="694190" y="1265266"/>
            <a:ext cx="5125755" cy="532735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6"/>
          <a:stretch/>
        </p:blipFill>
        <p:spPr>
          <a:xfrm>
            <a:off x="7289746" y="1265266"/>
            <a:ext cx="3930103" cy="5353090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870898" y="1355986"/>
            <a:ext cx="4113627" cy="132343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rgbClr val="C6109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r>
              <a:rPr lang="en-US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C6109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+ 6  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rgbClr val="C6109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7369874" y="1550588"/>
            <a:ext cx="3648756" cy="1323439"/>
          </a:xfrm>
          <a:prstGeom prst="rect">
            <a:avLst/>
          </a:prstGeom>
          <a:solidFill>
            <a:schemeClr val="bg1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</a:t>
            </a:r>
            <a:r>
              <a:rPr lang="uk-UA" sz="80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r>
              <a:rPr lang="en-US" sz="8000" b="1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n-US" sz="80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+ 3  </a:t>
            </a:r>
            <a:endParaRPr lang="ru-RU" sz="8000" b="1" cap="none" spc="0" dirty="0">
              <a:ln w="0">
                <a:solidFill>
                  <a:sysClr val="windowText" lastClr="000000"/>
                </a:solidFill>
              </a:ln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964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27417" y="723785"/>
            <a:ext cx="1629651" cy="191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3"/>
            <a:ext cx="8479351" cy="315286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Усний рахунок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6"/>
          <a:stretch/>
        </p:blipFill>
        <p:spPr>
          <a:xfrm>
            <a:off x="6815380" y="1493520"/>
            <a:ext cx="4262309" cy="497718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6"/>
          <a:stretch/>
        </p:blipFill>
        <p:spPr>
          <a:xfrm>
            <a:off x="1418425" y="1493520"/>
            <a:ext cx="4117739" cy="4977180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503222" y="1559136"/>
            <a:ext cx="3836874" cy="120032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r>
              <a:rPr lang="en-US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</a:t>
            </a:r>
            <a:r>
              <a:rPr lang="uk-UA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en-US" sz="72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6849035" y="1532285"/>
            <a:ext cx="3452479" cy="1200329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72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r>
              <a:rPr lang="en-US" sz="7200" b="1" dirty="0">
                <a:ln w="0">
                  <a:solidFill>
                    <a:sysClr val="windowText" lastClr="000000"/>
                  </a:solidFill>
                </a:ln>
                <a:solidFill>
                  <a:srgbClr val="FF313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 + 9</a:t>
            </a:r>
            <a:endParaRPr lang="ru-RU" sz="7200" b="1" cap="none" spc="0" dirty="0">
              <a:ln w="0">
                <a:solidFill>
                  <a:sysClr val="windowText" lastClr="000000"/>
                </a:solidFill>
              </a:ln>
              <a:solidFill>
                <a:srgbClr val="FF313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341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467" y="973507"/>
            <a:ext cx="3687996" cy="191348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4898325" y="1756684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5393885" y="1739416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010" y="1281706"/>
            <a:ext cx="1709946" cy="134130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77" t="43450" r="13351" b="43514"/>
          <a:stretch/>
        </p:blipFill>
        <p:spPr>
          <a:xfrm>
            <a:off x="3562895" y="3445825"/>
            <a:ext cx="531354" cy="675018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749" t="42933" r="23010" b="43225"/>
          <a:stretch/>
        </p:blipFill>
        <p:spPr>
          <a:xfrm>
            <a:off x="2616634" y="3424952"/>
            <a:ext cx="534955" cy="71676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49" t="43450" r="13479" b="43514"/>
          <a:stretch/>
        </p:blipFill>
        <p:spPr>
          <a:xfrm>
            <a:off x="7113321" y="3445825"/>
            <a:ext cx="531354" cy="675018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7" t="43000" r="23132" b="43158"/>
          <a:stretch/>
        </p:blipFill>
        <p:spPr>
          <a:xfrm>
            <a:off x="6167060" y="3424952"/>
            <a:ext cx="534955" cy="71676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62" t="43525" r="13266" b="43439"/>
          <a:stretch/>
        </p:blipFill>
        <p:spPr>
          <a:xfrm>
            <a:off x="10682756" y="3445825"/>
            <a:ext cx="531354" cy="675018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11" t="42866" r="22848" b="43292"/>
          <a:stretch/>
        </p:blipFill>
        <p:spPr>
          <a:xfrm>
            <a:off x="9736495" y="3424952"/>
            <a:ext cx="534955" cy="71676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31" t="43600" r="13097" b="43363"/>
          <a:stretch/>
        </p:blipFill>
        <p:spPr>
          <a:xfrm>
            <a:off x="1798107" y="3445825"/>
            <a:ext cx="531354" cy="675018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951" t="43000" r="22808" b="43158"/>
          <a:stretch/>
        </p:blipFill>
        <p:spPr>
          <a:xfrm>
            <a:off x="851846" y="3424952"/>
            <a:ext cx="534955" cy="716764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47" t="43525" r="13181" b="43439"/>
          <a:stretch/>
        </p:blipFill>
        <p:spPr>
          <a:xfrm>
            <a:off x="5353341" y="3445825"/>
            <a:ext cx="531354" cy="675018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30" t="43000" r="22929" b="43158"/>
          <a:stretch/>
        </p:blipFill>
        <p:spPr>
          <a:xfrm>
            <a:off x="4407080" y="3424952"/>
            <a:ext cx="534955" cy="716764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89" t="43600" r="13139" b="43363"/>
          <a:stretch/>
        </p:blipFill>
        <p:spPr>
          <a:xfrm>
            <a:off x="8913048" y="3445825"/>
            <a:ext cx="531354" cy="675018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70" t="42866" r="22889" b="43292"/>
          <a:stretch/>
        </p:blipFill>
        <p:spPr>
          <a:xfrm>
            <a:off x="7966787" y="3424952"/>
            <a:ext cx="534955" cy="71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33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Рухлива вправа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4" descr="ÐÐ°ÑÑÐ¸Ð½ÐºÐ¸ Ð¿Ð¾ Ð·Ð°Ð¿ÑÐ¾ÑÑ ÑÐ°Ð·Ð¼Ð¸Ð½ÐºÐ° Ð´ÐµÑÐ¸ ÐºÐ»Ð¸Ð¿Ð°ÑÑ">
            <a:extLst>
              <a:ext uri="{FF2B5EF4-FFF2-40B4-BE49-F238E27FC236}">
                <a16:creationId xmlns:a16="http://schemas.microsoft.com/office/drawing/2014/main" id="{BABD8864-9173-452D-96CB-2519F9DCB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98" y="1305768"/>
            <a:ext cx="9943403" cy="5286676"/>
          </a:xfrm>
          <a:prstGeom prst="rect">
            <a:avLst/>
          </a:prstGeom>
          <a:ln w="38100" cap="sq">
            <a:solidFill>
              <a:srgbClr val="2F324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00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8"/>
            <a:ext cx="8442254" cy="38872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Кожне з чисел збільш на </a:t>
            </a:r>
            <a:r>
              <a:rPr lang="uk-UA" sz="2000" b="1" dirty="0" smtClean="0">
                <a:solidFill>
                  <a:schemeClr val="bg1"/>
                </a:solidFill>
              </a:rPr>
              <a:t>8. Усно.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537685"/>
              </p:ext>
            </p:extLst>
          </p:nvPr>
        </p:nvGraphicFramePr>
        <p:xfrm>
          <a:off x="460375" y="1966822"/>
          <a:ext cx="782306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6168">
                <a:tc>
                  <a:txBody>
                    <a:bodyPr/>
                    <a:lstStyle/>
                    <a:p>
                      <a:pPr algn="ctr"/>
                      <a:r>
                        <a:rPr lang="uk-UA" sz="88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36</a:t>
                      </a:r>
                      <a:endParaRPr lang="ru-RU" sz="88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88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67</a:t>
                      </a:r>
                      <a:endParaRPr lang="ru-RU" sz="88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88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79</a:t>
                      </a:r>
                      <a:endParaRPr lang="ru-RU" sz="88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88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92</a:t>
                      </a:r>
                      <a:endParaRPr lang="ru-RU" sz="88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10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Овал 9"/>
          <p:cNvSpPr/>
          <p:nvPr/>
        </p:nvSpPr>
        <p:spPr>
          <a:xfrm>
            <a:off x="9051399" y="2004144"/>
            <a:ext cx="2449900" cy="1293963"/>
          </a:xfrm>
          <a:prstGeom prst="ellipse">
            <a:avLst/>
          </a:prstGeom>
          <a:solidFill>
            <a:srgbClr val="1694E9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+ 8 </a:t>
            </a:r>
            <a:endParaRPr lang="ru-RU" sz="80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9"/>
          <a:stretch/>
        </p:blipFill>
        <p:spPr>
          <a:xfrm>
            <a:off x="7946980" y="4597946"/>
            <a:ext cx="2955950" cy="206563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9"/>
          <a:stretch/>
        </p:blipFill>
        <p:spPr>
          <a:xfrm flipH="1">
            <a:off x="1609500" y="4617750"/>
            <a:ext cx="2919946" cy="2040479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53135" y="4308122"/>
            <a:ext cx="2825985" cy="2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5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8"/>
            <a:ext cx="8442254" cy="38872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Кожне з чисел зменш на </a:t>
            </a:r>
            <a:r>
              <a:rPr lang="uk-UA" sz="2000" b="1" dirty="0" smtClean="0">
                <a:solidFill>
                  <a:schemeClr val="bg1"/>
                </a:solidFill>
              </a:rPr>
              <a:t>9. Усно.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130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111057"/>
              </p:ext>
            </p:extLst>
          </p:nvPr>
        </p:nvGraphicFramePr>
        <p:xfrm>
          <a:off x="460375" y="1966822"/>
          <a:ext cx="782306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5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5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16168">
                <a:tc>
                  <a:txBody>
                    <a:bodyPr/>
                    <a:lstStyle/>
                    <a:p>
                      <a:pPr algn="ctr"/>
                      <a:r>
                        <a:rPr lang="uk-UA" sz="88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17</a:t>
                      </a:r>
                      <a:endParaRPr lang="ru-RU" sz="88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88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33</a:t>
                      </a:r>
                      <a:endParaRPr lang="ru-RU" sz="88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88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64</a:t>
                      </a:r>
                      <a:endParaRPr lang="ru-RU" sz="88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880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100</a:t>
                      </a:r>
                      <a:endParaRPr lang="ru-RU" sz="8800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10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Овал 9"/>
          <p:cNvSpPr/>
          <p:nvPr/>
        </p:nvSpPr>
        <p:spPr>
          <a:xfrm>
            <a:off x="9051399" y="2004144"/>
            <a:ext cx="2449900" cy="1293963"/>
          </a:xfrm>
          <a:prstGeom prst="ellipse">
            <a:avLst/>
          </a:prstGeom>
          <a:solidFill>
            <a:srgbClr val="1694E9"/>
          </a:solidFill>
          <a:ln>
            <a:solidFill>
              <a:srgbClr val="2F324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- 9 </a:t>
            </a:r>
            <a:endParaRPr lang="ru-RU" sz="8000" b="1" dirty="0">
              <a:ln>
                <a:solidFill>
                  <a:sysClr val="windowText" lastClr="000000"/>
                </a:solidFill>
              </a:ln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9"/>
          <a:stretch/>
        </p:blipFill>
        <p:spPr>
          <a:xfrm>
            <a:off x="7946980" y="4597946"/>
            <a:ext cx="2955950" cy="2065638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09"/>
          <a:stretch/>
        </p:blipFill>
        <p:spPr>
          <a:xfrm flipH="1">
            <a:off x="1609500" y="4617750"/>
            <a:ext cx="2919946" cy="2040479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953135" y="4308122"/>
            <a:ext cx="2825985" cy="236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8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34311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23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132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4690533" y="1181242"/>
            <a:ext cx="7164313" cy="5262979"/>
          </a:xfrm>
          <a:prstGeom prst="rect">
            <a:avLst/>
          </a:prstGeom>
          <a:solidFill>
            <a:srgbClr val="FFFF00"/>
          </a:solidFill>
          <a:ln w="38100">
            <a:solidFill>
              <a:srgbClr val="C6109F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r>
              <a:rPr lang="uk-UA" sz="4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Периметр трикутної ділянки 56 м. Довжина однієї сторони 18 м, що на 4 м більше за довжину другої сторони. Яка довжина третьої сторони ділянки?</a:t>
            </a:r>
            <a:endParaRPr lang="ru-RU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Равнобедренный треугольник 8"/>
          <p:cNvSpPr/>
          <p:nvPr/>
        </p:nvSpPr>
        <p:spPr>
          <a:xfrm>
            <a:off x="1240366" y="1772264"/>
            <a:ext cx="3263900" cy="40809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71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16760</TotalTime>
  <Words>428</Words>
  <Application>Microsoft Office PowerPoint</Application>
  <PresentationFormat>Широкоэкранный</PresentationFormat>
  <Paragraphs>133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Monotype Corsiva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Dell</cp:lastModifiedBy>
  <cp:revision>2156</cp:revision>
  <dcterms:created xsi:type="dcterms:W3CDTF">2018-01-05T16:38:53Z</dcterms:created>
  <dcterms:modified xsi:type="dcterms:W3CDTF">2022-09-17T07:54:56Z</dcterms:modified>
</cp:coreProperties>
</file>