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1342" r:id="rId3"/>
    <p:sldId id="1136" r:id="rId4"/>
    <p:sldId id="1276" r:id="rId5"/>
    <p:sldId id="1065" r:id="rId6"/>
    <p:sldId id="956" r:id="rId7"/>
    <p:sldId id="888" r:id="rId8"/>
    <p:sldId id="1278" r:id="rId9"/>
    <p:sldId id="1296" r:id="rId10"/>
    <p:sldId id="1297" r:id="rId11"/>
    <p:sldId id="1282" r:id="rId12"/>
    <p:sldId id="1303" r:id="rId13"/>
    <p:sldId id="1304" r:id="rId14"/>
    <p:sldId id="1305" r:id="rId15"/>
    <p:sldId id="1306" r:id="rId16"/>
    <p:sldId id="1257" r:id="rId17"/>
    <p:sldId id="1258" r:id="rId18"/>
    <p:sldId id="1259" r:id="rId19"/>
    <p:sldId id="1294" r:id="rId20"/>
    <p:sldId id="965" r:id="rId21"/>
    <p:sldId id="134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342"/>
            <p14:sldId id="1136"/>
            <p14:sldId id="1276"/>
            <p14:sldId id="1065"/>
            <p14:sldId id="956"/>
            <p14:sldId id="888"/>
            <p14:sldId id="1278"/>
            <p14:sldId id="1296"/>
            <p14:sldId id="1297"/>
            <p14:sldId id="1282"/>
            <p14:sldId id="1303"/>
            <p14:sldId id="1304"/>
            <p14:sldId id="1305"/>
            <p14:sldId id="1306"/>
            <p14:sldId id="1257"/>
            <p14:sldId id="1258"/>
            <p14:sldId id="1259"/>
            <p14:sldId id="1294"/>
          </p14:sldIdLst>
        </p14:section>
        <p14:section name="Раздел без заголовка" id="{AC9334F8-F988-4E78-9E68-3A8F16322EC6}">
          <p14:sldIdLst>
            <p14:sldId id="965"/>
            <p14:sldId id="1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3131"/>
    <a:srgbClr val="FF66FF"/>
    <a:srgbClr val="FFFF00"/>
    <a:srgbClr val="1694E9"/>
    <a:srgbClr val="C6109F"/>
    <a:srgbClr val="BA1CBA"/>
    <a:srgbClr val="00B05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322" autoAdjust="0"/>
  </p:normalViewPr>
  <p:slideViewPr>
    <p:cSldViewPr snapToGrid="0">
      <p:cViewPr varScale="1">
        <p:scale>
          <a:sx n="88" d="100"/>
          <a:sy n="88" d="100"/>
        </p:scale>
        <p:origin x="269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26.09.2022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26.09.2022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26.09.2022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26.09.2022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26.09.2022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26.09.2022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264918" y="1583080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24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503" y="1660783"/>
            <a:ext cx="5909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>
                <a:solidFill>
                  <a:srgbClr val="2F3242"/>
                </a:solidFill>
              </a:rPr>
              <a:t>Співвідношення між ціною, кількістю й вартістю. Дії з іменованими числами. Побудова прямокутника за периметром і однією стороною</a:t>
            </a:r>
            <a:endParaRPr lang="ru-RU" sz="40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Розв'яжи. Склади обернену до кожної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461302" y="1505784"/>
            <a:ext cx="10337794" cy="14465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дітей є 30 грн. Скільки гумок по 6 грн вони можуть купити на ці гроші?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467139" y="3165536"/>
            <a:ext cx="10337794" cy="769441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 : 6 = 5 (г.) – вони можуть купити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461302" y="4104368"/>
            <a:ext cx="10337794" cy="769441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У дітей 5 гумок по 6 грн. Яка їх вартість?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10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Склади задачі за даними </a:t>
            </a:r>
            <a:r>
              <a:rPr lang="uk-UA" sz="2000" b="1" dirty="0" smtClean="0">
                <a:solidFill>
                  <a:schemeClr val="bg1"/>
                </a:solidFill>
              </a:rPr>
              <a:t>таблиці. Усно.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25265"/>
              </p:ext>
            </p:extLst>
          </p:nvPr>
        </p:nvGraphicFramePr>
        <p:xfrm>
          <a:off x="1609500" y="1651319"/>
          <a:ext cx="10300281" cy="405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3560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Ціна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Кількість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Вартість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3560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грн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3560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 грн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3560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грн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4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 грн</a:t>
                      </a:r>
                      <a:endParaRPr lang="ru-RU" sz="4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5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Поясни, про яку величину дізнаєшся, обчисливши кожний вираз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402926" y="568388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89224"/>
              </p:ext>
            </p:extLst>
          </p:nvPr>
        </p:nvGraphicFramePr>
        <p:xfrm>
          <a:off x="1609500" y="3499971"/>
          <a:ext cx="10300281" cy="1509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3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3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9482"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8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uk-UA" sz="8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∙ 4</a:t>
                      </a:r>
                      <a:endParaRPr lang="ru-RU" sz="8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8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uk-UA" sz="8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6</a:t>
                      </a:r>
                      <a:endParaRPr lang="ru-RU" sz="8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1" algn="ctr">
                        <a:lnSpc>
                          <a:spcPct val="100000"/>
                        </a:lnSpc>
                      </a:pPr>
                      <a:r>
                        <a:rPr lang="uk-UA" sz="8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uk-UA" sz="8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4</a:t>
                      </a:r>
                      <a:endParaRPr lang="ru-RU" sz="8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Прямоугольник 26"/>
          <p:cNvSpPr/>
          <p:nvPr/>
        </p:nvSpPr>
        <p:spPr>
          <a:xfrm>
            <a:off x="1571986" y="1524079"/>
            <a:ext cx="10337794" cy="14465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Купили 4 іграшки за ціною 6 грн. Усього заплатили 24 грн?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1571986" y="5296067"/>
            <a:ext cx="3462794" cy="769441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Вартість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5034780" y="5296066"/>
            <a:ext cx="3462794" cy="769441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Кількість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511912" y="5296065"/>
            <a:ext cx="3462794" cy="769441"/>
          </a:xfrm>
          <a:prstGeom prst="rect">
            <a:avLst/>
          </a:prstGeom>
          <a:solidFill>
            <a:srgbClr val="FFFF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Ціна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917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4" grpId="0" animBg="1"/>
      <p:bldP spid="49" grpId="0" animBg="1"/>
      <p:bldP spid="5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1" name="Прямоугольник 50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rgbClr val="2F3242"/>
                  </a:solidFill>
                </a:ln>
              </a:rPr>
              <a:t>Щоб знайти вартість, треба ціну помножити на кількість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7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1" name="Прямоугольник 50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rgbClr val="2F3242"/>
                  </a:solidFill>
                </a:ln>
              </a:rPr>
              <a:t>Щоб знайти кількість, треба вартість поділити на ціну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6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1" name="Прямоугольник 50"/>
          <p:cNvSpPr/>
          <p:nvPr/>
        </p:nvSpPr>
        <p:spPr>
          <a:xfrm>
            <a:off x="3387231" y="468348"/>
            <a:ext cx="8522549" cy="339372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Запам'ятай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52" name="Скругленный прямоугольник 51"/>
          <p:cNvSpPr/>
          <p:nvPr/>
        </p:nvSpPr>
        <p:spPr>
          <a:xfrm>
            <a:off x="2291868" y="1396770"/>
            <a:ext cx="9617912" cy="4861161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7200" b="1" dirty="0">
                <a:ln>
                  <a:solidFill>
                    <a:srgbClr val="2F3242"/>
                  </a:solidFill>
                </a:ln>
              </a:rPr>
              <a:t>Щоб знайти ціну, треба вартість поділити на кількість</a:t>
            </a:r>
          </a:p>
        </p:txBody>
      </p:sp>
      <p:pic>
        <p:nvPicPr>
          <p:cNvPr id="53" name="Рисунок 5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263" y="1121585"/>
            <a:ext cx="2262069" cy="33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5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229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7" name="Скругленный прямоугольник 36"/>
          <p:cNvSpPr/>
          <p:nvPr/>
        </p:nvSpPr>
        <p:spPr>
          <a:xfrm>
            <a:off x="307975" y="1550315"/>
            <a:ext cx="11665805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Скільки решти отримаєш з купюри 50 грн, якщо купиш 5 блокнотів по 9 грн? </a:t>
            </a: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207698" y="3299031"/>
            <a:ext cx="3812876" cy="93003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1)9 ∙ 5 = 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5020574" y="3306942"/>
            <a:ext cx="3208733" cy="930035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45 (грн)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8229307" y="3314853"/>
            <a:ext cx="3744473" cy="930035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 - вартість </a:t>
            </a:r>
          </a:p>
          <a:p>
            <a:pPr algn="ctr"/>
            <a:r>
              <a:rPr lang="uk-UA" sz="3200" b="1" dirty="0">
                <a:ln>
                  <a:solidFill>
                    <a:sysClr val="windowText" lastClr="000000"/>
                  </a:solidFill>
                </a:ln>
              </a:rPr>
              <a:t>5 блокнотів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207698" y="4455947"/>
            <a:ext cx="3812876" cy="930035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2)50 - 45 = 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5020574" y="4463858"/>
            <a:ext cx="3208733" cy="930035"/>
          </a:xfrm>
          <a:prstGeom prst="roundRect">
            <a:avLst/>
          </a:prstGeom>
          <a:solidFill>
            <a:srgbClr val="FF66FF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</a:rPr>
              <a:t>5 (грн)</a:t>
            </a:r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1207698" y="5612863"/>
            <a:ext cx="10766082" cy="930035"/>
          </a:xfrm>
          <a:prstGeom prst="roundRect">
            <a:avLst/>
          </a:prstGeom>
          <a:solidFill>
            <a:srgbClr val="FF000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b="1" dirty="0">
                <a:ln>
                  <a:solidFill>
                    <a:sysClr val="windowText" lastClr="000000"/>
                  </a:solidFill>
                </a:ln>
              </a:rPr>
              <a:t> Відповідь: 5 грн решти.</a:t>
            </a:r>
          </a:p>
        </p:txBody>
      </p:sp>
    </p:spTree>
    <p:extLst>
      <p:ext uri="{BB962C8B-B14F-4D97-AF65-F5344CB8AC3E}">
        <p14:creationId xmlns:p14="http://schemas.microsoft.com/office/powerpoint/2010/main" val="1924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3" grpId="0" animBg="1"/>
      <p:bldP spid="15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дії з іменованими числами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3297" r="76112" b="42861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8" t="43050" r="67111" b="43108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20" t="43652" r="4108" b="43312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43236" r="57927" b="43728"/>
          <a:stretch/>
        </p:blipFill>
        <p:spPr>
          <a:xfrm>
            <a:off x="3529075" y="2379243"/>
            <a:ext cx="501209" cy="636722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0" t="43262" r="57969" b="42896"/>
          <a:stretch/>
        </p:blipFill>
        <p:spPr>
          <a:xfrm>
            <a:off x="1777878" y="2394035"/>
            <a:ext cx="541936" cy="67609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42618" r="76742" b="43540"/>
          <a:stretch/>
        </p:blipFill>
        <p:spPr>
          <a:xfrm>
            <a:off x="1347726" y="2346707"/>
            <a:ext cx="541936" cy="67609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791553" y="2531837"/>
            <a:ext cx="312609" cy="281666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6" t="43662" r="57983" b="42496"/>
          <a:stretch/>
        </p:blipFill>
        <p:spPr>
          <a:xfrm>
            <a:off x="1347194" y="5784219"/>
            <a:ext cx="541936" cy="67609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34114" y="5100286"/>
            <a:ext cx="312609" cy="28166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997168" y="4229055"/>
            <a:ext cx="312609" cy="281666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7380391" y="2420662"/>
            <a:ext cx="501209" cy="636722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43450" r="58310" b="42708"/>
          <a:stretch/>
        </p:blipFill>
        <p:spPr>
          <a:xfrm>
            <a:off x="1754096" y="4079590"/>
            <a:ext cx="541936" cy="67609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42684" r="48788" b="43474"/>
          <a:stretch/>
        </p:blipFill>
        <p:spPr>
          <a:xfrm>
            <a:off x="3059786" y="4901051"/>
            <a:ext cx="541936" cy="676099"/>
          </a:xfrm>
          <a:prstGeom prst="rect">
            <a:avLst/>
          </a:prstGeom>
        </p:spPr>
      </p:pic>
      <p:grpSp>
        <p:nvGrpSpPr>
          <p:cNvPr id="168" name="Группа 167"/>
          <p:cNvGrpSpPr/>
          <p:nvPr/>
        </p:nvGrpSpPr>
        <p:grpSpPr>
          <a:xfrm>
            <a:off x="3078088" y="2441765"/>
            <a:ext cx="408812" cy="542922"/>
            <a:chOff x="2361639" y="2985697"/>
            <a:chExt cx="408812" cy="542922"/>
          </a:xfrm>
        </p:grpSpPr>
        <p:pic>
          <p:nvPicPr>
            <p:cNvPr id="169" name="Рисунок 16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0" name="Рисунок 16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grpSp>
        <p:nvGrpSpPr>
          <p:cNvPr id="173" name="Группа 172"/>
          <p:cNvGrpSpPr/>
          <p:nvPr/>
        </p:nvGrpSpPr>
        <p:grpSpPr>
          <a:xfrm>
            <a:off x="3075663" y="5836415"/>
            <a:ext cx="408812" cy="542922"/>
            <a:chOff x="2361639" y="2985697"/>
            <a:chExt cx="408812" cy="542922"/>
          </a:xfrm>
        </p:grpSpPr>
        <p:pic>
          <p:nvPicPr>
            <p:cNvPr id="174" name="Рисунок 17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75" name="Рисунок 174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079070" y="2398343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79" t="43511" r="57980" b="42647"/>
          <a:stretch/>
        </p:blipFill>
        <p:spPr>
          <a:xfrm>
            <a:off x="3487023" y="4937141"/>
            <a:ext cx="541936" cy="67609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90" t="43452" r="21969" b="42706"/>
          <a:stretch/>
        </p:blipFill>
        <p:spPr>
          <a:xfrm>
            <a:off x="1808102" y="5779821"/>
            <a:ext cx="541936" cy="67609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4" t="43241" r="85435" b="42917"/>
          <a:stretch/>
        </p:blipFill>
        <p:spPr>
          <a:xfrm>
            <a:off x="1376166" y="4937141"/>
            <a:ext cx="541936" cy="67609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43219" y="3387577"/>
            <a:ext cx="312609" cy="281666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3536039" y="4102937"/>
            <a:ext cx="501209" cy="636722"/>
          </a:xfrm>
          <a:prstGeom prst="rect">
            <a:avLst/>
          </a:prstGeom>
        </p:spPr>
      </p:pic>
      <p:grpSp>
        <p:nvGrpSpPr>
          <p:cNvPr id="116" name="Группа 115"/>
          <p:cNvGrpSpPr/>
          <p:nvPr/>
        </p:nvGrpSpPr>
        <p:grpSpPr>
          <a:xfrm>
            <a:off x="3075663" y="4133823"/>
            <a:ext cx="408812" cy="542922"/>
            <a:chOff x="2361639" y="2985697"/>
            <a:chExt cx="408812" cy="542922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18" name="Рисунок 117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7" t="11929" r="90963" b="83080"/>
          <a:stretch/>
        </p:blipFill>
        <p:spPr>
          <a:xfrm>
            <a:off x="2604773" y="5116199"/>
            <a:ext cx="421206" cy="276501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3113969" y="3407369"/>
            <a:ext cx="302864" cy="272886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1" t="43839" r="39787" b="43125"/>
          <a:stretch/>
        </p:blipFill>
        <p:spPr>
          <a:xfrm>
            <a:off x="3529075" y="5795868"/>
            <a:ext cx="501209" cy="636722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42684" r="48788" b="43474"/>
          <a:stretch/>
        </p:blipFill>
        <p:spPr>
          <a:xfrm>
            <a:off x="1376166" y="4047307"/>
            <a:ext cx="541936" cy="676099"/>
          </a:xfrm>
          <a:prstGeom prst="rect">
            <a:avLst/>
          </a:prstGeom>
        </p:spPr>
      </p:pic>
      <p:pic>
        <p:nvPicPr>
          <p:cNvPr id="99" name="Рисунок 9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27" y="1019238"/>
            <a:ext cx="3866873" cy="1775222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9881" y="2398342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01" t="43236" r="57927" b="43728"/>
          <a:stretch/>
        </p:blipFill>
        <p:spPr>
          <a:xfrm>
            <a:off x="3529075" y="3231706"/>
            <a:ext cx="501209" cy="636722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90" t="43262" r="57969" b="42896"/>
          <a:stretch/>
        </p:blipFill>
        <p:spPr>
          <a:xfrm>
            <a:off x="1793325" y="3222039"/>
            <a:ext cx="541936" cy="67609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t="42618" r="76742" b="43540"/>
          <a:stretch/>
        </p:blipFill>
        <p:spPr>
          <a:xfrm>
            <a:off x="1347726" y="3199170"/>
            <a:ext cx="541936" cy="676099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079070" y="3250806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9881" y="3250805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19711" y="4082632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703298" y="4915971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06340" y="4943680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коп.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119711" y="5780577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3829881" y="5779821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808013" y="5956574"/>
            <a:ext cx="312609" cy="28166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97999" y="2390221"/>
            <a:ext cx="1185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грн</a:t>
            </a:r>
          </a:p>
        </p:txBody>
      </p:sp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20061" y="2483888"/>
            <a:ext cx="408812" cy="418784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40" t="42927" r="22019" b="43231"/>
          <a:stretch/>
        </p:blipFill>
        <p:spPr>
          <a:xfrm>
            <a:off x="9090069" y="2363535"/>
            <a:ext cx="541936" cy="67609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525169" y="2543923"/>
            <a:ext cx="312609" cy="28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0" grpId="0"/>
      <p:bldP spid="143" grpId="0"/>
      <p:bldP spid="144" grpId="0"/>
      <p:bldP spid="145" grpId="0"/>
      <p:bldP spid="147" grpId="0"/>
      <p:bldP spid="148" grpId="0"/>
      <p:bldP spid="150" grpId="0"/>
      <p:bldP spid="151" grpId="0"/>
      <p:bldP spid="1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8469" b="62832"/>
          <a:stretch/>
        </p:blipFill>
        <p:spPr>
          <a:xfrm>
            <a:off x="917574" y="1219043"/>
            <a:ext cx="11210257" cy="5598852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231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2 гривні (монета) — Вікіпедія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47" y="995514"/>
            <a:ext cx="3923299" cy="162450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38" name="Группа 3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43297" r="76112" b="42861"/>
          <a:stretch/>
        </p:blipFill>
        <p:spPr>
          <a:xfrm>
            <a:off x="8676862" y="1534854"/>
            <a:ext cx="541936" cy="67609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8" t="43118" r="67081" b="43040"/>
          <a:stretch/>
        </p:blipFill>
        <p:spPr>
          <a:xfrm>
            <a:off x="9079211" y="1534853"/>
            <a:ext cx="541936" cy="67609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2" t="43602" r="85456" b="43362"/>
          <a:stretch/>
        </p:blipFill>
        <p:spPr>
          <a:xfrm>
            <a:off x="9534993" y="1554543"/>
            <a:ext cx="501209" cy="636722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9907" y="2522146"/>
            <a:ext cx="408812" cy="418784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3" t="42855" r="39826" b="43303"/>
          <a:stretch/>
        </p:blipFill>
        <p:spPr>
          <a:xfrm>
            <a:off x="2204114" y="2372720"/>
            <a:ext cx="541936" cy="67609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249928" y="2258037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25" t="43059" r="22134" b="43099"/>
          <a:stretch/>
        </p:blipFill>
        <p:spPr>
          <a:xfrm>
            <a:off x="3516757" y="2374992"/>
            <a:ext cx="541936" cy="67609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5" t="43054" r="58084" b="43104"/>
          <a:stretch/>
        </p:blipFill>
        <p:spPr>
          <a:xfrm>
            <a:off x="3051038" y="2374992"/>
            <a:ext cx="541936" cy="67609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2688485" y="2537979"/>
            <a:ext cx="312609" cy="281666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26" t="42716" r="39333" b="43442"/>
          <a:stretch/>
        </p:blipFill>
        <p:spPr>
          <a:xfrm>
            <a:off x="5670350" y="2366286"/>
            <a:ext cx="541936" cy="676099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444145" y="2263196"/>
            <a:ext cx="476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5400" dirty="0">
                <a:latin typeface="Monotype Corsiva" panose="03010101010201010101" pitchFamily="66" charset="0"/>
              </a:rPr>
              <a:t>х</a:t>
            </a:r>
          </a:p>
        </p:txBody>
      </p:sp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994707" y="2548675"/>
            <a:ext cx="312609" cy="281666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7" t="43315" r="40012" b="42843"/>
          <a:stretch/>
        </p:blipFill>
        <p:spPr>
          <a:xfrm>
            <a:off x="7345027" y="2387013"/>
            <a:ext cx="541936" cy="67609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1" t="43070" r="66828" b="43088"/>
          <a:stretch/>
        </p:blipFill>
        <p:spPr>
          <a:xfrm>
            <a:off x="5255625" y="2372720"/>
            <a:ext cx="541936" cy="676099"/>
          </a:xfrm>
          <a:prstGeom prst="rect">
            <a:avLst/>
          </a:prstGeom>
        </p:spPr>
      </p:pic>
      <p:grpSp>
        <p:nvGrpSpPr>
          <p:cNvPr id="191" name="Группа 190"/>
          <p:cNvGrpSpPr/>
          <p:nvPr/>
        </p:nvGrpSpPr>
        <p:grpSpPr>
          <a:xfrm>
            <a:off x="6085075" y="2421794"/>
            <a:ext cx="408812" cy="542922"/>
            <a:chOff x="2361639" y="2985697"/>
            <a:chExt cx="408812" cy="542922"/>
          </a:xfrm>
        </p:grpSpPr>
        <p:pic>
          <p:nvPicPr>
            <p:cNvPr id="192" name="Рисунок 191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193" name="Рисунок 19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924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Скругленный прямоугольник 24"/>
          <p:cNvSpPr/>
          <p:nvPr/>
        </p:nvSpPr>
        <p:spPr>
          <a:xfrm>
            <a:off x="970685" y="3295490"/>
            <a:ext cx="4245264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24 – 16 = </a:t>
            </a:r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0636" y="465136"/>
            <a:ext cx="8442254" cy="52960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Побудуй прямокутник із периметром 24 см і однією стороною 8 см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972014" y="1651612"/>
            <a:ext cx="3309040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8 ∙ 2= </a:t>
            </a:r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4281054" y="1654806"/>
            <a:ext cx="3832369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16 (см) </a:t>
            </a: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113424" y="1692500"/>
            <a:ext cx="3858491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- 2 паралельні сторони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5215950" y="3295490"/>
            <a:ext cx="2897474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8 (см)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8113423" y="3333184"/>
            <a:ext cx="3858491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- 2 паралельні сторони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357459" y="5013438"/>
            <a:ext cx="3858489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8 : 2 = </a:t>
            </a:r>
          </a:p>
        </p:txBody>
      </p:sp>
      <p:sp>
        <p:nvSpPr>
          <p:cNvPr id="31" name="Скругленный прямоугольник 30"/>
          <p:cNvSpPr/>
          <p:nvPr/>
        </p:nvSpPr>
        <p:spPr>
          <a:xfrm>
            <a:off x="5215950" y="5013438"/>
            <a:ext cx="2897474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4 (см) 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8113423" y="5051132"/>
            <a:ext cx="3858491" cy="1529746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400" b="1" dirty="0">
                <a:ln>
                  <a:solidFill>
                    <a:sysClr val="windowText" lastClr="000000"/>
                  </a:solidFill>
                </a:ln>
              </a:rPr>
              <a:t>-  одна сторона </a:t>
            </a:r>
          </a:p>
        </p:txBody>
      </p:sp>
    </p:spTree>
    <p:extLst>
      <p:ext uri="{BB962C8B-B14F-4D97-AF65-F5344CB8AC3E}">
        <p14:creationId xmlns:p14="http://schemas.microsoft.com/office/powerpoint/2010/main" val="23639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t="6285" r="25006" b="12381"/>
          <a:stretch/>
        </p:blipFill>
        <p:spPr>
          <a:xfrm>
            <a:off x="9264918" y="1583080"/>
            <a:ext cx="2326909" cy="4823253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5742" y="2949238"/>
            <a:ext cx="1581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24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503" y="1660783"/>
            <a:ext cx="5909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/>
              <a:t>Мета</a:t>
            </a:r>
            <a:r>
              <a:rPr lang="uk-UA" sz="2800" dirty="0"/>
              <a:t>: вчити співвідношення між ціною, кількістю і вартістю, виконувати дії з іменованими числами, будувати прямокутник за периметром та однією стороною; розвивати мислення, пам'ять, увагу; виховувати любов до математики.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431137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. Табличне множення та ділення. Величини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2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39</a:t>
            </a:r>
            <a:r>
              <a:rPr lang="uk-UA" sz="4400" b="1" dirty="0">
                <a:solidFill>
                  <a:srgbClr val="2F3242"/>
                </a:solidFill>
              </a:rPr>
              <a:t>, 40,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завдання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35 та розв’язати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36 </a:t>
            </a:r>
            <a:endParaRPr lang="en-US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b="1"/>
              <a:t>Не забувайте, будь ласка, надсилати виконані завдання для перевірки вчителеві на освітню платформу для дистанційного навчання </a:t>
            </a:r>
            <a:r>
              <a:rPr lang="en-US" b="1"/>
              <a:t>HUMAN. </a:t>
            </a:r>
            <a:r>
              <a:rPr lang="uk-UA" b="1"/>
              <a:t>Робіть це систематично.</a:t>
            </a:r>
            <a:endParaRPr lang="uk-UA" sz="4400"/>
          </a:p>
          <a:p>
            <a:r>
              <a:rPr lang="uk-UA" sz="4400"/>
              <a:t/>
            </a:r>
            <a:br>
              <a:rPr lang="uk-UA" sz="4400"/>
            </a:br>
            <a:endParaRPr lang="uk-UA" sz="4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5036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99120" y="1800106"/>
            <a:ext cx="5791955" cy="3352807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800" b="1" dirty="0"/>
              <a:t>Перевірка домашніх завдань</a:t>
            </a:r>
            <a:endParaRPr lang="ru-RU" sz="48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67" y="807755"/>
            <a:ext cx="5478691" cy="516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3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Рисунок 11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3478328" y="5329559"/>
            <a:ext cx="2184370" cy="1295639"/>
          </a:xfrm>
          <a:prstGeom prst="rect">
            <a:avLst/>
          </a:prstGeom>
        </p:spPr>
      </p:pic>
      <p:pic>
        <p:nvPicPr>
          <p:cNvPr id="117" name="Рисунок 1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460375" y="5329558"/>
            <a:ext cx="2184370" cy="1295639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AutoShape 2" descr="Детский сад №60 «Зайчик» - официальный сайт | Муниципальное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457073" y="513569"/>
            <a:ext cx="8208196" cy="3149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усно</a:t>
            </a: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40"/>
          <a:stretch/>
        </p:blipFill>
        <p:spPr>
          <a:xfrm>
            <a:off x="6601565" y="5329559"/>
            <a:ext cx="2184370" cy="1295639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5230" y="1664394"/>
            <a:ext cx="3606255" cy="4426644"/>
          </a:xfrm>
          <a:prstGeom prst="rect">
            <a:avLst/>
          </a:prstGeom>
        </p:spPr>
      </p:pic>
      <p:sp>
        <p:nvSpPr>
          <p:cNvPr id="19" name="Правильный пятиугольник 18"/>
          <p:cNvSpPr/>
          <p:nvPr/>
        </p:nvSpPr>
        <p:spPr>
          <a:xfrm>
            <a:off x="2844750" y="1964584"/>
            <a:ext cx="3518649" cy="3157268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336885" y="2396763"/>
            <a:ext cx="1223413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3596155" y="2612206"/>
            <a:ext cx="1972015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sz="13800" b="1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138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033471" y="804143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552250" y="2396763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5563789" y="4886323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42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372743" y="4904637"/>
            <a:ext cx="1223412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78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388873" y="1732319"/>
            <a:ext cx="498753" cy="62222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205008" y="-552772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18" t="43066" r="40141" b="43092"/>
          <a:stretch/>
        </p:blipFill>
        <p:spPr>
          <a:xfrm>
            <a:off x="2616634" y="3424952"/>
            <a:ext cx="534955" cy="716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6" t="43633" r="31102" b="43330"/>
          <a:stretch/>
        </p:blipFill>
        <p:spPr>
          <a:xfrm>
            <a:off x="1798107" y="3445825"/>
            <a:ext cx="531354" cy="67501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26" t="42519" r="40033" b="43639"/>
          <a:stretch/>
        </p:blipFill>
        <p:spPr>
          <a:xfrm>
            <a:off x="856654" y="3404079"/>
            <a:ext cx="534955" cy="71676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55" t="42967" r="40104" b="43191"/>
          <a:stretch/>
        </p:blipFill>
        <p:spPr>
          <a:xfrm>
            <a:off x="5291806" y="3424952"/>
            <a:ext cx="534955" cy="71676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43633" r="30894" b="43330"/>
          <a:stretch/>
        </p:blipFill>
        <p:spPr>
          <a:xfrm>
            <a:off x="4473279" y="3445825"/>
            <a:ext cx="531354" cy="675018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9" t="42644" r="39810" b="43514"/>
          <a:stretch/>
        </p:blipFill>
        <p:spPr>
          <a:xfrm>
            <a:off x="3531826" y="3404079"/>
            <a:ext cx="534955" cy="71676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06" t="42949" r="40153" b="43209"/>
          <a:stretch/>
        </p:blipFill>
        <p:spPr>
          <a:xfrm>
            <a:off x="7966978" y="3424952"/>
            <a:ext cx="534955" cy="71676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7" t="43506" r="30861" b="43457"/>
          <a:stretch/>
        </p:blipFill>
        <p:spPr>
          <a:xfrm>
            <a:off x="7148451" y="3445825"/>
            <a:ext cx="531354" cy="675018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23" t="42666" r="39836" b="43492"/>
          <a:stretch/>
        </p:blipFill>
        <p:spPr>
          <a:xfrm>
            <a:off x="6206998" y="3404079"/>
            <a:ext cx="534955" cy="71676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8" t="42930" r="39911" b="43228"/>
          <a:stretch/>
        </p:blipFill>
        <p:spPr>
          <a:xfrm>
            <a:off x="10642150" y="3428338"/>
            <a:ext cx="534955" cy="71676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85" t="43406" r="31043" b="43557"/>
          <a:stretch/>
        </p:blipFill>
        <p:spPr>
          <a:xfrm>
            <a:off x="9823623" y="3449211"/>
            <a:ext cx="531354" cy="67501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37" t="42600" r="39822" b="43558"/>
          <a:stretch/>
        </p:blipFill>
        <p:spPr>
          <a:xfrm>
            <a:off x="8882170" y="3407465"/>
            <a:ext cx="534955" cy="71676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49" t="43030" r="49210" b="43128"/>
          <a:stretch/>
        </p:blipFill>
        <p:spPr>
          <a:xfrm>
            <a:off x="13317322" y="3428338"/>
            <a:ext cx="534955" cy="71676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90" y="807755"/>
            <a:ext cx="4126726" cy="20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071" y="1610635"/>
            <a:ext cx="4652681" cy="456156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chemeClr val="bg1"/>
                </a:solidFill>
              </a:rPr>
              <a:t>Робота із підручником 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«Математика»</a:t>
            </a:r>
          </a:p>
          <a:p>
            <a:pPr algn="ctr"/>
            <a:r>
              <a:rPr lang="uk-UA" sz="4000" b="1" dirty="0" err="1">
                <a:solidFill>
                  <a:schemeClr val="bg1"/>
                </a:solidFill>
              </a:rPr>
              <a:t>Г.Лишенко</a:t>
            </a:r>
            <a:r>
              <a:rPr lang="uk-UA" sz="4000" b="1" dirty="0">
                <a:solidFill>
                  <a:schemeClr val="bg1"/>
                </a:solidFill>
              </a:rPr>
              <a:t> </a:t>
            </a:r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с. 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r>
              <a:rPr lang="en-US" sz="4000" b="1" dirty="0">
                <a:solidFill>
                  <a:schemeClr val="bg1"/>
                </a:solidFill>
              </a:rPr>
              <a:t> - 40</a:t>
            </a:r>
            <a:endParaRPr lang="uk-UA" sz="4000" b="1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9"/>
          <a:stretch/>
        </p:blipFill>
        <p:spPr>
          <a:xfrm>
            <a:off x="5543176" y="494529"/>
            <a:ext cx="6350000" cy="606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6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Розв'яжи. Склади обернену до кожної </a:t>
            </a:r>
            <a:r>
              <a:rPr lang="uk-UA" sz="2000" b="1" dirty="0" smtClean="0">
                <a:solidFill>
                  <a:schemeClr val="bg1"/>
                </a:solidFill>
              </a:rPr>
              <a:t>задачі. Усно.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461302" y="1404966"/>
            <a:ext cx="10337794" cy="1446550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Ціна зошита 3 грн. </a:t>
            </a:r>
          </a:p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Яка вартість 9 таких зошитів?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461302" y="3054039"/>
            <a:ext cx="10337794" cy="769441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∙ 9 = 27 (грн) – вартість 9 зошитів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461302" y="4043450"/>
            <a:ext cx="10337794" cy="1446550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Вартість 9 зошитів 27 грн. </a:t>
            </a:r>
          </a:p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Яка ціна зошита?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67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3" descr="C:\Users\Anna\Downloads\4543834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r="67143" b="8561"/>
          <a:stretch/>
        </p:blipFill>
        <p:spPr bwMode="auto">
          <a:xfrm>
            <a:off x="103901" y="1267072"/>
            <a:ext cx="1505599" cy="34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Розв'яжи. Склади обернену до кожної задачі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38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26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45" name="Группа 44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46" name="Рисунок 45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sp>
        <p:nvSpPr>
          <p:cNvPr id="54" name="Прямоугольник 53"/>
          <p:cNvSpPr/>
          <p:nvPr/>
        </p:nvSpPr>
        <p:spPr>
          <a:xfrm>
            <a:off x="1461302" y="1505784"/>
            <a:ext cx="10337794" cy="769441"/>
          </a:xfrm>
          <a:prstGeom prst="rect">
            <a:avLst/>
          </a:prstGeom>
          <a:solidFill>
            <a:srgbClr val="92D05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Вартість 3 олівців 24 грн. Яка ціна олівця?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1461302" y="2679648"/>
            <a:ext cx="10337794" cy="769441"/>
          </a:xfrm>
          <a:prstGeom prst="rect">
            <a:avLst/>
          </a:prstGeom>
          <a:solidFill>
            <a:srgbClr val="FF66FF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 : 3 = 8 (грн) – ціна олівця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461302" y="4104368"/>
            <a:ext cx="10337794" cy="1446550"/>
          </a:xfrm>
          <a:prstGeom prst="rect">
            <a:avLst/>
          </a:prstGeom>
          <a:solidFill>
            <a:srgbClr val="FFC000"/>
          </a:solidFill>
          <a:ln>
            <a:solidFill>
              <a:srgbClr val="2F3242"/>
            </a:solidFill>
            <a:prstDash val="lgDash"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4400" b="1" dirty="0">
                <a:ln w="0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Ціна олівця 8 грн. Яка вартість 3 таких олівців? </a:t>
            </a:r>
            <a:endParaRPr lang="ru-RU" sz="4400" b="1" cap="none" spc="0" dirty="0">
              <a:ln w="0"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23338</TotalTime>
  <Words>612</Words>
  <Application>Microsoft Office PowerPoint</Application>
  <PresentationFormat>Широкоэкранный</PresentationFormat>
  <Paragraphs>201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2581</cp:revision>
  <dcterms:created xsi:type="dcterms:W3CDTF">2018-01-05T16:38:53Z</dcterms:created>
  <dcterms:modified xsi:type="dcterms:W3CDTF">2022-09-26T16:31:46Z</dcterms:modified>
</cp:coreProperties>
</file>