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00" r:id="rId18"/>
    <p:sldId id="301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5"/>
  </p:normalViewPr>
  <p:slideViewPr>
    <p:cSldViewPr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30.09.2022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0375" y="1124744"/>
            <a:ext cx="8432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1" dirty="0"/>
          </a:p>
          <a:p>
            <a:r>
              <a:rPr lang="ru-RU" sz="4800" b="1" dirty="0">
                <a:solidFill>
                  <a:srgbClr val="FF0000"/>
                </a:solidFill>
              </a:rPr>
              <a:t>«Безпека у побуті і на дорозі»</a:t>
            </a:r>
          </a:p>
        </p:txBody>
      </p:sp>
      <p:pic>
        <p:nvPicPr>
          <p:cNvPr id="6" name="Picture 2" descr="&amp;Pcy;&amp;ocy;&amp;zhcy;&amp;acy;&amp;rcy; &amp;icy; &amp;dcy;&amp;iecy;&amp;tcy;&amp;icy; | &amp;Ncy;&amp;acy;&amp;shcy;&amp;iecy; &amp;scy;&amp;lcy;&amp;ocy;&amp;vcy;&amp;ocy;. &amp;Kcy;&amp;ocy;&amp;khcy;&amp;mcy;&amp;acy;, &amp;Icy;&amp;vcy;&amp;acy;&amp;ncy;&amp;ocy;&amp;vcy;&amp;scy;&amp;kcy;&amp;icy;&amp;jcy; &amp;rcy;&amp;acy;&amp;jcy;&amp;ocy;&amp;ncy; &amp;Icy;&amp;vcy;&amp;acy;&amp;ncy;&amp;ocy;&amp;vcy;&amp;scy;&amp;kcy;&amp;ocy;&amp;jcy; &amp;ocy;&amp;bcy;&amp;lcy;&amp;acy;&amp;scy;&amp;tcy;&amp;i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6" y="155267"/>
            <a:ext cx="1357139" cy="126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20" y="23640"/>
            <a:ext cx="9183283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&amp;Pcy;&amp;ocy;&amp;zhcy;&amp;acy;&amp;rcy; &amp;icy; &amp;dcy;&amp;iecy;&amp;tcy;&amp;icy; | &amp;Ncy;&amp;acy;&amp;shcy;&amp;iecy; &amp;scy;&amp;lcy;&amp;ocy;&amp;vcy;&amp;ocy;. &amp;Kcy;&amp;ocy;&amp;khcy;&amp;mcy;&amp;acy;, &amp;Icy;&amp;vcy;&amp;acy;&amp;ncy;&amp;ocy;&amp;vcy;&amp;scy;&amp;kcy;&amp;icy;&amp;jcy; &amp;rcy;&amp;acy;&amp;jcy;&amp;ocy;&amp;ncy; &amp;Icy;&amp;vcy;&amp;acy;&amp;ncy;&amp;ocy;&amp;vcy;&amp;scy;&amp;kcy;&amp;ocy;&amp;jcy; &amp;ocy;&amp;bcy;&amp;lcy;&amp;acy;&amp;scy;&amp;tcy;&amp;icy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914" y="451365"/>
            <a:ext cx="2389904" cy="210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55930" y="2729050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</a:rPr>
              <a:t> </a:t>
            </a:r>
            <a:r>
              <a:rPr lang="ru-RU" sz="4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Безпека</a:t>
            </a:r>
            <a:r>
              <a:rPr lang="ru-RU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у </a:t>
            </a:r>
            <a:r>
              <a:rPr lang="ru-RU" sz="4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побуті</a:t>
            </a:r>
            <a:endParaRPr lang="ru-RU" sz="4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75648" y="551723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Основи </a:t>
            </a:r>
            <a:r>
              <a:rPr lang="uk-UA" dirty="0" err="1"/>
              <a:t>здоров</a:t>
            </a:r>
            <a:r>
              <a:rPr lang="en-US" dirty="0"/>
              <a:t>’</a:t>
            </a:r>
            <a:r>
              <a:rPr lang="ru-RU" dirty="0"/>
              <a:t>я</a:t>
            </a:r>
          </a:p>
          <a:p>
            <a:pPr algn="ctr"/>
            <a:r>
              <a:rPr lang="ru-RU" dirty="0"/>
              <a:t>5 </a:t>
            </a:r>
            <a:r>
              <a:rPr lang="ru-RU" dirty="0" err="1"/>
              <a:t>клас</a:t>
            </a:r>
            <a:endParaRPr lang="uk-UA" dirty="0"/>
          </a:p>
          <a:p>
            <a:pPr algn="ctr"/>
            <a:r>
              <a:rPr lang="uk-UA" dirty="0"/>
              <a:t>Вчитель: Андрєєва Ж.В.</a:t>
            </a:r>
            <a:endParaRPr lang="ru-RU" dirty="0"/>
          </a:p>
        </p:txBody>
      </p:sp>
      <p:pic>
        <p:nvPicPr>
          <p:cNvPr id="9" name="Picture 44" descr="&amp;Ncy;&amp;iecy;&amp;zcy;&amp;ncy;&amp;acy;&amp;jcy;&amp;kcy;&amp;acy; &amp;ucy;&amp;chcy;&amp;icy;&amp;tcy;&amp;scy;&amp;yacy; &amp;pcy;&amp;dcy;&amp;dcy;» — &amp;kcy;&amp;acy;&amp;rcy;&amp;tcy;&amp;ocy;&amp;chcy;&amp;kcy;&amp;acy; &amp;pcy;&amp;ocy;&amp;lcy;&amp;softcy;&amp;zcy;&amp;ocy;&amp;vcy;&amp;acy;&amp;tcy;&amp;iecy;&amp;lcy;&amp;yacy; &amp;Acy;&amp;ncy;&amp;ncy;&amp;acy; &amp;vcy; &amp;YAcy;&amp;ncy;&amp;dcy;&amp;iecy;&amp;kcy;&amp;scy;.&amp;Kcy;&amp;ocy;&amp;lcy;&amp;lcy;&amp;iecy;&amp;kcy;&amp;tscy;&amp;icy;&amp;yacy;&amp;khcy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95" y="3836161"/>
            <a:ext cx="213687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7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7975" y="548680"/>
            <a:ext cx="45783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00B050"/>
                </a:solidFill>
              </a:rPr>
              <a:t>Ліки</a:t>
            </a:r>
            <a:endParaRPr lang="ru-RU" sz="4800" b="1" dirty="0">
              <a:solidFill>
                <a:srgbClr val="00B050"/>
              </a:solidFill>
            </a:endParaRPr>
          </a:p>
        </p:txBody>
      </p:sp>
      <p:pic>
        <p:nvPicPr>
          <p:cNvPr id="5" name="Picture 2" descr="&amp;Kcy;&amp;ocy;&amp;ncy;&amp;fcy;&amp;iecy;&amp;rcy;&amp;iecy;&amp;ncy;&amp;tscy;&amp;iukcy;&amp;yacy; &amp;lcy;&amp;iukcy;&amp;kcy;&amp;acy;&amp;rcy;&amp;iukcy;&amp;vcy; &amp;ocy;&amp;rcy;&amp;tcy;&amp;ocy;&amp;pcy;&amp;iecy;&amp;dcy;&amp;iukcy;&amp;vcy;-&amp;tcy;&amp;rcy;&amp;acy;&amp;vcy;&amp;mcy;&amp;acy;&amp;tcy;&amp;ocy;&amp;lcy;&amp;ocy;&amp;gcy;&amp;iukcy;&amp;vcy; – &amp;Kcy;&amp;ocy;&amp;mcy;&amp;ucy;&amp;ncy;&amp;acy;&amp;lcy;&amp;softcy;&amp;ncy;&amp;icy;&amp;jcy; &amp;zcy;&amp;acy;&amp;kcy;&amp;lcy;&amp;acy;&amp;d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748154"/>
            <a:ext cx="3024336" cy="445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460375" y="2136339"/>
            <a:ext cx="540776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85% </a:t>
            </a:r>
            <a:r>
              <a:rPr lang="ru-RU" b="1" dirty="0"/>
              <a:t>широко </a:t>
            </a:r>
            <a:r>
              <a:rPr lang="ru-RU" b="1" dirty="0" err="1"/>
              <a:t>рекламованих</a:t>
            </a:r>
            <a:r>
              <a:rPr lang="ru-RU" b="1" dirty="0"/>
              <a:t> </a:t>
            </a:r>
            <a:r>
              <a:rPr lang="ru-RU" b="1" dirty="0" err="1"/>
              <a:t>нових</a:t>
            </a:r>
            <a:r>
              <a:rPr lang="ru-RU" b="1" dirty="0"/>
              <a:t> </a:t>
            </a:r>
            <a:r>
              <a:rPr lang="ru-RU" b="1" dirty="0" err="1"/>
              <a:t>медичних</a:t>
            </a:r>
            <a:r>
              <a:rPr lang="ru-RU" b="1" dirty="0"/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препаратів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мають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серйозні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проблеми</a:t>
            </a:r>
            <a:r>
              <a:rPr lang="ru-RU" sz="2400" b="1" dirty="0">
                <a:solidFill>
                  <a:srgbClr val="FF0000"/>
                </a:solidFill>
              </a:rPr>
              <a:t>: </a:t>
            </a:r>
          </a:p>
          <a:p>
            <a:endParaRPr lang="ru-RU" b="1" dirty="0"/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/>
              <a:t>вони не </a:t>
            </a:r>
            <a:r>
              <a:rPr lang="ru-RU" b="1" dirty="0" err="1"/>
              <a:t>проходять</a:t>
            </a:r>
            <a:r>
              <a:rPr lang="ru-RU" b="1" dirty="0"/>
              <a:t> </a:t>
            </a:r>
            <a:r>
              <a:rPr lang="ru-RU" b="1" dirty="0" err="1"/>
              <a:t>клінічні</a:t>
            </a:r>
            <a:r>
              <a:rPr lang="ru-RU" b="1" dirty="0"/>
              <a:t> </a:t>
            </a:r>
            <a:r>
              <a:rPr lang="ru-RU" b="1" dirty="0" err="1"/>
              <a:t>випробування</a:t>
            </a:r>
            <a:r>
              <a:rPr lang="ru-RU" b="1" dirty="0"/>
              <a:t>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некоректні</a:t>
            </a:r>
            <a:r>
              <a:rPr lang="ru-RU" b="1" dirty="0"/>
              <a:t> </a:t>
            </a:r>
            <a:r>
              <a:rPr lang="ru-RU" b="1" dirty="0" err="1"/>
              <a:t>дозування</a:t>
            </a:r>
            <a:r>
              <a:rPr lang="ru-RU" b="1" dirty="0"/>
              <a:t>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/>
              <a:t>у них </a:t>
            </a:r>
            <a:r>
              <a:rPr lang="ru-RU" b="1" dirty="0" err="1"/>
              <a:t>відсутні</a:t>
            </a:r>
            <a:r>
              <a:rPr lang="ru-RU" b="1" dirty="0"/>
              <a:t> </a:t>
            </a:r>
            <a:r>
              <a:rPr lang="ru-RU" b="1" dirty="0" err="1"/>
              <a:t>докази</a:t>
            </a:r>
            <a:r>
              <a:rPr lang="ru-RU" b="1" dirty="0"/>
              <a:t> </a:t>
            </a:r>
            <a:r>
              <a:rPr lang="ru-RU" b="1" dirty="0" err="1"/>
              <a:t>клінічної</a:t>
            </a:r>
            <a:r>
              <a:rPr lang="ru-RU" b="1" dirty="0"/>
              <a:t> </a:t>
            </a:r>
            <a:r>
              <a:rPr lang="ru-RU" b="1" dirty="0" err="1"/>
              <a:t>ефективності</a:t>
            </a:r>
            <a:r>
              <a:rPr lang="ru-RU" b="1" dirty="0"/>
              <a:t> й </a:t>
            </a:r>
            <a:r>
              <a:rPr lang="ru-RU" b="1" dirty="0" err="1"/>
              <a:t>дані</a:t>
            </a:r>
            <a:r>
              <a:rPr lang="ru-RU" b="1" dirty="0"/>
              <a:t> про </a:t>
            </a:r>
            <a:r>
              <a:rPr lang="ru-RU" b="1" dirty="0" err="1"/>
              <a:t>побічні</a:t>
            </a:r>
            <a:r>
              <a:rPr lang="ru-RU" b="1" dirty="0"/>
              <a:t> </a:t>
            </a:r>
            <a:r>
              <a:rPr lang="ru-RU" b="1" dirty="0" err="1"/>
              <a:t>ефекти</a:t>
            </a:r>
            <a:r>
              <a:rPr lang="ru-RU" b="1" dirty="0"/>
              <a:t>. </a:t>
            </a:r>
          </a:p>
          <a:p>
            <a:endParaRPr lang="uk-UA" b="1" dirty="0"/>
          </a:p>
          <a:p>
            <a:endParaRPr lang="ru-RU" b="1" dirty="0"/>
          </a:p>
          <a:p>
            <a:r>
              <a:rPr lang="ru-RU" b="1" dirty="0" err="1"/>
              <a:t>Проте</a:t>
            </a:r>
            <a:r>
              <a:rPr lang="ru-RU" b="1" dirty="0"/>
              <a:t>, </a:t>
            </a:r>
            <a:r>
              <a:rPr lang="ru-RU" sz="2400" b="1" dirty="0">
                <a:solidFill>
                  <a:srgbClr val="FF0000"/>
                </a:solidFill>
              </a:rPr>
              <a:t>будь - </a:t>
            </a:r>
            <a:r>
              <a:rPr lang="ru-RU" sz="2400" b="1" dirty="0" err="1">
                <a:solidFill>
                  <a:srgbClr val="FF0000"/>
                </a:solidFill>
              </a:rPr>
              <a:t>які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ліки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можуть</a:t>
            </a:r>
            <a:r>
              <a:rPr lang="ru-RU" sz="2400" b="1" dirty="0">
                <a:solidFill>
                  <a:srgbClr val="FF0000"/>
                </a:solidFill>
              </a:rPr>
              <a:t> бути </a:t>
            </a:r>
            <a:r>
              <a:rPr lang="ru-RU" sz="2400" b="1" dirty="0" err="1">
                <a:solidFill>
                  <a:srgbClr val="FF0000"/>
                </a:solidFill>
              </a:rPr>
              <a:t>небезпечними</a:t>
            </a:r>
            <a:r>
              <a:rPr lang="ru-RU" sz="2400" b="1" dirty="0">
                <a:solidFill>
                  <a:srgbClr val="FF0000"/>
                </a:solidFill>
              </a:rPr>
              <a:t> при неправильному  </a:t>
            </a:r>
            <a:r>
              <a:rPr lang="ru-RU" sz="2400" b="1" dirty="0" err="1">
                <a:solidFill>
                  <a:srgbClr val="FF0000"/>
                </a:solidFill>
              </a:rPr>
              <a:t>використанні</a:t>
            </a:r>
            <a:r>
              <a:rPr lang="ru-RU" sz="2400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60202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Pcy;&amp;Iukcy;&amp;Dcy; &amp;CHcy;&amp;Acy;&amp;Scy; &amp;Kcy;&amp;Ocy;&amp;Rcy;&amp;Icy;&amp;Scy;&amp;Tcy;&amp;Ucy;&amp;Vcy;&amp;Acy;&amp;Ncy;&amp;Ncy;&amp;YAcy; &amp;Zcy;&amp;Acy;&amp;Scy;&amp;Ocy;&amp;Bcy;&amp;Acy;&amp;Mcy;&amp;Icy; &amp;Pcy;&amp;Ocy;&amp;Bcy;&amp;Ucy;&amp;Tcy;&amp;Ocy;&amp;Vcy;&amp;Ocy;&amp;YIcy; &amp;KHcy;&amp;Iukcy;&amp;Mcy;&amp;Iukcy;&amp;YIcy; - &amp;Bcy;&amp;IEcy;&amp;Zcy;&amp;Pcy;&amp;IEcy;&amp;Kcy;&amp;Acy; &amp;V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Pcy;&amp;Rcy;&amp;Acy;&amp;Vcy;&amp;Icy;&amp;Lcy;&amp;Acy; &amp;Bcy;&amp;IEcy;&amp;Zcy;&amp;Pcy;&amp;IEcy;&amp;CHcy;&amp;Ncy;&amp;Ocy;&amp;Gcy;&amp;Ocy; &amp;Kcy;&amp;Ocy;&amp;Rcy;&amp;Icy;&amp;Scy;&amp;Tcy;&amp;Ucy;&amp;Vcy;&amp;Acy;&amp;Ncy;&amp;Ncy;&amp;YAcy; &amp;Gcy;&amp;Acy;&amp;Zcy;&amp;Ocy;&amp;Vcy;&amp;Icy;&amp;Mcy;&amp;Icy; &amp;Pcy;&amp;Rcy;&amp;Icy;&amp;Lcy;&amp;Acy;&amp;Dcy;&amp;Acy;&amp;Mcy;&amp;Icy; | &amp;Vcy;&amp;acy;&amp;lcy;&amp;iecy;&amp;ocy;&amp;lcy;&amp;ocy;&amp;gcy;&amp;iukcy;&amp;yacy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Bcy;&amp;IEcy;&amp;Zcy;&amp;Pcy;&amp;IEcy;&amp;Kcy;&amp;Acy; &amp;Pcy;&amp;Iukcy;&amp;Dcy; &amp;CHcy;&amp;Acy;&amp;Scy; &amp;Kcy;&amp;Ocy;&amp;Rcy;&amp;Icy;&amp;Scy;&amp;Tcy;&amp;Ucy;&amp;Vcy;&amp;Acy;&amp;Ncy;&amp;Ncy;&amp;YAcy; &amp;Zcy;&amp;Acy;&amp;Scy;&amp;Ocy;&amp;Bcy;&amp;Acy;&amp;Mcy;&amp;Icy; &amp;Pcy;&amp;Ocy;&amp;Bcy;&amp;Ucy;&amp;Tcy;&amp;Ocy;&amp;Vcy;&amp;Ocy;&amp;YIcy; &amp;KHcy;&amp;Iukcy;&amp;Mcy;&amp;Iukcy;&amp;YIcy; - &amp;Bcy;&amp;IEcy;&amp;Zcy;&amp;Pcy;&amp;IEcy;&amp;Kcy;&amp;Acy; &amp;V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8" descr="&amp;Pcy;&amp;rcy;&amp;iecy;&amp;zcy;&amp;iecy;&amp;ncy;&amp;tcy;&amp;acy;&amp;tscy;&amp;iukcy;&amp;yacy; &quot;&amp;Pcy;&amp;rcy;&amp;acy;&amp;vcy;&amp;icy;&amp;lcy;&amp;acy; &amp;kcy;&amp;ocy;&amp;rcy;&amp;icy;&amp;scy;&amp;tcy;&amp;ucy;&amp;vcy;&amp;acy;&amp;ncy;&amp;ncy;&amp;yacy; &amp;zcy;&amp;acy;&amp;scy;&amp;ocy;&amp;bcy;&amp;acy;&amp;mcy;&amp;icy; &amp;pcy;&amp;ocy;&amp;bcy;&amp;ucy;&amp;tcy;&amp;ocy;&amp;vcy;&amp;ocy;&amp;yicy; &amp;khcy;&amp;iukcy;&amp;mcy;&amp;iukcy;&amp;yicy;&quot;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0" descr="&amp;Bcy;&amp;IEcy;&amp;Scy;&amp;Iukcy;&amp;Dcy;&amp;Icy; &amp;Zcy; &amp;Tcy;&amp;IEcy;&amp;KHcy;&amp;Ncy;&amp;Iukcy;&amp;Kcy;&amp;Icy; &amp;Bcy;&amp;IEcy;&amp;Zcy;&amp;Pcy;&amp;IEcy;&amp;Kcy;&amp;Icy;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915816" y="2348880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rgbClr val="00B050"/>
                </a:solidFill>
              </a:rPr>
              <a:t>Безпечне зберігання   ліків вдома</a:t>
            </a:r>
            <a:endParaRPr lang="ru-RU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0272" y="1628800"/>
            <a:ext cx="2016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Усі ліки і лікарські засоби зберігати в упаковках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248" y="3429000"/>
            <a:ext cx="2232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Трави зберігати окремо від лікарських засобів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23928" y="4869160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err="1">
                <a:solidFill>
                  <a:srgbClr val="FF0000"/>
                </a:solidFill>
              </a:rPr>
              <a:t>Емності</a:t>
            </a:r>
            <a:r>
              <a:rPr lang="uk-UA" b="1" dirty="0">
                <a:solidFill>
                  <a:srgbClr val="FF0000"/>
                </a:solidFill>
              </a:rPr>
              <a:t> з розчинами, тюбики мають бути щільно закриті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2775" y="4725144"/>
            <a:ext cx="2879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Не зберігати ліки у ванній кімнаті та на кухні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7975" y="2852936"/>
            <a:ext cx="210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Ліки зберігати у недоступному для дітей місці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7504" y="462189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У холодильнику ліки зберігати у поліетиленовому пакеті на дверцятах або на нижній поличці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11960" y="617538"/>
            <a:ext cx="37084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rgbClr val="FF0000"/>
                </a:solidFill>
              </a:rPr>
              <a:t>Зберігати ліки в шафах з непрозорими дверцятами чи в спеціальному контейнері – аптечці   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7" name="Picture 2" descr="&amp;Kcy;&amp;ocy;&amp;ncy;&amp;fcy;&amp;iecy;&amp;rcy;&amp;iecy;&amp;ncy;&amp;tscy;&amp;iukcy;&amp;yacy; &amp;lcy;&amp;iukcy;&amp;kcy;&amp;acy;&amp;rcy;&amp;iukcy;&amp;vcy; &amp;ocy;&amp;rcy;&amp;tcy;&amp;ocy;&amp;pcy;&amp;iecy;&amp;dcy;&amp;iukcy;&amp;vcy;-&amp;tcy;&amp;rcy;&amp;acy;&amp;vcy;&amp;mcy;&amp;acy;&amp;tcy;&amp;ocy;&amp;lcy;&amp;ocy;&amp;gcy;&amp;iukcy;&amp;vcy; – &amp;Kcy;&amp;ocy;&amp;mcy;&amp;ucy;&amp;ncy;&amp;acy;&amp;lcy;&amp;softcy;&amp;ncy;&amp;icy;&amp;jcy; &amp;zcy;&amp;acy;&amp;kcy;&amp;lcy;&amp;acy;&amp;dcy;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032955"/>
            <a:ext cx="86409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&amp;Kcy;&amp;ocy;&amp;ncy;&amp;fcy;&amp;iecy;&amp;rcy;&amp;iecy;&amp;ncy;&amp;tscy;&amp;iukcy;&amp;yacy; &amp;lcy;&amp;iukcy;&amp;kcy;&amp;acy;&amp;rcy;&amp;iukcy;&amp;vcy; &amp;ocy;&amp;rcy;&amp;tcy;&amp;ocy;&amp;pcy;&amp;iecy;&amp;dcy;&amp;iukcy;&amp;vcy;-&amp;tcy;&amp;rcy;&amp;acy;&amp;vcy;&amp;mcy;&amp;acy;&amp;tcy;&amp;ocy;&amp;lcy;&amp;ocy;&amp;gcy;&amp;iukcy;&amp;vcy; – &amp;Kcy;&amp;ocy;&amp;mcy;&amp;ucy;&amp;ncy;&amp;acy;&amp;lcy;&amp;softcy;&amp;ncy;&amp;icy;&amp;jcy; &amp;zcy;&amp;acy;&amp;kcy;&amp;lcy;&amp;acy;&amp;dcy;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4903422"/>
            <a:ext cx="86409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&amp;Kcy;&amp;ocy;&amp;ncy;&amp;fcy;&amp;iecy;&amp;rcy;&amp;iecy;&amp;ncy;&amp;tscy;&amp;iukcy;&amp;yacy; &amp;lcy;&amp;iukcy;&amp;kcy;&amp;acy;&amp;rcy;&amp;iukcy;&amp;vcy; &amp;ocy;&amp;rcy;&amp;tcy;&amp;ocy;&amp;pcy;&amp;iecy;&amp;dcy;&amp;iukcy;&amp;vcy;-&amp;tcy;&amp;rcy;&amp;acy;&amp;vcy;&amp;mcy;&amp;acy;&amp;tcy;&amp;ocy;&amp;lcy;&amp;ocy;&amp;gcy;&amp;iukcy;&amp;vcy; – &amp;Kcy;&amp;ocy;&amp;mcy;&amp;ucy;&amp;ncy;&amp;acy;&amp;lcy;&amp;softcy;&amp;ncy;&amp;icy;&amp;jcy; &amp;zcy;&amp;acy;&amp;kcy;&amp;lcy;&amp;acy;&amp;dcy;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06214"/>
            <a:ext cx="864096" cy="122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Прямая со стрелкой 2"/>
          <p:cNvCxnSpPr/>
          <p:nvPr/>
        </p:nvCxnSpPr>
        <p:spPr>
          <a:xfrm>
            <a:off x="5076056" y="1540868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9" idx="0"/>
          </p:cNvCxnSpPr>
          <p:nvPr/>
        </p:nvCxnSpPr>
        <p:spPr>
          <a:xfrm flipV="1">
            <a:off x="4391980" y="1540868"/>
            <a:ext cx="468052" cy="8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V="1">
            <a:off x="5076056" y="2090465"/>
            <a:ext cx="1944216" cy="25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5292080" y="2630351"/>
            <a:ext cx="1512168" cy="101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626006" y="2852936"/>
            <a:ext cx="522058" cy="2016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flipH="1">
            <a:off x="2411760" y="3137687"/>
            <a:ext cx="1440160" cy="17314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2052327" y="3032955"/>
            <a:ext cx="863489" cy="104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3131840" y="1385519"/>
            <a:ext cx="720080" cy="963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27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6" descr="Green Pack Online: Threats and Pressures - &amp;Ncy;&amp;iecy;&amp;bcy;&amp;iecy;&amp;zcy;&amp;pcy;&amp;iecy;&amp;chcy;&amp;ncy;&amp;iukcy; &amp;khcy;&amp;iukcy;&amp;mcy;&amp;iukcy;&amp;kcy;&amp;acy;&amp;tcy;&amp;i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96753"/>
            <a:ext cx="3799858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1967" y="404664"/>
            <a:ext cx="53972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7030A0"/>
                </a:solidFill>
              </a:rPr>
              <a:t>Побутова хімія</a:t>
            </a:r>
            <a:endParaRPr lang="ru-RU" sz="4800" b="1" dirty="0">
              <a:solidFill>
                <a:srgbClr val="7030A0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55576" y="1443841"/>
            <a:ext cx="5064496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Хімічні </a:t>
            </a:r>
            <a:r>
              <a:rPr lang="ru-RU" sz="2400" b="1" dirty="0" err="1">
                <a:solidFill>
                  <a:srgbClr val="FF0000"/>
                </a:solidFill>
              </a:rPr>
              <a:t>засоби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поділяються</a:t>
            </a:r>
            <a:r>
              <a:rPr lang="ru-RU" sz="2400" b="1" dirty="0">
                <a:solidFill>
                  <a:srgbClr val="FF0000"/>
                </a:solidFill>
              </a:rPr>
              <a:t> на:</a:t>
            </a:r>
          </a:p>
          <a:p>
            <a:endParaRPr lang="ru-RU" sz="2400" b="1" dirty="0">
              <a:solidFill>
                <a:srgbClr val="FF0000"/>
              </a:solidFill>
            </a:endParaRPr>
          </a:p>
          <a:p>
            <a:r>
              <a:rPr lang="ru-RU" b="1" dirty="0"/>
              <a:t>•</a:t>
            </a:r>
            <a:r>
              <a:rPr lang="ru-RU" b="1" dirty="0" err="1"/>
              <a:t>відносно</a:t>
            </a:r>
            <a:r>
              <a:rPr lang="ru-RU" b="1" dirty="0"/>
              <a:t> </a:t>
            </a:r>
            <a:r>
              <a:rPr lang="ru-RU" b="1" dirty="0" err="1"/>
              <a:t>безпечні</a:t>
            </a:r>
            <a:r>
              <a:rPr lang="ru-RU" b="1" dirty="0"/>
              <a:t> (мило, </a:t>
            </a:r>
            <a:r>
              <a:rPr lang="ru-RU" b="1" dirty="0" err="1"/>
              <a:t>пральні</a:t>
            </a:r>
            <a:r>
              <a:rPr lang="ru-RU" b="1" dirty="0"/>
              <a:t> порошки, пасти, косметика) –</a:t>
            </a:r>
            <a:r>
              <a:rPr lang="ru-RU" b="1" dirty="0" err="1"/>
              <a:t>спричиняють</a:t>
            </a:r>
            <a:r>
              <a:rPr lang="ru-RU" b="1" dirty="0"/>
              <a:t> </a:t>
            </a:r>
            <a:r>
              <a:rPr lang="ru-RU" b="1" dirty="0" err="1"/>
              <a:t>отруєння</a:t>
            </a:r>
            <a:r>
              <a:rPr lang="ru-RU" b="1" dirty="0"/>
              <a:t> при </a:t>
            </a:r>
            <a:r>
              <a:rPr lang="ru-RU" b="1" dirty="0" err="1"/>
              <a:t>потраплянні</a:t>
            </a:r>
            <a:r>
              <a:rPr lang="ru-RU" b="1" dirty="0"/>
              <a:t> в </a:t>
            </a:r>
            <a:r>
              <a:rPr lang="ru-RU" b="1" dirty="0" err="1"/>
              <a:t>організм</a:t>
            </a:r>
            <a:r>
              <a:rPr lang="ru-RU" b="1" dirty="0"/>
              <a:t>;</a:t>
            </a:r>
          </a:p>
          <a:p>
            <a:r>
              <a:rPr lang="ru-RU" b="1" dirty="0"/>
              <a:t> </a:t>
            </a:r>
          </a:p>
          <a:p>
            <a:r>
              <a:rPr lang="ru-RU" b="1" dirty="0"/>
              <a:t>•</a:t>
            </a:r>
            <a:r>
              <a:rPr lang="ru-RU" b="1" dirty="0" err="1"/>
              <a:t>небезпечні</a:t>
            </a:r>
            <a:r>
              <a:rPr lang="ru-RU" b="1" dirty="0"/>
              <a:t> (</a:t>
            </a:r>
            <a:r>
              <a:rPr lang="ru-RU" b="1" dirty="0" err="1"/>
              <a:t>відбілювальні</a:t>
            </a:r>
            <a:r>
              <a:rPr lang="ru-RU" b="1" dirty="0"/>
              <a:t> та </a:t>
            </a:r>
            <a:r>
              <a:rPr lang="ru-RU" b="1" dirty="0" err="1"/>
              <a:t>дезінфікуючі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) –</a:t>
            </a:r>
            <a:r>
              <a:rPr lang="ru-RU" b="1" dirty="0" err="1"/>
              <a:t>спричиняють</a:t>
            </a:r>
            <a:r>
              <a:rPr lang="ru-RU" b="1" dirty="0"/>
              <a:t> </a:t>
            </a:r>
            <a:r>
              <a:rPr lang="ru-RU" b="1" dirty="0" err="1"/>
              <a:t>опіки</a:t>
            </a:r>
            <a:r>
              <a:rPr lang="ru-RU" b="1" dirty="0"/>
              <a:t>, </a:t>
            </a:r>
            <a:r>
              <a:rPr lang="ru-RU" b="1" dirty="0" err="1"/>
              <a:t>подразнення</a:t>
            </a:r>
            <a:r>
              <a:rPr lang="ru-RU" b="1" dirty="0"/>
              <a:t> </a:t>
            </a:r>
            <a:r>
              <a:rPr lang="ru-RU" b="1" dirty="0" err="1"/>
              <a:t>шкіри</a:t>
            </a:r>
            <a:r>
              <a:rPr lang="ru-RU" b="1" dirty="0"/>
              <a:t>, очей, </a:t>
            </a:r>
            <a:r>
              <a:rPr lang="ru-RU" b="1" dirty="0" err="1"/>
              <a:t>дихальних</a:t>
            </a:r>
            <a:r>
              <a:rPr lang="ru-RU" b="1" dirty="0"/>
              <a:t> </a:t>
            </a:r>
            <a:r>
              <a:rPr lang="ru-RU" b="1" dirty="0" err="1"/>
              <a:t>шляхів</a:t>
            </a:r>
            <a:r>
              <a:rPr lang="ru-RU" b="1" dirty="0"/>
              <a:t>;</a:t>
            </a:r>
          </a:p>
          <a:p>
            <a:endParaRPr lang="ru-RU" b="1" dirty="0"/>
          </a:p>
          <a:p>
            <a:r>
              <a:rPr lang="ru-RU" b="1" dirty="0"/>
              <a:t>•</a:t>
            </a:r>
            <a:r>
              <a:rPr lang="ru-RU" b="1" dirty="0" err="1"/>
              <a:t>отруйні</a:t>
            </a:r>
            <a:r>
              <a:rPr lang="ru-RU" b="1" dirty="0"/>
              <a:t> (</a:t>
            </a:r>
            <a:r>
              <a:rPr lang="ru-RU" b="1" dirty="0" err="1"/>
              <a:t>засоби</a:t>
            </a:r>
            <a:r>
              <a:rPr lang="ru-RU" b="1" dirty="0"/>
              <a:t> для </a:t>
            </a:r>
            <a:r>
              <a:rPr lang="ru-RU" b="1" dirty="0" err="1"/>
              <a:t>боротьби</a:t>
            </a:r>
            <a:r>
              <a:rPr lang="ru-RU" b="1" dirty="0"/>
              <a:t> </a:t>
            </a:r>
          </a:p>
          <a:p>
            <a:r>
              <a:rPr lang="ru-RU" b="1" dirty="0"/>
              <a:t>з </a:t>
            </a:r>
            <a:r>
              <a:rPr lang="ru-RU" b="1" dirty="0" err="1"/>
              <a:t>комахами</a:t>
            </a:r>
            <a:r>
              <a:rPr lang="ru-RU" b="1" dirty="0"/>
              <a:t>, </a:t>
            </a:r>
            <a:r>
              <a:rPr lang="ru-RU" b="1" dirty="0" err="1"/>
              <a:t>гризунами</a:t>
            </a:r>
            <a:r>
              <a:rPr lang="ru-RU" b="1" dirty="0"/>
              <a:t>, для </a:t>
            </a:r>
            <a:r>
              <a:rPr lang="ru-RU" b="1" dirty="0" err="1"/>
              <a:t>виведення</a:t>
            </a:r>
            <a:r>
              <a:rPr lang="ru-RU" b="1" dirty="0"/>
              <a:t> </a:t>
            </a:r>
            <a:r>
              <a:rPr lang="ru-RU" b="1" dirty="0" err="1"/>
              <a:t>плям</a:t>
            </a:r>
            <a:r>
              <a:rPr lang="ru-RU" b="1" dirty="0"/>
              <a:t>) – </a:t>
            </a:r>
            <a:r>
              <a:rPr lang="ru-RU" b="1" dirty="0" err="1"/>
              <a:t>небезпечні</a:t>
            </a:r>
            <a:r>
              <a:rPr lang="ru-RU" b="1" dirty="0"/>
              <a:t> для </a:t>
            </a:r>
            <a:r>
              <a:rPr lang="ru-RU" b="1" dirty="0" err="1"/>
              <a:t>здоров’я</a:t>
            </a:r>
            <a:r>
              <a:rPr lang="ru-RU" b="1" dirty="0"/>
              <a:t>;</a:t>
            </a:r>
          </a:p>
          <a:p>
            <a:endParaRPr lang="ru-RU" b="1" dirty="0"/>
          </a:p>
          <a:p>
            <a:r>
              <a:rPr lang="ru-RU" b="1" dirty="0"/>
              <a:t>•</a:t>
            </a:r>
            <a:r>
              <a:rPr lang="ru-RU" b="1" dirty="0" err="1"/>
              <a:t>вогненебезпечні</a:t>
            </a:r>
            <a:r>
              <a:rPr lang="ru-RU" b="1" dirty="0"/>
              <a:t> (лаки, </a:t>
            </a:r>
            <a:r>
              <a:rPr lang="ru-RU" b="1" dirty="0" err="1"/>
              <a:t>фарби</a:t>
            </a:r>
            <a:r>
              <a:rPr lang="ru-RU" b="1" dirty="0"/>
              <a:t>, </a:t>
            </a:r>
            <a:r>
              <a:rPr lang="ru-RU" b="1" dirty="0" err="1"/>
              <a:t>розчинники</a:t>
            </a:r>
            <a:r>
              <a:rPr lang="ru-RU" b="1" dirty="0"/>
              <a:t>, </a:t>
            </a:r>
            <a:r>
              <a:rPr lang="ru-RU" b="1" dirty="0" err="1"/>
              <a:t>препарати</a:t>
            </a:r>
            <a:r>
              <a:rPr lang="ru-RU" b="1" dirty="0"/>
              <a:t> в </a:t>
            </a:r>
            <a:r>
              <a:rPr lang="ru-RU" b="1" dirty="0" err="1"/>
              <a:t>аерозольній</a:t>
            </a:r>
            <a:r>
              <a:rPr lang="ru-RU" b="1" dirty="0"/>
              <a:t> </a:t>
            </a:r>
            <a:r>
              <a:rPr lang="ru-RU" b="1" dirty="0" err="1"/>
              <a:t>упаковці</a:t>
            </a:r>
            <a:r>
              <a:rPr lang="ru-RU" b="1" dirty="0"/>
              <a:t>) –</a:t>
            </a:r>
            <a:r>
              <a:rPr lang="ru-RU" b="1" dirty="0" err="1"/>
              <a:t>спричиняють</a:t>
            </a:r>
            <a:r>
              <a:rPr lang="ru-RU" b="1" dirty="0"/>
              <a:t> </a:t>
            </a:r>
            <a:r>
              <a:rPr lang="ru-RU" b="1" dirty="0" err="1"/>
              <a:t>пожежі</a:t>
            </a:r>
            <a:r>
              <a:rPr lang="ru-RU" b="1" dirty="0"/>
              <a:t>, </a:t>
            </a:r>
            <a:r>
              <a:rPr lang="ru-RU" b="1" dirty="0" err="1"/>
              <a:t>виділяють</a:t>
            </a:r>
            <a:r>
              <a:rPr lang="ru-RU" b="1" dirty="0"/>
              <a:t> </a:t>
            </a:r>
            <a:r>
              <a:rPr lang="ru-RU" b="1" dirty="0" err="1"/>
              <a:t>отруйні</a:t>
            </a:r>
            <a:r>
              <a:rPr lang="ru-RU" b="1" dirty="0"/>
              <a:t> пари.</a:t>
            </a:r>
          </a:p>
        </p:txBody>
      </p:sp>
    </p:spTree>
    <p:extLst>
      <p:ext uri="{BB962C8B-B14F-4D97-AF65-F5344CB8AC3E}">
        <p14:creationId xmlns:p14="http://schemas.microsoft.com/office/powerpoint/2010/main" val="679556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0" y="-1893"/>
            <a:ext cx="9144000" cy="68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Scy;&amp;icy;&amp;ncy;&amp;tcy;&amp;iecy;&amp;tcy;&amp;icy;&amp;kcy;&amp;acy;&amp;lcy;&amp;ycy;қ &amp;zhcy;&amp;ucy;ғ&amp;ycy;&amp;shcy; &amp;zcy;&amp;acy;&amp;tcy;&amp;tcy;&amp;acy;&amp;rcy; &amp;mcy;&amp;iecy;&amp;ncy; &amp;tcy;ұ&amp;rcy;&amp;mcy;&amp;ycy;&amp;scy;&amp;tcy;&amp;ycy;қ &amp;khcy;&amp;icy;&amp;mcy;&amp;icy;&amp;yacy; құ&amp;rcy;&amp;acy;&amp;lcy;&amp;dcy;&amp;acy;&amp;rcy;&amp;ycy;&amp;n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055" y="1052735"/>
            <a:ext cx="2880320" cy="427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0375" y="1412776"/>
            <a:ext cx="562379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1" dirty="0"/>
          </a:p>
          <a:p>
            <a:r>
              <a:rPr lang="ru-RU" sz="2400" b="1" dirty="0"/>
              <a:t>•</a:t>
            </a:r>
            <a:r>
              <a:rPr lang="ru-RU" sz="2400" b="1" dirty="0" err="1"/>
              <a:t>зберігати</a:t>
            </a:r>
            <a:r>
              <a:rPr lang="ru-RU" sz="2400" b="1" dirty="0"/>
              <a:t> </a:t>
            </a:r>
            <a:r>
              <a:rPr lang="ru-RU" sz="2400" b="1" dirty="0" err="1"/>
              <a:t>якомога</a:t>
            </a:r>
            <a:r>
              <a:rPr lang="ru-RU" sz="2400" b="1" dirty="0"/>
              <a:t> </a:t>
            </a:r>
            <a:r>
              <a:rPr lang="ru-RU" sz="2400" b="1" dirty="0" err="1"/>
              <a:t>далі</a:t>
            </a:r>
            <a:r>
              <a:rPr lang="ru-RU" sz="2400" b="1" dirty="0"/>
              <a:t> </a:t>
            </a:r>
            <a:r>
              <a:rPr lang="ru-RU" sz="2400" b="1" dirty="0" err="1"/>
              <a:t>від</a:t>
            </a:r>
            <a:r>
              <a:rPr lang="ru-RU" sz="2400" b="1" dirty="0"/>
              <a:t> </a:t>
            </a:r>
            <a:r>
              <a:rPr lang="ru-RU" sz="2400" b="1" dirty="0" err="1"/>
              <a:t>джерел</a:t>
            </a:r>
            <a:r>
              <a:rPr lang="ru-RU" sz="2400" b="1" dirty="0"/>
              <a:t> </a:t>
            </a:r>
            <a:r>
              <a:rPr lang="ru-RU" sz="2400" b="1" dirty="0" err="1"/>
              <a:t>відкритого</a:t>
            </a:r>
            <a:r>
              <a:rPr lang="ru-RU" sz="2400" b="1" dirty="0"/>
              <a:t> </a:t>
            </a:r>
            <a:r>
              <a:rPr lang="ru-RU" sz="2400" b="1" dirty="0" err="1"/>
              <a:t>вогню</a:t>
            </a:r>
            <a:r>
              <a:rPr lang="ru-RU" sz="2400" b="1" dirty="0"/>
              <a:t>;</a:t>
            </a:r>
          </a:p>
          <a:p>
            <a:endParaRPr lang="ru-RU" sz="2400" b="1" dirty="0"/>
          </a:p>
          <a:p>
            <a:r>
              <a:rPr lang="ru-RU" sz="2400" b="1" dirty="0"/>
              <a:t>•</a:t>
            </a:r>
            <a:r>
              <a:rPr lang="ru-RU" sz="2400" b="1" dirty="0" err="1"/>
              <a:t>щільно</a:t>
            </a:r>
            <a:r>
              <a:rPr lang="ru-RU" sz="2400" b="1" dirty="0"/>
              <a:t> </a:t>
            </a:r>
            <a:r>
              <a:rPr lang="ru-RU" sz="2400" b="1" dirty="0" err="1"/>
              <a:t>закривати</a:t>
            </a:r>
            <a:r>
              <a:rPr lang="ru-RU" sz="2400" b="1" dirty="0"/>
              <a:t> упаковку;</a:t>
            </a:r>
          </a:p>
          <a:p>
            <a:endParaRPr lang="ru-RU" sz="2400" b="1" dirty="0"/>
          </a:p>
          <a:p>
            <a:r>
              <a:rPr lang="ru-RU" sz="2400" b="1" dirty="0"/>
              <a:t>•</a:t>
            </a:r>
            <a:r>
              <a:rPr lang="ru-RU" sz="2400" b="1" dirty="0" err="1"/>
              <a:t>тримати</a:t>
            </a:r>
            <a:r>
              <a:rPr lang="ru-RU" sz="2400" b="1" dirty="0"/>
              <a:t> </a:t>
            </a:r>
            <a:r>
              <a:rPr lang="ru-RU" sz="2400" b="1" dirty="0" err="1"/>
              <a:t>окремо</a:t>
            </a:r>
            <a:r>
              <a:rPr lang="ru-RU" sz="2400" b="1" dirty="0"/>
              <a:t> </a:t>
            </a:r>
            <a:r>
              <a:rPr lang="ru-RU" sz="2400" b="1" dirty="0" err="1"/>
              <a:t>від</a:t>
            </a:r>
            <a:r>
              <a:rPr lang="ru-RU" sz="2400" b="1" dirty="0"/>
              <a:t> </a:t>
            </a:r>
            <a:r>
              <a:rPr lang="ru-RU" sz="2400" b="1" dirty="0" err="1"/>
              <a:t>харчових</a:t>
            </a:r>
            <a:r>
              <a:rPr lang="ru-RU" sz="2400" b="1" dirty="0"/>
              <a:t> </a:t>
            </a:r>
            <a:r>
              <a:rPr lang="ru-RU" sz="2400" b="1" dirty="0" err="1"/>
              <a:t>продуктів</a:t>
            </a:r>
            <a:r>
              <a:rPr lang="ru-RU" sz="2400" b="1" dirty="0"/>
              <a:t>;</a:t>
            </a:r>
          </a:p>
          <a:p>
            <a:endParaRPr lang="ru-RU" sz="2400" b="1" dirty="0"/>
          </a:p>
          <a:p>
            <a:r>
              <a:rPr lang="ru-RU" sz="2400" b="1" dirty="0"/>
              <a:t>•</a:t>
            </a:r>
            <a:r>
              <a:rPr lang="ru-RU" sz="2400" b="1" dirty="0" err="1"/>
              <a:t>працювати</a:t>
            </a:r>
            <a:r>
              <a:rPr lang="ru-RU" sz="2400" b="1" dirty="0"/>
              <a:t> в </a:t>
            </a:r>
            <a:r>
              <a:rPr lang="ru-RU" sz="2400" b="1" dirty="0" err="1"/>
              <a:t>гумових</a:t>
            </a:r>
            <a:r>
              <a:rPr lang="ru-RU" sz="2400" b="1" dirty="0"/>
              <a:t> рукавичках;</a:t>
            </a:r>
          </a:p>
          <a:p>
            <a:endParaRPr lang="ru-RU" sz="2400" b="1" dirty="0"/>
          </a:p>
          <a:p>
            <a:r>
              <a:rPr lang="ru-RU" sz="2400" b="1" dirty="0"/>
              <a:t>•</a:t>
            </a:r>
            <a:r>
              <a:rPr lang="ru-RU" sz="2400" b="1" dirty="0" err="1"/>
              <a:t>зберігати</a:t>
            </a:r>
            <a:r>
              <a:rPr lang="ru-RU" sz="2400" b="1" dirty="0"/>
              <a:t> в недоступному для </a:t>
            </a:r>
            <a:r>
              <a:rPr lang="ru-RU" sz="2400" b="1" dirty="0" err="1"/>
              <a:t>дітей</a:t>
            </a:r>
            <a:r>
              <a:rPr lang="ru-RU" sz="2400" b="1" dirty="0"/>
              <a:t> </a:t>
            </a:r>
            <a:r>
              <a:rPr lang="ru-RU" sz="2400" b="1" dirty="0" err="1"/>
              <a:t>місці</a:t>
            </a:r>
            <a:r>
              <a:rPr lang="ru-RU" sz="2400" b="1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476672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rgbClr val="FF0000"/>
                </a:solidFill>
              </a:rPr>
              <a:t>Правила поводження з побутовою хімією:</a:t>
            </a:r>
            <a:endParaRPr lang="ru-RU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3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872" y="-18391"/>
            <a:ext cx="9144000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&amp;Bcy;&amp;iecy;&amp;scy;&amp;iukcy;&amp;dcy;&amp;icy; &amp;zcy; &amp;Bcy;&amp;ZHcy;&amp;Dcy; - &amp;Kcy;&amp;lcy;&amp;acy;&amp;scy;&amp;ncy;&amp;ocy;&amp;mcy;&amp;ucy; &amp;kcy;&amp;iecy;&amp;rcy;&amp;iukcy;&amp;vcy;&amp;ncy;&amp;icy;&amp;kcy;&amp;u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631574"/>
            <a:ext cx="4032448" cy="493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899593" y="465138"/>
            <a:ext cx="41774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chemeClr val="accent6">
                    <a:lumMod val="75000"/>
                  </a:schemeClr>
                </a:solidFill>
              </a:rPr>
              <a:t>Пожежа</a:t>
            </a:r>
            <a:endParaRPr lang="ru-RU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12775" y="1412777"/>
            <a:ext cx="38152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b="1" dirty="0">
                <a:solidFill>
                  <a:srgbClr val="FF0000"/>
                </a:solidFill>
              </a:rPr>
              <a:t>Найпоширеніші причини виникнення пожежі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58750" y="2828835"/>
            <a:ext cx="24638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Порушення правил </a:t>
            </a:r>
          </a:p>
          <a:p>
            <a:r>
              <a:rPr lang="ru-RU" sz="2000" b="1" dirty="0" err="1"/>
              <a:t>користування</a:t>
            </a:r>
            <a:r>
              <a:rPr lang="ru-RU" sz="2000" b="1" dirty="0"/>
              <a:t> </a:t>
            </a:r>
          </a:p>
          <a:p>
            <a:r>
              <a:rPr lang="ru-RU" sz="2000" b="1" dirty="0" err="1"/>
              <a:t>побутовими</a:t>
            </a:r>
            <a:r>
              <a:rPr lang="ru-RU" sz="2000" b="1" dirty="0"/>
              <a:t> </a:t>
            </a:r>
          </a:p>
          <a:p>
            <a:r>
              <a:rPr lang="ru-RU" sz="2000" b="1" dirty="0" err="1"/>
              <a:t>електроприладами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267745" y="4813994"/>
            <a:ext cx="2160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Необережне </a:t>
            </a:r>
          </a:p>
          <a:p>
            <a:r>
              <a:rPr lang="ru-RU" sz="2000" b="1" dirty="0" err="1"/>
              <a:t>поводження</a:t>
            </a:r>
            <a:r>
              <a:rPr lang="ru-RU" sz="2000" b="1" dirty="0"/>
              <a:t> з </a:t>
            </a:r>
          </a:p>
          <a:p>
            <a:r>
              <a:rPr lang="ru-RU" sz="2000" b="1" dirty="0"/>
              <a:t>вогнем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971600" y="2243774"/>
            <a:ext cx="648072" cy="6811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2988318" y="2243774"/>
            <a:ext cx="215530" cy="26253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925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&amp;Pcy;&amp;ocy;&amp;zhcy;&amp;acy;&amp;rcy; &amp;icy; &amp;dcy;&amp;iecy;&amp;tcy;&amp;icy; | &amp;Ncy;&amp;acy;&amp;shcy;&amp;iecy; &amp;scy;&amp;lcy;&amp;ocy;&amp;vcy;&amp;ocy;. &amp;Kcy;&amp;ocy;&amp;khcy;&amp;mcy;&amp;acy;, &amp;Icy;&amp;vcy;&amp;acy;&amp;ncy;&amp;ocy;&amp;vcy;&amp;scy;&amp;kcy;&amp;icy;&amp;jcy; &amp;rcy;&amp;acy;&amp;jcy;&amp;ocy;&amp;ncy; &amp;Icy;&amp;vcy;&amp;acy;&amp;ncy;&amp;ocy;&amp;vcy;&amp;scy;&amp;kcy;&amp;ocy;&amp;jcy; &amp;ocy;&amp;bcy;&amp;lcy;&amp;acy;&amp;scy;&amp;tcy;&amp;i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052736"/>
            <a:ext cx="3744416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" y="1196752"/>
            <a:ext cx="49320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</a:rPr>
              <a:t>Запобігти </a:t>
            </a:r>
            <a:r>
              <a:rPr lang="ru-RU" sz="2400" b="1" dirty="0" err="1">
                <a:solidFill>
                  <a:srgbClr val="FF0000"/>
                </a:solidFill>
              </a:rPr>
              <a:t>виникненню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r>
              <a:rPr lang="ru-RU" sz="2400" b="1" dirty="0" err="1">
                <a:solidFill>
                  <a:srgbClr val="FF0000"/>
                </a:solidFill>
              </a:rPr>
              <a:t>пожежі</a:t>
            </a:r>
            <a:r>
              <a:rPr lang="ru-RU" sz="2400" b="1" dirty="0">
                <a:solidFill>
                  <a:srgbClr val="FF0000"/>
                </a:solidFill>
              </a:rPr>
              <a:t>: </a:t>
            </a:r>
            <a:endParaRPr lang="ru-RU" sz="24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 err="1"/>
              <a:t>слід</a:t>
            </a:r>
            <a:r>
              <a:rPr lang="ru-RU" sz="2400" b="1" dirty="0"/>
              <a:t> </a:t>
            </a:r>
            <a:r>
              <a:rPr lang="ru-RU" sz="2400" b="1" dirty="0" err="1"/>
              <a:t>дотримуватися</a:t>
            </a:r>
            <a:r>
              <a:rPr lang="ru-RU" sz="2400" b="1" dirty="0"/>
              <a:t> правил </a:t>
            </a:r>
            <a:r>
              <a:rPr lang="ru-RU" sz="2400" b="1" dirty="0" err="1"/>
              <a:t>пожежної</a:t>
            </a:r>
            <a:r>
              <a:rPr lang="ru-RU" sz="2400" b="1" dirty="0"/>
              <a:t> </a:t>
            </a:r>
            <a:r>
              <a:rPr lang="ru-RU" sz="2400" b="1" dirty="0" err="1"/>
              <a:t>безпека</a:t>
            </a:r>
            <a:r>
              <a:rPr lang="ru-RU" sz="2400" b="1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/>
              <a:t>знати, як </a:t>
            </a:r>
            <a:r>
              <a:rPr lang="ru-RU" sz="2400" b="1" dirty="0" err="1"/>
              <a:t>діяти</a:t>
            </a:r>
            <a:r>
              <a:rPr lang="ru-RU" sz="2400" b="1" dirty="0"/>
              <a:t> при </a:t>
            </a:r>
            <a:r>
              <a:rPr lang="ru-RU" sz="2400" b="1" dirty="0" err="1"/>
              <a:t>евакуації</a:t>
            </a:r>
            <a:r>
              <a:rPr lang="ru-RU" sz="2400" b="1" dirty="0"/>
              <a:t> </a:t>
            </a:r>
            <a:r>
              <a:rPr lang="ru-RU" sz="2400" b="1" dirty="0" err="1"/>
              <a:t>під</a:t>
            </a:r>
            <a:r>
              <a:rPr lang="ru-RU" sz="2400" b="1" dirty="0"/>
              <a:t> час </a:t>
            </a:r>
            <a:r>
              <a:rPr lang="ru-RU" sz="2400" b="1" dirty="0" err="1"/>
              <a:t>пожежі</a:t>
            </a:r>
            <a:r>
              <a:rPr lang="ru-RU" sz="2400" b="1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400" b="1" dirty="0"/>
              <a:t>У </a:t>
            </a:r>
            <a:r>
              <a:rPr lang="ru-RU" sz="2400" b="1" dirty="0" err="1"/>
              <a:t>разі</a:t>
            </a:r>
            <a:r>
              <a:rPr lang="ru-RU" sz="2400" b="1" dirty="0"/>
              <a:t> </a:t>
            </a:r>
            <a:r>
              <a:rPr lang="ru-RU" sz="2400" b="1" dirty="0" err="1"/>
              <a:t>пожежі</a:t>
            </a:r>
            <a:r>
              <a:rPr lang="ru-RU" sz="2400" b="1" dirty="0"/>
              <a:t> </a:t>
            </a:r>
            <a:r>
              <a:rPr lang="ru-RU" sz="2400" b="1" dirty="0" err="1"/>
              <a:t>слід</a:t>
            </a:r>
            <a:r>
              <a:rPr lang="ru-RU" sz="2400" b="1" dirty="0"/>
              <a:t> </a:t>
            </a:r>
            <a:r>
              <a:rPr lang="ru-RU" sz="2400" b="1" dirty="0" err="1"/>
              <a:t>зателефонувати</a:t>
            </a:r>
            <a:r>
              <a:rPr lang="ru-RU" sz="2400" b="1" dirty="0"/>
              <a:t> 101.</a:t>
            </a:r>
          </a:p>
          <a:p>
            <a:pPr marL="342900" indent="-342900">
              <a:buFont typeface="Arial" pitchFamily="34" charset="0"/>
              <a:buChar char="•"/>
            </a:pPr>
            <a:endParaRPr lang="ru-RU" sz="2400" b="1" dirty="0"/>
          </a:p>
          <a:p>
            <a:r>
              <a:rPr lang="ru-RU" sz="2400" b="1" dirty="0" err="1">
                <a:solidFill>
                  <a:srgbClr val="FF0000"/>
                </a:solidFill>
              </a:rPr>
              <a:t>Вогнегасник</a:t>
            </a:r>
            <a:r>
              <a:rPr lang="ru-RU" sz="2400" b="1" dirty="0"/>
              <a:t> -</a:t>
            </a:r>
            <a:r>
              <a:rPr lang="ru-RU" sz="2400" b="1" dirty="0" err="1"/>
              <a:t>найефективніший</a:t>
            </a:r>
            <a:r>
              <a:rPr lang="ru-RU" sz="2400" b="1" dirty="0"/>
              <a:t> </a:t>
            </a:r>
          </a:p>
          <a:p>
            <a:r>
              <a:rPr lang="ru-RU" sz="2400" b="1" dirty="0" err="1"/>
              <a:t>засіб</a:t>
            </a:r>
            <a:r>
              <a:rPr lang="ru-RU" sz="2400" b="1" dirty="0"/>
              <a:t> </a:t>
            </a:r>
            <a:r>
              <a:rPr lang="ru-RU" sz="2400" b="1" dirty="0" err="1"/>
              <a:t>гасіння</a:t>
            </a:r>
            <a:r>
              <a:rPr lang="ru-RU" sz="2400" b="1" dirty="0"/>
              <a:t> </a:t>
            </a:r>
            <a:r>
              <a:rPr lang="ru-RU" sz="2400" b="1" dirty="0" err="1"/>
              <a:t>пожежі</a:t>
            </a:r>
            <a:r>
              <a:rPr lang="ru-RU" sz="2400" b="1" dirty="0"/>
              <a:t>.</a:t>
            </a:r>
          </a:p>
          <a:p>
            <a:r>
              <a:rPr lang="ru-RU" sz="2400" b="1" dirty="0"/>
              <a:t>При </a:t>
            </a:r>
            <a:r>
              <a:rPr lang="ru-RU" sz="2400" b="1" dirty="0" err="1"/>
              <a:t>пожежі</a:t>
            </a:r>
            <a:r>
              <a:rPr lang="ru-RU" sz="2400" b="1" dirty="0"/>
              <a:t>  </a:t>
            </a:r>
            <a:r>
              <a:rPr lang="ru-RU" sz="2400" b="1" dirty="0" err="1"/>
              <a:t>потрібно</a:t>
            </a:r>
            <a:r>
              <a:rPr lang="ru-RU" sz="2400" b="1" dirty="0"/>
              <a:t> </a:t>
            </a:r>
            <a:r>
              <a:rPr lang="ru-RU" sz="2400" b="1" dirty="0" err="1"/>
              <a:t>захищати</a:t>
            </a:r>
            <a:r>
              <a:rPr lang="ru-RU" sz="2400" b="1" dirty="0"/>
              <a:t> </a:t>
            </a:r>
            <a:r>
              <a:rPr lang="ru-RU" sz="2400" b="1" dirty="0" err="1"/>
              <a:t>органи</a:t>
            </a:r>
            <a:r>
              <a:rPr lang="ru-RU" sz="2400" b="1" dirty="0"/>
              <a:t>  </a:t>
            </a:r>
            <a:r>
              <a:rPr lang="ru-RU" sz="2400" b="1" dirty="0" err="1"/>
              <a:t>дихання</a:t>
            </a:r>
            <a:r>
              <a:rPr lang="ru-RU" sz="2400" b="1" dirty="0"/>
              <a:t>, правильно </a:t>
            </a:r>
            <a:r>
              <a:rPr lang="ru-RU" sz="2400" b="1" dirty="0" err="1"/>
              <a:t>діяти</a:t>
            </a:r>
            <a:r>
              <a:rPr lang="ru-RU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66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Bcy;&amp;iecy;&amp;zcy;&amp;pcy;&amp;iecy;&amp;kcy;&amp;acy; &amp;vcy;&amp;dcy;&amp;ocy;&amp;mcy;&amp;acy;. &amp;Pcy;&amp;rcy;&amp;acy;&amp;vcy;&amp;icy;&amp;lcy;&amp;acy; &amp;kcy;&amp;ocy;&amp;rcy;&amp;icy;&amp;scy;&amp;tcy;&amp;ucy;&amp;vcy;&amp;acy;&amp;ncy;&amp;ncy;&amp;yacy; &amp;dcy;&amp;zhcy;&amp;iecy;&amp;rcy;&amp;iecy;&amp;lcy;&amp;acy;&amp;mcy;&amp;icy; &amp;vcy;&amp;ocy;&amp;dcy;&amp;ocy;&amp;pcy;&amp;ocy;&amp;scy;&amp;tcy;&amp;acy;&amp;chcy;&amp;acy;&amp;ncy;&amp;ncy;&amp;ya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556792"/>
            <a:ext cx="8144073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79712" y="404664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 err="1">
                <a:solidFill>
                  <a:srgbClr val="FF0000"/>
                </a:solidFill>
              </a:rPr>
              <a:t>Пам</a:t>
            </a:r>
            <a:r>
              <a:rPr lang="en-US" sz="4800" b="1" dirty="0">
                <a:solidFill>
                  <a:srgbClr val="FF0000"/>
                </a:solidFill>
              </a:rPr>
              <a:t>’</a:t>
            </a:r>
            <a:r>
              <a:rPr lang="uk-UA" sz="4800" b="1" dirty="0" err="1">
                <a:solidFill>
                  <a:srgbClr val="FF0000"/>
                </a:solidFill>
              </a:rPr>
              <a:t>ятай</a:t>
            </a:r>
            <a:r>
              <a:rPr lang="uk-UA" sz="4800" b="1" dirty="0">
                <a:solidFill>
                  <a:srgbClr val="FF0000"/>
                </a:solidFill>
              </a:rPr>
              <a:t>, у домі:</a:t>
            </a:r>
            <a:endParaRPr lang="ru-RU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9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63688" y="548680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Завдання</a:t>
            </a:r>
            <a:endParaRPr lang="ru-RU" sz="4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E51DD8-7778-C446-AACF-7687724F78B2}"/>
              </a:ext>
            </a:extLst>
          </p:cNvPr>
          <p:cNvSpPr txBox="1"/>
          <p:nvPr/>
        </p:nvSpPr>
        <p:spPr>
          <a:xfrm>
            <a:off x="731367" y="1897936"/>
            <a:ext cx="766449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200" b="0" i="0" u="sng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Дай </a:t>
            </a:r>
            <a:r>
              <a:rPr lang="ru-RU" sz="2200" b="0" i="0" u="sng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відповіді</a:t>
            </a:r>
            <a:r>
              <a:rPr lang="ru-RU" sz="2200" b="0" i="0" u="sng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на </a:t>
            </a:r>
            <a:r>
              <a:rPr lang="ru-RU" sz="2200" b="0" i="0" u="sng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питання</a:t>
            </a:r>
            <a:r>
              <a:rPr lang="ru-RU" sz="2200" b="0" i="0" u="sng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у </a:t>
            </a:r>
            <a:r>
              <a:rPr lang="ru-RU" sz="2200" b="0" i="0" u="sng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зошиті</a:t>
            </a:r>
            <a:r>
              <a:rPr lang="ru-RU" sz="2200" b="0" i="0" u="sng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200" u="sng" dirty="0">
              <a:solidFill>
                <a:srgbClr val="292B2C"/>
              </a:solidFill>
              <a:latin typeface="Century Gothic" panose="020B0502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sz="22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1)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Якими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газовими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приладами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ти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користуєшся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самостійно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?</a:t>
            </a:r>
          </a:p>
          <a:p>
            <a:pPr algn="just"/>
            <a:r>
              <a:rPr lang="ru-RU" sz="2200" dirty="0">
                <a:solidFill>
                  <a:srgbClr val="292B2C"/>
                </a:solidFill>
                <a:latin typeface="Century Gothic" panose="020B0502020202020204" pitchFamily="34" charset="0"/>
              </a:rPr>
              <a:t>2)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Яких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правил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додержуєшся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,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користуючися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газовими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приладами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?</a:t>
            </a:r>
          </a:p>
          <a:p>
            <a:pPr algn="just"/>
            <a:endParaRPr lang="ru-RU" sz="2200" dirty="0">
              <a:solidFill>
                <a:srgbClr val="292B2C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Під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наглядом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дорослих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потренуйся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вмикати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та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вимикати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конфорку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газової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плити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, вентиль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газової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труби,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щоб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усе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робити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ru-RU" sz="2200" b="0" i="0" dirty="0" err="1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впевнено</a:t>
            </a:r>
            <a:r>
              <a:rPr lang="ru-RU" sz="2200" b="0" i="0" dirty="0">
                <a:solidFill>
                  <a:srgbClr val="292B2C"/>
                </a:solidFill>
                <a:effectLst/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888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384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55304" y="910747"/>
            <a:ext cx="5616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Зворотній зв</a:t>
            </a:r>
            <a:r>
              <a:rPr lang="en-US" sz="4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’</a:t>
            </a:r>
            <a:r>
              <a:rPr lang="uk-UA" sz="4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язок</a:t>
            </a:r>
            <a:endParaRPr lang="ru-RU" sz="4800" b="1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83327-C4AF-5E40-9BEA-F64C5CE3E890}"/>
              </a:ext>
            </a:extLst>
          </p:cNvPr>
          <p:cNvSpPr txBox="1"/>
          <p:nvPr/>
        </p:nvSpPr>
        <p:spPr>
          <a:xfrm>
            <a:off x="2239108" y="2644554"/>
            <a:ext cx="4665784" cy="1568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71500" algn="ctr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endParaRPr lang="ru-UA" sz="1600" dirty="0">
              <a:solidFill>
                <a:srgbClr val="FF0000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ru-UA" sz="18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Human</a:t>
            </a:r>
            <a:r>
              <a:rPr lang="uk-UA" sz="18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UA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fontAlgn="auto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lang="uk-UA" sz="18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Електронна адреса - </a:t>
            </a:r>
            <a:r>
              <a:rPr lang="en-US" sz="18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zhannaandreeva</a:t>
            </a:r>
            <a:r>
              <a:rPr lang="uk-UA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95@</a:t>
            </a:r>
            <a:r>
              <a:rPr lang="en-US" sz="1800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ukr</a:t>
            </a:r>
            <a:r>
              <a:rPr lang="uk-UA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</a:t>
            </a:r>
            <a:endParaRPr lang="ru-UA" dirty="0"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3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0" descr="&amp;Rcy;&amp;acy;&amp;scy;&amp;kcy;&amp;rcy;&amp;acy;&amp;scy;&amp;kcy;&amp;acy; «&amp;Dcy;&amp;ocy;&amp;mcy;&amp;icy;&amp;kcy;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89" y="764704"/>
            <a:ext cx="4047934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496915" y="1124744"/>
            <a:ext cx="47160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Найбезпечніше </a:t>
            </a:r>
            <a:r>
              <a:rPr lang="ru-RU" sz="2000" dirty="0" err="1">
                <a:latin typeface="Century Gothic" panose="020B0502020202020204" pitchFamily="34" charset="0"/>
              </a:rPr>
              <a:t>людина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почуває</a:t>
            </a:r>
            <a:r>
              <a:rPr lang="ru-RU" sz="2000" dirty="0">
                <a:latin typeface="Century Gothic" panose="020B0502020202020204" pitchFamily="34" charset="0"/>
              </a:rPr>
              <a:t> себе в  </a:t>
            </a:r>
            <a:r>
              <a:rPr lang="ru-RU" sz="2000" dirty="0" err="1">
                <a:latin typeface="Century Gothic" panose="020B0502020202020204" pitchFamily="34" charset="0"/>
              </a:rPr>
              <a:t>своєму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будинку</a:t>
            </a:r>
            <a:r>
              <a:rPr lang="ru-RU" sz="2000" dirty="0"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</a:rPr>
              <a:t>квартирі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</a:p>
          <a:p>
            <a:r>
              <a:rPr lang="ru-RU" sz="2000" dirty="0">
                <a:latin typeface="Century Gothic" panose="020B0502020202020204" pitchFamily="34" charset="0"/>
              </a:rPr>
              <a:t>Як </a:t>
            </a:r>
            <a:r>
              <a:rPr lang="ru-RU" sz="2000" dirty="0" err="1">
                <a:latin typeface="Century Gothic" panose="020B0502020202020204" pitchFamily="34" charset="0"/>
              </a:rPr>
              <a:t>говорять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британці</a:t>
            </a:r>
            <a:r>
              <a:rPr lang="ru-RU" sz="2000" dirty="0">
                <a:latin typeface="Century Gothic" panose="020B0502020202020204" pitchFamily="34" charset="0"/>
              </a:rPr>
              <a:t>: </a:t>
            </a: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«</a:t>
            </a:r>
            <a:r>
              <a:rPr lang="ru-RU" sz="20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Мій</a:t>
            </a: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дім</a:t>
            </a: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—моя </a:t>
            </a:r>
            <a:r>
              <a:rPr lang="ru-RU" sz="2000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фортеця</a:t>
            </a:r>
            <a:r>
              <a:rPr lang="ru-RU" sz="2000" dirty="0">
                <a:solidFill>
                  <a:srgbClr val="FF0000"/>
                </a:solidFill>
                <a:latin typeface="Century Gothic" panose="020B0502020202020204" pitchFamily="34" charset="0"/>
              </a:rPr>
              <a:t>».</a:t>
            </a:r>
            <a:r>
              <a:rPr lang="ru-RU" dirty="0"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2828836"/>
            <a:ext cx="446449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А </a:t>
            </a:r>
            <a:r>
              <a:rPr lang="ru-RU" sz="2000" dirty="0" err="1">
                <a:latin typeface="Century Gothic" panose="020B0502020202020204" pitchFamily="34" charset="0"/>
              </a:rPr>
              <a:t>щоб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почуватися</a:t>
            </a:r>
            <a:r>
              <a:rPr lang="ru-RU" sz="2000" dirty="0">
                <a:latin typeface="Century Gothic" panose="020B0502020202020204" pitchFamily="34" charset="0"/>
              </a:rPr>
              <a:t> не </a:t>
            </a:r>
            <a:r>
              <a:rPr lang="ru-RU" sz="2000" dirty="0" err="1">
                <a:latin typeface="Century Gothic" panose="020B0502020202020204" pitchFamily="34" charset="0"/>
              </a:rPr>
              <a:t>тільки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безпечно</a:t>
            </a:r>
            <a:r>
              <a:rPr lang="ru-RU" sz="2000" dirty="0">
                <a:latin typeface="Century Gothic" panose="020B0502020202020204" pitchFamily="34" charset="0"/>
              </a:rPr>
              <a:t>, а й комфортно, </a:t>
            </a:r>
            <a:r>
              <a:rPr lang="ru-RU" sz="2000" dirty="0" err="1">
                <a:latin typeface="Century Gothic" panose="020B0502020202020204" pitchFamily="34" charset="0"/>
              </a:rPr>
              <a:t>людина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використовує</a:t>
            </a:r>
            <a:r>
              <a:rPr lang="ru-RU" sz="2000" dirty="0">
                <a:latin typeface="Century Gothic" panose="020B0502020202020204" pitchFamily="34" charset="0"/>
              </a:rPr>
              <a:t> у </a:t>
            </a:r>
            <a:r>
              <a:rPr lang="ru-RU" sz="2000" dirty="0" err="1">
                <a:latin typeface="Century Gothic" panose="020B0502020202020204" pitchFamily="34" charset="0"/>
              </a:rPr>
              <a:t>своїй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домівці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різноманітну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техніку</a:t>
            </a:r>
            <a:r>
              <a:rPr lang="ru-RU" sz="2000" dirty="0"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</a:rPr>
              <a:t>що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полегшує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їй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життя</a:t>
            </a:r>
            <a:r>
              <a:rPr lang="ru-RU" sz="20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102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24" y="7937"/>
            <a:ext cx="9144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Dcy;&amp;ocy;&amp;mcy;&amp;icy;&amp;kcy; &amp;icy;&amp;zcy; &amp;bcy;&amp;ucy;&amp;mcy;&amp;acy;&amp;gcy;&amp;icy; - &amp;Pcy;&amp;iecy;&amp;rcy;&amp;vcy;&amp;ycy;&amp;iecy; &amp;scy;&amp;tcy;&amp;ucy;&amp;pcy;&amp;iecy;&amp;ncy;&amp;softcy;&amp;kcy;&amp;i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522" y="1268760"/>
            <a:ext cx="3620974" cy="460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575" y="1268760"/>
            <a:ext cx="52663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Нинішній </a:t>
            </a:r>
            <a:r>
              <a:rPr lang="ru-RU" sz="2000" dirty="0" err="1">
                <a:latin typeface="Century Gothic" panose="020B0502020202020204" pitchFamily="34" charset="0"/>
              </a:rPr>
              <a:t>рівень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технічного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прогресу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цілком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достатній</a:t>
            </a:r>
            <a:r>
              <a:rPr lang="ru-RU" sz="2000" dirty="0"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</a:rPr>
              <a:t>щоб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забезпечити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автономне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існування</a:t>
            </a:r>
            <a:r>
              <a:rPr lang="ru-RU" sz="2000" dirty="0">
                <a:latin typeface="Century Gothic" panose="020B0502020202020204" pitchFamily="34" charset="0"/>
              </a:rPr>
              <a:t> будь-</a:t>
            </a:r>
            <a:r>
              <a:rPr lang="ru-RU" sz="2000" dirty="0" err="1">
                <a:latin typeface="Century Gothic" panose="020B0502020202020204" pitchFamily="34" charset="0"/>
              </a:rPr>
              <a:t>якої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людини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упродовж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тривалого</a:t>
            </a:r>
            <a:r>
              <a:rPr lang="ru-RU" sz="2000" dirty="0">
                <a:latin typeface="Century Gothic" panose="020B0502020202020204" pitchFamily="34" charset="0"/>
              </a:rPr>
              <a:t> часу без потреби </a:t>
            </a:r>
            <a:r>
              <a:rPr lang="ru-RU" sz="2000" dirty="0" err="1">
                <a:latin typeface="Century Gothic" panose="020B0502020202020204" pitchFamily="34" charset="0"/>
              </a:rPr>
              <a:t>спілкування</a:t>
            </a:r>
            <a:r>
              <a:rPr lang="ru-RU" sz="2000" dirty="0">
                <a:latin typeface="Century Gothic" panose="020B0502020202020204" pitchFamily="34" charset="0"/>
              </a:rPr>
              <a:t> із </a:t>
            </a:r>
            <a:r>
              <a:rPr lang="ru-RU" sz="2000" dirty="0" err="1">
                <a:latin typeface="Century Gothic" panose="020B0502020202020204" pitchFamily="34" charset="0"/>
              </a:rPr>
              <a:t>зовнішнім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світом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dirty="0" err="1">
                <a:latin typeface="Century Gothic" panose="020B0502020202020204" pitchFamily="34" charset="0"/>
              </a:rPr>
              <a:t>Зокрема</a:t>
            </a:r>
            <a:r>
              <a:rPr lang="ru-RU" sz="2000" dirty="0">
                <a:latin typeface="Century Gothic" panose="020B0502020202020204" pitchFamily="34" charset="0"/>
              </a:rPr>
              <a:t>, у </a:t>
            </a:r>
            <a:r>
              <a:rPr lang="ru-RU" sz="2000" dirty="0" err="1">
                <a:latin typeface="Century Gothic" panose="020B0502020202020204" pitchFamily="34" charset="0"/>
              </a:rPr>
              <a:t>переважній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більшості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будинків</a:t>
            </a:r>
            <a:r>
              <a:rPr lang="ru-RU" sz="2000" dirty="0">
                <a:latin typeface="Century Gothic" panose="020B0502020202020204" pitchFamily="34" charset="0"/>
              </a:rPr>
              <a:t> є холодна і </a:t>
            </a:r>
            <a:r>
              <a:rPr lang="ru-RU" sz="2000" dirty="0" err="1">
                <a:latin typeface="Century Gothic" panose="020B0502020202020204" pitchFamily="34" charset="0"/>
              </a:rPr>
              <a:t>гаряча</a:t>
            </a:r>
            <a:r>
              <a:rPr lang="ru-RU" sz="2000" dirty="0">
                <a:latin typeface="Century Gothic" panose="020B0502020202020204" pitchFamily="34" charset="0"/>
              </a:rPr>
              <a:t> вода, </a:t>
            </a:r>
            <a:r>
              <a:rPr lang="ru-RU" sz="2000" dirty="0" err="1">
                <a:latin typeface="Century Gothic" panose="020B0502020202020204" pitchFamily="34" charset="0"/>
              </a:rPr>
              <a:t>світло</a:t>
            </a:r>
            <a:r>
              <a:rPr lang="ru-RU" sz="2000" dirty="0">
                <a:latin typeface="Century Gothic" panose="020B0502020202020204" pitchFamily="34" charset="0"/>
              </a:rPr>
              <a:t>, </a:t>
            </a:r>
            <a:r>
              <a:rPr lang="ru-RU" sz="2000" dirty="0" err="1">
                <a:latin typeface="Century Gothic" panose="020B0502020202020204" pitchFamily="34" charset="0"/>
              </a:rPr>
              <a:t>центральне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опалення</a:t>
            </a:r>
            <a:r>
              <a:rPr lang="ru-RU" sz="2000" dirty="0">
                <a:latin typeface="Century Gothic" panose="020B0502020202020204" pitchFamily="34" charset="0"/>
              </a:rPr>
              <a:t>, холодильник, </a:t>
            </a:r>
            <a:r>
              <a:rPr lang="ru-RU" sz="2000" dirty="0" err="1">
                <a:latin typeface="Century Gothic" panose="020B0502020202020204" pitchFamily="34" charset="0"/>
              </a:rPr>
              <a:t>аудіо</a:t>
            </a:r>
            <a:r>
              <a:rPr lang="ru-RU" sz="2000" dirty="0">
                <a:latin typeface="Century Gothic" panose="020B0502020202020204" pitchFamily="34" charset="0"/>
              </a:rPr>
              <a:t>-та </a:t>
            </a:r>
            <a:r>
              <a:rPr lang="ru-RU" sz="2000" dirty="0" err="1">
                <a:latin typeface="Century Gothic" panose="020B0502020202020204" pitchFamily="34" charset="0"/>
              </a:rPr>
              <a:t>відеотехніка</a:t>
            </a:r>
            <a:r>
              <a:rPr lang="ru-RU" sz="2000" dirty="0">
                <a:latin typeface="Century Gothic" panose="020B0502020202020204" pitchFamily="34" charset="0"/>
              </a:rPr>
              <a:t>, телефон, туалет, </a:t>
            </a:r>
            <a:r>
              <a:rPr lang="ru-RU" sz="2000" dirty="0" err="1">
                <a:latin typeface="Century Gothic" panose="020B0502020202020204" pitchFamily="34" charset="0"/>
              </a:rPr>
              <a:t>сміттєпровід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тощо</a:t>
            </a:r>
            <a:r>
              <a:rPr lang="ru-RU" sz="2000" dirty="0">
                <a:latin typeface="Century Gothic" panose="020B0502020202020204" pitchFamily="34" charset="0"/>
              </a:rPr>
              <a:t>. </a:t>
            </a:r>
          </a:p>
          <a:p>
            <a:endParaRPr lang="ru-RU" sz="2000" dirty="0">
              <a:latin typeface="Century Gothic" panose="020B0502020202020204" pitchFamily="34" charset="0"/>
            </a:endParaRPr>
          </a:p>
          <a:p>
            <a:r>
              <a:rPr lang="ru-RU" sz="2000" dirty="0" err="1">
                <a:latin typeface="Century Gothic" panose="020B0502020202020204" pitchFamily="34" charset="0"/>
              </a:rPr>
              <a:t>Отже</a:t>
            </a:r>
            <a:r>
              <a:rPr lang="ru-RU" sz="2000" dirty="0">
                <a:latin typeface="Century Gothic" panose="020B0502020202020204" pitchFamily="34" charset="0"/>
              </a:rPr>
              <a:t>, в </a:t>
            </a:r>
            <a:r>
              <a:rPr lang="ru-RU" sz="2000" dirty="0" err="1">
                <a:latin typeface="Century Gothic" panose="020B0502020202020204" pitchFamily="34" charset="0"/>
              </a:rPr>
              <a:t>оселі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людина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майже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всім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забезпечена</a:t>
            </a:r>
            <a:r>
              <a:rPr lang="ru-RU" sz="20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3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2617"/>
            <a:ext cx="9144000" cy="69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575" y="7938"/>
            <a:ext cx="592859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FF0000"/>
                </a:solidFill>
              </a:rPr>
              <a:t>Н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е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Б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Е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З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П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Е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К</a:t>
            </a:r>
          </a:p>
          <a:p>
            <a:r>
              <a:rPr lang="uk-UA" sz="4800" b="1" dirty="0">
                <a:solidFill>
                  <a:srgbClr val="FF0000"/>
                </a:solidFill>
              </a:rPr>
              <a:t>а</a:t>
            </a:r>
            <a:endParaRPr lang="ru-RU" sz="4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160338"/>
            <a:ext cx="3456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4800" b="1" dirty="0">
              <a:solidFill>
                <a:schemeClr val="tx2"/>
              </a:solidFill>
            </a:endParaRPr>
          </a:p>
          <a:p>
            <a:r>
              <a:rPr lang="uk-UA" sz="4800" b="1" dirty="0">
                <a:solidFill>
                  <a:schemeClr val="tx2"/>
                </a:solidFill>
              </a:rPr>
              <a:t>             Газ</a:t>
            </a:r>
            <a:endParaRPr lang="ru-RU" sz="4800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91680" y="7938"/>
            <a:ext cx="4248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4800" b="1" dirty="0">
              <a:solidFill>
                <a:schemeClr val="tx2"/>
              </a:solidFill>
            </a:endParaRPr>
          </a:p>
          <a:p>
            <a:r>
              <a:rPr lang="uk-UA" sz="4800" b="1" dirty="0">
                <a:solidFill>
                  <a:schemeClr val="tx2"/>
                </a:solidFill>
              </a:rPr>
              <a:t>       </a:t>
            </a:r>
          </a:p>
          <a:p>
            <a:r>
              <a:rPr lang="uk-UA" sz="4800" b="1" dirty="0">
                <a:solidFill>
                  <a:schemeClr val="tx2"/>
                </a:solidFill>
              </a:rPr>
              <a:t>          </a:t>
            </a:r>
            <a:r>
              <a:rPr lang="uk-UA" sz="4800" b="1" dirty="0">
                <a:solidFill>
                  <a:srgbClr val="00B0F0"/>
                </a:solidFill>
              </a:rPr>
              <a:t>Вода</a:t>
            </a:r>
            <a:endParaRPr lang="ru-RU" sz="4800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2780928"/>
            <a:ext cx="6696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>
                <a:solidFill>
                  <a:srgbClr val="00B050"/>
                </a:solidFill>
              </a:rPr>
              <a:t>       Ліки</a:t>
            </a:r>
          </a:p>
          <a:p>
            <a:r>
              <a:rPr lang="uk-UA" sz="4800" b="1" dirty="0">
                <a:solidFill>
                  <a:srgbClr val="00B050"/>
                </a:solidFill>
              </a:rPr>
              <a:t>   </a:t>
            </a:r>
            <a:endParaRPr lang="ru-RU" sz="4800" b="1" dirty="0">
              <a:solidFill>
                <a:srgbClr val="00B05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267744" y="3284984"/>
            <a:ext cx="60486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7030A0"/>
                </a:solidFill>
              </a:rPr>
              <a:t>      Побутова хімія</a:t>
            </a:r>
            <a:endParaRPr lang="ru-RU" sz="4800" b="1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2060848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>
                <a:solidFill>
                  <a:schemeClr val="accent6">
                    <a:lumMod val="75000"/>
                  </a:schemeClr>
                </a:solidFill>
              </a:rPr>
              <a:t>       Пожежа</a:t>
            </a:r>
            <a:endParaRPr lang="ru-RU" sz="4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259632" y="3861048"/>
            <a:ext cx="7560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chemeClr val="accent6">
                    <a:lumMod val="75000"/>
                  </a:schemeClr>
                </a:solidFill>
              </a:rPr>
              <a:t>             Електроприлади</a:t>
            </a:r>
            <a:endParaRPr lang="ru-RU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15816" y="4509120"/>
            <a:ext cx="432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800" b="1" dirty="0"/>
              <a:t> Дорога</a:t>
            </a:r>
            <a:endParaRPr lang="ru-RU" sz="4800" b="1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683568" y="404664"/>
            <a:ext cx="2436303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539552" y="1162100"/>
            <a:ext cx="2580319" cy="7547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683568" y="2316262"/>
            <a:ext cx="2436303" cy="1600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83568" y="3212976"/>
            <a:ext cx="2520280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683568" y="3700482"/>
            <a:ext cx="2436303" cy="4154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683568" y="4350588"/>
            <a:ext cx="2436303" cy="662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755576" y="5085184"/>
            <a:ext cx="2364295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78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&amp;Pcy;&amp;rcy;&amp;acy;&amp;vcy;&amp;icy;&amp;lcy;&amp;acy; &amp;bcy;&amp;iecy;&amp;zcy;&amp;pcy;&amp;iecy;&amp;chcy;&amp;ncy;&amp;ocy;&amp;gcy;&amp;ocy; &amp;pcy;&amp;ocy;&amp;vcy;&amp;ocy;&amp;dcy;&amp;zhcy;&amp;iecy;&amp;ncy;&amp;ncy;&amp;yacy; &amp;zcy; &amp;gcy;&amp;acy;&amp;zcy;&amp;ocy;&amp;mcy; &amp;tcy;&amp;acy; &amp;gcy;&amp;acy;&amp;zcy;&amp;ocy;&amp;vcy;&amp;icy;&amp;mcy;&amp;icy; &amp;pcy;&amp;rcy;&amp;icy;&amp;lcy;&amp;acy;&amp;dcy;&amp;acy;&amp;mcy;&amp;icy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278052"/>
            <a:ext cx="3456384" cy="416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574" y="465138"/>
            <a:ext cx="5136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00B0F0"/>
                </a:solidFill>
              </a:rPr>
              <a:t>Газ</a:t>
            </a:r>
            <a:endParaRPr lang="ru-RU" sz="4800" b="1" dirty="0">
              <a:solidFill>
                <a:srgbClr val="00B0F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7974" y="1443841"/>
            <a:ext cx="52721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Century Gothic" panose="020B0502020202020204" pitchFamily="34" charset="0"/>
              </a:rPr>
              <a:t>Унаслідок </a:t>
            </a:r>
            <a:r>
              <a:rPr lang="ru-RU" sz="2000" dirty="0" err="1">
                <a:latin typeface="Century Gothic" panose="020B0502020202020204" pitchFamily="34" charset="0"/>
              </a:rPr>
              <a:t>порушення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нормальної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роботи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пальників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плити</a:t>
            </a:r>
            <a:r>
              <a:rPr lang="ru-RU" sz="2000" dirty="0">
                <a:latin typeface="Century Gothic" panose="020B0502020202020204" pitchFamily="34" charset="0"/>
              </a:rPr>
              <a:t>, у </a:t>
            </a:r>
            <a:r>
              <a:rPr lang="ru-RU" sz="2000" dirty="0" err="1">
                <a:latin typeface="Century Gothic" panose="020B0502020202020204" pitchFamily="34" charset="0"/>
              </a:rPr>
              <a:t>приміщенні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можливе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скупчення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небезпечного</a:t>
            </a:r>
            <a:r>
              <a:rPr lang="ru-RU" sz="2000" dirty="0">
                <a:latin typeface="Century Gothic" panose="020B0502020202020204" pitchFamily="34" charset="0"/>
              </a:rPr>
              <a:t> для </a:t>
            </a:r>
            <a:r>
              <a:rPr lang="ru-RU" sz="2000" dirty="0" err="1">
                <a:latin typeface="Century Gothic" panose="020B0502020202020204" pitchFamily="34" charset="0"/>
              </a:rPr>
              <a:t>життя</a:t>
            </a:r>
            <a:r>
              <a:rPr lang="ru-RU" sz="2000" dirty="0">
                <a:latin typeface="Century Gothic" panose="020B0502020202020204" pitchFamily="34" charset="0"/>
              </a:rPr>
              <a:t> </a:t>
            </a:r>
            <a:r>
              <a:rPr lang="ru-RU" sz="2000" dirty="0" err="1">
                <a:latin typeface="Century Gothic" panose="020B0502020202020204" pitchFamily="34" charset="0"/>
              </a:rPr>
              <a:t>людини</a:t>
            </a:r>
            <a:r>
              <a:rPr lang="ru-RU" sz="2000" dirty="0">
                <a:latin typeface="Century Gothic" panose="020B0502020202020204" pitchFamily="34" charset="0"/>
              </a:rPr>
              <a:t> оксиду </a:t>
            </a:r>
            <a:r>
              <a:rPr lang="ru-RU" sz="2000" dirty="0" err="1">
                <a:latin typeface="Century Gothic" panose="020B0502020202020204" pitchFamily="34" charset="0"/>
              </a:rPr>
              <a:t>вуглецю</a:t>
            </a:r>
            <a:r>
              <a:rPr lang="ru-RU" sz="2000" dirty="0">
                <a:latin typeface="Century Gothic" panose="020B0502020202020204" pitchFamily="34" charset="0"/>
              </a:rPr>
              <a:t> (чадного газу). </a:t>
            </a:r>
          </a:p>
          <a:p>
            <a:endParaRPr lang="uk-UA" sz="2000" dirty="0">
              <a:latin typeface="Century Gothic" panose="020B0502020202020204" pitchFamily="34" charset="0"/>
            </a:endParaRPr>
          </a:p>
          <a:p>
            <a:endParaRPr lang="ru-RU" sz="2000" b="1" dirty="0"/>
          </a:p>
          <a:p>
            <a:r>
              <a:rPr lang="ru-RU" sz="2000" b="1" dirty="0">
                <a:solidFill>
                  <a:srgbClr val="FF0000"/>
                </a:solidFill>
              </a:rPr>
              <a:t>Оксид </a:t>
            </a:r>
            <a:r>
              <a:rPr lang="ru-RU" sz="2000" b="1" dirty="0" err="1">
                <a:solidFill>
                  <a:srgbClr val="FF0000"/>
                </a:solidFill>
              </a:rPr>
              <a:t>вуглецю</a:t>
            </a:r>
            <a:r>
              <a:rPr lang="ru-RU" sz="2000" b="1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отруйний</a:t>
            </a:r>
            <a:r>
              <a:rPr lang="ru-RU" sz="2000" b="1" dirty="0"/>
              <a:t> газ;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вдихання</a:t>
            </a:r>
            <a:r>
              <a:rPr lang="ru-RU" sz="2000" b="1" dirty="0"/>
              <a:t> </a:t>
            </a:r>
            <a:r>
              <a:rPr lang="ru-RU" sz="2000" b="1" dirty="0" err="1"/>
              <a:t>повітря</a:t>
            </a:r>
            <a:r>
              <a:rPr lang="ru-RU" sz="2000" b="1" dirty="0"/>
              <a:t>, в </a:t>
            </a:r>
            <a:r>
              <a:rPr lang="ru-RU" sz="2000" b="1" dirty="0" err="1"/>
              <a:t>якому</a:t>
            </a:r>
            <a:r>
              <a:rPr lang="ru-RU" sz="2000" b="1" dirty="0"/>
              <a:t> </a:t>
            </a:r>
            <a:r>
              <a:rPr lang="ru-RU" sz="2000" b="1" dirty="0" err="1"/>
              <a:t>його</a:t>
            </a:r>
            <a:r>
              <a:rPr lang="ru-RU" sz="2000" b="1" dirty="0"/>
              <a:t> </a:t>
            </a:r>
            <a:r>
              <a:rPr lang="ru-RU" sz="2000" b="1" dirty="0" err="1"/>
              <a:t>вміст</a:t>
            </a:r>
            <a:r>
              <a:rPr lang="ru-RU" sz="2000" b="1" dirty="0"/>
              <a:t> становить 0,4 %, —</a:t>
            </a:r>
            <a:r>
              <a:rPr lang="ru-RU" sz="2000" b="1" dirty="0" err="1"/>
              <a:t>смертельне</a:t>
            </a:r>
            <a:r>
              <a:rPr lang="ru-RU" sz="2000" b="1" dirty="0"/>
              <a:t>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дія</a:t>
            </a:r>
            <a:r>
              <a:rPr lang="ru-RU" sz="2000" b="1" dirty="0"/>
              <a:t> </a:t>
            </a:r>
            <a:r>
              <a:rPr lang="ru-RU" sz="2000" b="1" dirty="0" err="1"/>
              <a:t>цього</a:t>
            </a:r>
            <a:r>
              <a:rPr lang="ru-RU" sz="2000" b="1" dirty="0"/>
              <a:t> газу </a:t>
            </a:r>
            <a:r>
              <a:rPr lang="ru-RU" sz="2000" b="1" dirty="0" err="1"/>
              <a:t>призводить</a:t>
            </a:r>
            <a:r>
              <a:rPr lang="ru-RU" sz="2000" b="1" dirty="0"/>
              <a:t> до </a:t>
            </a:r>
            <a:r>
              <a:rPr lang="ru-RU" sz="2000" b="1" dirty="0" err="1"/>
              <a:t>пониження</a:t>
            </a:r>
            <a:r>
              <a:rPr lang="ru-RU" sz="2000" b="1" dirty="0"/>
              <a:t> </a:t>
            </a:r>
            <a:r>
              <a:rPr lang="ru-RU" sz="2000" b="1" dirty="0" err="1"/>
              <a:t>гемоглобіну</a:t>
            </a:r>
            <a:r>
              <a:rPr lang="ru-RU" sz="2000" b="1" dirty="0"/>
              <a:t> в </a:t>
            </a:r>
            <a:r>
              <a:rPr lang="ru-RU" sz="2000" b="1" dirty="0" err="1"/>
              <a:t>крові</a:t>
            </a:r>
            <a:r>
              <a:rPr lang="ru-RU" sz="2000" b="1" dirty="0"/>
              <a:t>, у великих </a:t>
            </a:r>
            <a:r>
              <a:rPr lang="ru-RU" sz="2000" b="1" dirty="0" err="1"/>
              <a:t>концентраціях</a:t>
            </a:r>
            <a:r>
              <a:rPr lang="ru-RU" sz="2000" b="1" dirty="0"/>
              <a:t> </a:t>
            </a:r>
            <a:r>
              <a:rPr lang="ru-RU" sz="2000" b="1" dirty="0" err="1"/>
              <a:t>може</a:t>
            </a:r>
            <a:r>
              <a:rPr lang="ru-RU" sz="2000" b="1" dirty="0"/>
              <a:t> </a:t>
            </a:r>
            <a:r>
              <a:rPr lang="ru-RU" sz="2000" b="1" dirty="0" err="1"/>
              <a:t>призвести</a:t>
            </a:r>
            <a:r>
              <a:rPr lang="ru-RU" sz="2000" b="1" dirty="0"/>
              <a:t> до </a:t>
            </a:r>
            <a:r>
              <a:rPr lang="ru-RU" sz="2000" b="1" dirty="0" err="1"/>
              <a:t>втрати</a:t>
            </a:r>
            <a:r>
              <a:rPr lang="ru-RU" sz="2000" b="1" dirty="0"/>
              <a:t> </a:t>
            </a:r>
            <a:r>
              <a:rPr lang="ru-RU" sz="2000" b="1" dirty="0" err="1"/>
              <a:t>свідомості</a:t>
            </a:r>
            <a:r>
              <a:rPr lang="ru-RU" sz="2000" b="1" dirty="0"/>
              <a:t>, а </a:t>
            </a:r>
            <a:r>
              <a:rPr lang="ru-RU" sz="2000" b="1" dirty="0" err="1"/>
              <a:t>також</a:t>
            </a:r>
            <a:r>
              <a:rPr lang="ru-RU" sz="2000" b="1" dirty="0"/>
              <a:t> </a:t>
            </a:r>
            <a:r>
              <a:rPr lang="ru-RU" sz="2000" b="1" dirty="0" err="1"/>
              <a:t>спричинити</a:t>
            </a:r>
            <a:r>
              <a:rPr lang="ru-RU" sz="2000" b="1" dirty="0"/>
              <a:t> </a:t>
            </a:r>
            <a:r>
              <a:rPr lang="ru-RU" sz="2000" b="1" dirty="0" err="1"/>
              <a:t>летальний</a:t>
            </a:r>
            <a:r>
              <a:rPr lang="ru-RU" sz="2000" b="1" dirty="0"/>
              <a:t> </a:t>
            </a:r>
            <a:r>
              <a:rPr lang="ru-RU" sz="2000" b="1" dirty="0" err="1"/>
              <a:t>кінець</a:t>
            </a:r>
            <a:r>
              <a:rPr lang="ru-RU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38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Dcy;&amp;ocy;&amp;tcy;&amp;rcy;&amp;icy;&amp;mcy;&amp;ucy;&amp;jcy;&amp;tcy;&amp;iecy;&amp;scy;&amp;softcy; &amp;pcy;&amp;rcy;&amp;acy;&amp;vcy;&amp;icy;&amp;lcy; &amp;pcy;&amp;ocy;&amp;vcy;&amp;iecy;&amp;dcy;&amp;iukcy;&amp;ncy;&amp;kcy;&amp;icy; &amp;pcy;&amp;rcy;&amp;icy; &amp;vcy;&amp;icy;&amp;yacy;&amp;vcy;&amp;lcy;&amp;iecy;&amp;ncy;&amp;ncy;&amp;iukcy; &amp;zcy;&amp;acy;&amp;pcy;&amp;acy;&amp;khcy;&amp;ucy; &amp;gcy;&amp;acy;&amp;zcy;&amp;ucy; / &amp;Zcy;&amp;acy;&amp;pcy;&amp;ocy;&amp;rcy;&amp;iukcy;&amp;zhcy;&amp;gcy;&amp;acy;&amp;z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196" name="Picture 4" descr="&amp;Gcy;&amp;Acy;&amp;Zcy; &amp;shcy;&amp;ucy;&amp;tcy;&amp;icy;&amp;tcy;&amp;softcy; &amp;ncy;&amp;iecy; &amp;bcy;&amp;ucy;&amp;dcy;&amp;iecy;&amp;tcy;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5"/>
            <a:ext cx="9144000" cy="685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75856" y="4653136"/>
            <a:ext cx="27363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>
                <a:solidFill>
                  <a:srgbClr val="FF0000"/>
                </a:solidFill>
              </a:rPr>
              <a:t>Не можна </a:t>
            </a:r>
            <a:r>
              <a:rPr lang="uk-UA" sz="1600" b="1" dirty="0"/>
              <a:t>залишати ввімкнену газову плиту без нагляду</a:t>
            </a:r>
            <a:endParaRPr lang="ru-R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576466"/>
            <a:ext cx="3384376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/>
              <a:t>Якщо  в приміщенні чути запах газу, </a:t>
            </a:r>
            <a:r>
              <a:rPr lang="uk-UA" sz="1600" b="1" dirty="0">
                <a:solidFill>
                  <a:srgbClr val="FF0000"/>
                </a:solidFill>
              </a:rPr>
              <a:t>не можна </a:t>
            </a:r>
            <a:r>
              <a:rPr lang="uk-UA" sz="1600" b="1" dirty="0"/>
              <a:t>палити вогонь і користуватись електричними приладами</a:t>
            </a:r>
            <a:endParaRPr lang="ru-RU" sz="1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7975" y="404664"/>
            <a:ext cx="4408041" cy="76944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uk-UA" sz="4400" b="1" dirty="0"/>
              <a:t>При витоку  газу</a:t>
            </a:r>
            <a:endParaRPr lang="ru-RU" sz="4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07976" y="1174107"/>
            <a:ext cx="220401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uk-UA" sz="3600" b="1" dirty="0">
              <a:solidFill>
                <a:srgbClr val="FF0000"/>
              </a:solidFill>
            </a:endParaRPr>
          </a:p>
          <a:p>
            <a:r>
              <a:rPr lang="uk-UA" sz="3600" b="1" dirty="0">
                <a:solidFill>
                  <a:srgbClr val="FF0000"/>
                </a:solidFill>
              </a:rPr>
              <a:t>Швидко: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56176" y="3589800"/>
            <a:ext cx="136815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>
                <a:solidFill>
                  <a:srgbClr val="FF0000"/>
                </a:solidFill>
              </a:rPr>
              <a:t>зателефонуй</a:t>
            </a:r>
            <a:endParaRPr lang="ru-RU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6296" y="3212976"/>
            <a:ext cx="4320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600" dirty="0">
                <a:solidFill>
                  <a:srgbClr val="FF0000"/>
                </a:solidFill>
              </a:rPr>
              <a:t>1</a:t>
            </a:r>
            <a:endParaRPr lang="ru-RU" sz="6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3212976"/>
            <a:ext cx="1800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/>
              <a:t>Вийди на вулицю</a:t>
            </a:r>
            <a:endParaRPr lang="ru-RU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1995" y="4097630"/>
            <a:ext cx="220402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/>
              <a:t>Відкрий вікно і двері</a:t>
            </a:r>
            <a:endParaRPr lang="ru-RU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840252" y="908720"/>
            <a:ext cx="18362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uk-UA" sz="1600" b="1" dirty="0"/>
              <a:t>Повідом батькам, сусідам</a:t>
            </a:r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833771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60375" y="465138"/>
            <a:ext cx="19513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rgbClr val="0070C0"/>
                </a:solidFill>
              </a:rPr>
              <a:t>Вода</a:t>
            </a:r>
            <a:endParaRPr lang="ru-RU" sz="4800" b="1" dirty="0">
              <a:solidFill>
                <a:srgbClr val="0070C0"/>
              </a:solidFill>
            </a:endParaRPr>
          </a:p>
        </p:txBody>
      </p:sp>
      <p:pic>
        <p:nvPicPr>
          <p:cNvPr id="7" name="Picture 8" descr="&amp;Pcy;&amp;rcy;&amp;iecy;&amp;zcy;&amp;iecy;&amp;ncy;&amp;tcy;&amp;acy;&amp;tscy;&amp;icy;&amp;yacy; &amp;ncy;&amp;acy; &amp;tcy;&amp;iecy;&amp;mcy;&amp;ucy;: &quot;&amp;YAcy;&amp;Kcy;&amp;Iukcy; &amp;Vcy;&amp;Lcy;&amp;Acy;&amp;Scy;&amp;Tcy;&amp;Icy;&amp;Vcy;&amp;Ocy;&amp;Scy;&amp;Tcy;&amp;Iukcy; &amp;Mcy;&amp;Acy;&amp;Jukcy; &amp;Vcy;&amp;Ocy;&amp;Dcy;&amp;Acy;. &amp;Dcy;&amp;IEcy;&amp;Mcy;&amp;Ocy;&amp;Ncy;&amp;Scy;&amp;Tcy;&amp;Rcy;&amp;Acy;&amp;TScy;&amp;Iukcy;&amp;YA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880636"/>
            <a:ext cx="3744416" cy="492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5575" y="1412776"/>
            <a:ext cx="47764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Відкритий </a:t>
            </a:r>
            <a:r>
              <a:rPr lang="ru-RU" sz="2000" b="1" dirty="0" err="1">
                <a:solidFill>
                  <a:srgbClr val="FF0000"/>
                </a:solidFill>
              </a:rPr>
              <a:t>водогінний</a:t>
            </a:r>
            <a:r>
              <a:rPr lang="ru-RU" sz="2000" b="1" dirty="0">
                <a:solidFill>
                  <a:srgbClr val="FF0000"/>
                </a:solidFill>
              </a:rPr>
              <a:t> кран </a:t>
            </a:r>
            <a:r>
              <a:rPr lang="ru-RU" sz="2000" b="1" dirty="0" err="1">
                <a:solidFill>
                  <a:srgbClr val="FF0000"/>
                </a:solidFill>
              </a:rPr>
              <a:t>це</a:t>
            </a:r>
            <a:r>
              <a:rPr lang="ru-RU" sz="2000" b="1" dirty="0">
                <a:solidFill>
                  <a:srgbClr val="FF0000"/>
                </a:solidFill>
              </a:rPr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/>
              <a:t> </a:t>
            </a:r>
            <a:r>
              <a:rPr lang="ru-RU" sz="2000" b="1" dirty="0" err="1"/>
              <a:t>небезпечна</a:t>
            </a:r>
            <a:r>
              <a:rPr lang="ru-RU" sz="2000" b="1" dirty="0"/>
              <a:t> </a:t>
            </a:r>
            <a:r>
              <a:rPr lang="ru-RU" sz="2000" b="1" dirty="0" err="1"/>
              <a:t>ситуація</a:t>
            </a:r>
            <a:r>
              <a:rPr lang="ru-RU" sz="2000" b="1" dirty="0"/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/>
              <a:t> </a:t>
            </a:r>
            <a:r>
              <a:rPr lang="ru-RU" sz="2000" b="1" dirty="0" err="1"/>
              <a:t>затоплення</a:t>
            </a:r>
            <a:r>
              <a:rPr lang="ru-RU" sz="2000" b="1" dirty="0"/>
              <a:t>;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/>
              <a:t> </a:t>
            </a:r>
            <a:r>
              <a:rPr lang="ru-RU" sz="2000" b="1" dirty="0" err="1"/>
              <a:t>зіпсована</a:t>
            </a:r>
            <a:r>
              <a:rPr lang="ru-RU" sz="2000" b="1" dirty="0"/>
              <a:t> </a:t>
            </a:r>
            <a:r>
              <a:rPr lang="ru-RU" sz="2000" b="1" dirty="0" err="1"/>
              <a:t>підлога</a:t>
            </a:r>
            <a:r>
              <a:rPr lang="ru-RU" sz="2000" b="1" dirty="0"/>
              <a:t>, </a:t>
            </a:r>
            <a:r>
              <a:rPr lang="ru-RU" sz="2000" b="1" dirty="0" err="1"/>
              <a:t>речі</a:t>
            </a:r>
            <a:r>
              <a:rPr lang="ru-RU" sz="2000" b="1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07975" y="3482665"/>
            <a:ext cx="44800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Поліпшення </a:t>
            </a:r>
            <a:r>
              <a:rPr lang="ru-RU" sz="2000" b="1" dirty="0" err="1">
                <a:solidFill>
                  <a:srgbClr val="FF0000"/>
                </a:solidFill>
              </a:rPr>
              <a:t>якості</a:t>
            </a:r>
            <a:r>
              <a:rPr lang="ru-RU" sz="2000" b="1" dirty="0">
                <a:solidFill>
                  <a:srgbClr val="FF0000"/>
                </a:solidFill>
              </a:rPr>
              <a:t> води: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очищення</a:t>
            </a:r>
            <a:r>
              <a:rPr lang="ru-RU" sz="2000" b="1" dirty="0"/>
              <a:t> через </a:t>
            </a:r>
            <a:r>
              <a:rPr lang="ru-RU" sz="2000" b="1" dirty="0" err="1"/>
              <a:t>фільтр</a:t>
            </a:r>
            <a:r>
              <a:rPr lang="ru-RU" sz="2000" b="1" dirty="0"/>
              <a:t>; 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кип’ятіння</a:t>
            </a:r>
            <a:r>
              <a:rPr lang="ru-RU" sz="2000" b="1" dirty="0"/>
              <a:t>;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пом’якшення</a:t>
            </a:r>
            <a:r>
              <a:rPr lang="ru-RU" sz="2000" b="1" dirty="0"/>
              <a:t> води;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 err="1"/>
              <a:t>знищення</a:t>
            </a:r>
            <a:r>
              <a:rPr lang="ru-RU" sz="2000" b="1" dirty="0"/>
              <a:t> </a:t>
            </a:r>
            <a:r>
              <a:rPr lang="ru-RU" sz="2000" b="1" dirty="0" err="1"/>
              <a:t>бактерій</a:t>
            </a:r>
            <a:r>
              <a:rPr lang="ru-RU" sz="2000" b="1" dirty="0"/>
              <a:t>, </a:t>
            </a:r>
            <a:r>
              <a:rPr lang="ru-RU" sz="2000" b="1" dirty="0" err="1"/>
              <a:t>вірусів</a:t>
            </a:r>
            <a:r>
              <a:rPr lang="ru-RU" sz="2000" b="1" dirty="0"/>
              <a:t>, </a:t>
            </a:r>
            <a:r>
              <a:rPr lang="ru-RU" sz="2000" b="1" dirty="0" err="1"/>
              <a:t>яєць</a:t>
            </a:r>
            <a:r>
              <a:rPr lang="ru-RU" sz="2000" b="1" dirty="0"/>
              <a:t> </a:t>
            </a:r>
            <a:r>
              <a:rPr lang="ru-RU" sz="2000" b="1" dirty="0" err="1"/>
              <a:t>глистів</a:t>
            </a:r>
            <a:r>
              <a:rPr lang="ru-RU" sz="2000" b="1" dirty="0"/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sz="2000" b="1" dirty="0"/>
              <a:t>ремонт крану </a:t>
            </a:r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зливного</a:t>
            </a:r>
            <a:r>
              <a:rPr lang="ru-RU" sz="2000" b="1" dirty="0"/>
              <a:t> бачка.</a:t>
            </a:r>
          </a:p>
        </p:txBody>
      </p:sp>
    </p:spTree>
    <p:extLst>
      <p:ext uri="{BB962C8B-B14F-4D97-AF65-F5344CB8AC3E}">
        <p14:creationId xmlns:p14="http://schemas.microsoft.com/office/powerpoint/2010/main" val="387817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6" descr="&amp;fcy;&amp;ocy;&amp;ncy; &amp;dcy;&amp;lcy;&amp;yacy; &amp;pcy;&amp;rcy;&amp;iecy;&amp;zcy;&amp;iecy;&amp;ncy;&amp;tcy;&amp;acy;&amp;tscy;&amp;icy;&amp;icy;: 13 &amp;tcy;&amp;ycy;&amp;scy; &amp;icy;&amp;zcy;&amp;ocy;&amp;bcy;&amp;rcy;&amp;acy;&amp;zhcy;&amp;iecy;&amp;ncy;&amp;icy;&amp;jcy; &amp;ncy;&amp;acy;&amp;jcy;&amp;dcy;&amp;iecy;&amp;ncy;&amp;ocy; &amp;vcy; &amp;YAcy;&amp;ncy;&amp;dcy;&amp;iecy;&amp;kcy;&amp;scy;.&amp;Kcy;&amp;acy;&amp;rcy;&amp;tcy;&amp;icy;&amp;ncy;&amp;kcy;&amp;acy;&amp;khcy;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6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44000" cy="6949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5575" y="836712"/>
            <a:ext cx="5344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4800" b="1" dirty="0">
                <a:solidFill>
                  <a:schemeClr val="accent6">
                    <a:lumMod val="50000"/>
                  </a:schemeClr>
                </a:solidFill>
              </a:rPr>
              <a:t>Електроприлади</a:t>
            </a:r>
            <a:endParaRPr lang="ru-RU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8" descr="&amp;Mcy;&amp;iukcy;&amp;rcy;&amp;icy; &amp;zcy;&amp;acy;&amp;khcy;&amp;icy;&amp;scy;&amp;tcy;&amp;ucy; &amp;vcy;&amp;iukcy;&amp;dcy; &amp;ucy;&amp;rcy;&amp;acy;&amp;zhcy;&amp;iecy;&amp;ncy;&amp;ncy;&amp;yacy; &amp;iecy;&amp;lcy;&amp;iecy;&amp;kcy;&amp;tcy;&amp;rcy;&amp;icy;&amp;chcy;&amp;ncy;&amp;icy;&amp;mcy; &amp;scy;&amp;tcy;&amp;rcy;&amp;ucy;&amp;mcy;&amp;ocy;&amp;mcy; | &amp;Ocy;&amp;khcy;&amp;ocy;&amp;rcy;&amp;ocy;&amp;ncy;&amp;acy; &amp;pcy;&amp;rcy;&amp;acy;&amp;tscy;&amp;iukcy; &amp;iuk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5" y="817442"/>
            <a:ext cx="3168353" cy="397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07976" y="1859340"/>
            <a:ext cx="519222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</a:rPr>
              <a:t>Дія </a:t>
            </a:r>
            <a:r>
              <a:rPr lang="ru-RU" sz="2000" b="1" dirty="0" err="1">
                <a:solidFill>
                  <a:srgbClr val="FF0000"/>
                </a:solidFill>
              </a:rPr>
              <a:t>електрики</a:t>
            </a:r>
            <a:r>
              <a:rPr lang="ru-RU" sz="2000" b="1" dirty="0">
                <a:solidFill>
                  <a:srgbClr val="FF0000"/>
                </a:solidFill>
              </a:rPr>
              <a:t> на   </a:t>
            </a:r>
            <a:r>
              <a:rPr lang="ru-RU" sz="2000" b="1" dirty="0" err="1">
                <a:solidFill>
                  <a:srgbClr val="FF0000"/>
                </a:solidFill>
              </a:rPr>
              <a:t>людину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може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призводити</a:t>
            </a:r>
            <a:r>
              <a:rPr lang="ru-RU" sz="20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/>
              <a:t>до </a:t>
            </a:r>
            <a:r>
              <a:rPr lang="ru-RU" b="1" dirty="0" err="1"/>
              <a:t>електричних</a:t>
            </a:r>
            <a:r>
              <a:rPr lang="ru-RU" b="1" dirty="0"/>
              <a:t> травм;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/>
              <a:t>пошкоджень</a:t>
            </a:r>
            <a:r>
              <a:rPr lang="ru-RU" b="1" dirty="0"/>
              <a:t>, таких як </a:t>
            </a:r>
            <a:r>
              <a:rPr lang="ru-RU" b="1" dirty="0" err="1"/>
              <a:t>скорочення</a:t>
            </a:r>
            <a:r>
              <a:rPr lang="ru-RU" b="1" dirty="0"/>
              <a:t> </a:t>
            </a:r>
            <a:r>
              <a:rPr lang="ru-RU" b="1" dirty="0" err="1"/>
              <a:t>м'язів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супроводжується</a:t>
            </a:r>
            <a:r>
              <a:rPr lang="ru-RU" b="1" dirty="0"/>
              <a:t> </a:t>
            </a:r>
            <a:r>
              <a:rPr lang="ru-RU" b="1" dirty="0" err="1"/>
              <a:t>сильним</a:t>
            </a:r>
            <a:r>
              <a:rPr lang="ru-RU" b="1" dirty="0"/>
              <a:t> </a:t>
            </a:r>
            <a:r>
              <a:rPr lang="ru-RU" b="1" dirty="0" err="1"/>
              <a:t>болем</a:t>
            </a:r>
            <a:r>
              <a:rPr lang="ru-RU" b="1" dirty="0"/>
              <a:t>, </a:t>
            </a:r>
            <a:r>
              <a:rPr lang="ru-RU" b="1" dirty="0" err="1"/>
              <a:t>втратою</a:t>
            </a:r>
            <a:r>
              <a:rPr lang="ru-RU" b="1" dirty="0"/>
              <a:t> </a:t>
            </a:r>
            <a:r>
              <a:rPr lang="ru-RU" b="1" dirty="0" err="1"/>
              <a:t>свідомості</a:t>
            </a:r>
            <a:r>
              <a:rPr lang="ru-RU" b="1" dirty="0"/>
              <a:t>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b="1" dirty="0" err="1"/>
              <a:t>порушення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 </a:t>
            </a:r>
            <a:r>
              <a:rPr lang="ru-RU" b="1" dirty="0" err="1"/>
              <a:t>серця</a:t>
            </a:r>
            <a:r>
              <a:rPr lang="ru-RU" b="1" dirty="0"/>
              <a:t> </a:t>
            </a:r>
            <a:r>
              <a:rPr lang="ru-RU" b="1" dirty="0" err="1"/>
              <a:t>чи</a:t>
            </a:r>
            <a:r>
              <a:rPr lang="ru-RU" b="1" dirty="0"/>
              <a:t> </a:t>
            </a:r>
            <a:r>
              <a:rPr lang="ru-RU" b="1" dirty="0" err="1"/>
              <a:t>дихання</a:t>
            </a:r>
            <a:r>
              <a:rPr lang="ru-RU" b="1" dirty="0"/>
              <a:t> (</a:t>
            </a:r>
            <a:r>
              <a:rPr lang="ru-RU" b="1" dirty="0" err="1"/>
              <a:t>або</a:t>
            </a:r>
            <a:r>
              <a:rPr lang="ru-RU" b="1" dirty="0"/>
              <a:t> </a:t>
            </a:r>
            <a:r>
              <a:rPr lang="ru-RU" b="1" dirty="0" err="1"/>
              <a:t>обох</a:t>
            </a:r>
            <a:r>
              <a:rPr lang="ru-RU" b="1" dirty="0"/>
              <a:t> </a:t>
            </a:r>
            <a:r>
              <a:rPr lang="ru-RU" b="1" dirty="0" err="1"/>
              <a:t>цих</a:t>
            </a:r>
            <a:r>
              <a:rPr lang="ru-RU" b="1" dirty="0"/>
              <a:t> </a:t>
            </a:r>
            <a:r>
              <a:rPr lang="ru-RU" b="1" dirty="0" err="1"/>
              <a:t>порушень</a:t>
            </a:r>
            <a:r>
              <a:rPr lang="ru-RU" b="1" dirty="0"/>
              <a:t> разом). </a:t>
            </a:r>
          </a:p>
          <a:p>
            <a:endParaRPr lang="ru-RU" b="1" dirty="0"/>
          </a:p>
          <a:p>
            <a:endParaRPr lang="ru-RU" sz="2000" b="1" dirty="0">
              <a:solidFill>
                <a:srgbClr val="FF0000"/>
              </a:solidFill>
            </a:endParaRPr>
          </a:p>
          <a:p>
            <a:endParaRPr lang="ru-RU" sz="2000" b="1" dirty="0">
              <a:solidFill>
                <a:srgbClr val="FF0000"/>
              </a:solidFill>
            </a:endParaRPr>
          </a:p>
          <a:p>
            <a:r>
              <a:rPr lang="ru-RU" sz="2000" b="1" dirty="0" err="1">
                <a:solidFill>
                  <a:srgbClr val="FF0000"/>
                </a:solidFill>
              </a:rPr>
              <a:t>Іноді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трапляються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нещасні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випадки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від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дії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електрики</a:t>
            </a:r>
            <a:r>
              <a:rPr lang="ru-RU" sz="2000" b="1" dirty="0">
                <a:solidFill>
                  <a:srgbClr val="FF0000"/>
                </a:solidFill>
              </a:rPr>
              <a:t>, </a:t>
            </a:r>
            <a:r>
              <a:rPr lang="ru-RU" sz="2000" b="1" dirty="0" err="1">
                <a:solidFill>
                  <a:srgbClr val="FF0000"/>
                </a:solidFill>
              </a:rPr>
              <a:t>які</a:t>
            </a:r>
            <a:r>
              <a:rPr lang="ru-RU" sz="2000" b="1" dirty="0">
                <a:solidFill>
                  <a:srgbClr val="FF0000"/>
                </a:solidFill>
              </a:rPr>
              <a:t> </a:t>
            </a:r>
            <a:r>
              <a:rPr lang="ru-RU" sz="2000" b="1" dirty="0" err="1">
                <a:solidFill>
                  <a:srgbClr val="FF0000"/>
                </a:solidFill>
              </a:rPr>
              <a:t>призводять</a:t>
            </a:r>
            <a:r>
              <a:rPr lang="ru-RU" sz="2000" b="1" dirty="0">
                <a:solidFill>
                  <a:srgbClr val="FF0000"/>
                </a:solidFill>
              </a:rPr>
              <a:t> до смерті </a:t>
            </a:r>
            <a:r>
              <a:rPr lang="ru-RU" sz="2000" b="1" dirty="0" err="1">
                <a:solidFill>
                  <a:srgbClr val="FF0000"/>
                </a:solidFill>
              </a:rPr>
              <a:t>людини</a:t>
            </a:r>
            <a:endParaRPr lang="ru-R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&amp;Bcy;&amp;iecy;&amp;zcy;&amp;pcy;&amp;iecy;&amp;kcy;&amp;acy; &amp;vcy; &amp;pcy;&amp;ocy;&amp;bcy;&amp;ucy;&amp;tcy;&amp;iukcy; - &amp;pcy;&amp;rcy;&amp;iecy;&amp;zcy;&amp;iecy;&amp;ncy;&amp;tcy;&amp;acy;&amp;tscy;&amp;iukcy;&amp;yacy; &amp;zcy; &amp;ocy;&amp;scy;&amp;ncy;&amp;ocy;&amp;vcy; &amp;bcy;&amp;iecy;&amp;zcy;&amp;pcy;&amp;iecy;&amp;kcy;&amp;icy; &amp;zhcy;&amp;icy;&amp;tcy;&amp;tcy;&amp;jukcy;&amp;dcy;&amp;iukcy;&amp;yacy;&amp;lcy;&amp;softcy;&amp;ncy;&amp;ocy;&amp;scy;&amp;tcy;&amp;iukcy; (&amp;Ocy;&amp;Bcy;&amp;ZHcy;)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8" descr="&amp;Pcy;&amp;rcy;&amp;iecy;&amp;zcy;&amp;iecy;&amp;ncy;&amp;tcy;&amp;acy;&amp;tscy;&amp;icy;&amp;yacy; &quot;&amp;Icy;&amp;ncy;&amp;ncy;&amp;ocy;&amp;vcy;&amp;acy;&amp;tscy;&amp;icy;&amp;yacy;&amp;lcy;&amp;ycy;қ ә&amp;dcy;&amp;iukcy;&amp;scy; - &amp;bcy;&amp;iukcy;&amp;lcy;&amp;iukcy;&amp;mcy;&amp;dcy;&amp;iukcy; ұ&amp;rcy;&amp;pcy;&amp;acy;қ &amp;kcy;&amp;iecy;&amp;pcy;&amp;iukcy;&amp;lcy;&amp;iukcy;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7" y="7937"/>
            <a:ext cx="9144000" cy="697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&amp;Ocy;&amp;scy;&amp;ncy;&amp;ocy;&amp;vcy;&amp;icy; &amp;zcy;&amp;dcy;&amp;ocy;&amp;rcy;&amp;ocy;&amp;vcy;'&amp;yacy; 3 &amp;kcy;&amp;lcy;&amp;acy;&amp;scy;. &quot;&amp;Bcy;&amp;iecy;&amp;zcy;&amp;pcy;&amp;iecy;&amp;kcy;&amp;acy; &amp;vcy; &amp;pcy;&amp;ocy;&amp;bcy;&amp;ucy;&amp;tcy;&amp;iukcy;. &amp;Pcy;&amp;rcy;&amp;acy;&amp;vcy;&amp;icy;&amp;lcy;&amp;acy; &amp;pcy;&amp;ocy;&amp;vcy;&amp;ocy;&amp;dcy;&amp;zhcy;&amp;iecy;&amp;ncy;&amp;ncy;&amp;yacy; &amp;zcy;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022581"/>
            <a:ext cx="2448272" cy="377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2012" y="880982"/>
            <a:ext cx="636064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неприпустимо вмикати та вимикати шнури живлення вологими руками;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можна торкатись обірваних та оголених проводів;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забувай вчасно вимкнути праску, фен, пилосос, телефон із зарядки;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допускай контактів електропроводу з водою;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вмикай одночасно кілька електроприладів, це може стати причиною замикання у електромережі;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якщо розетка іскриться, необхідно припинити подачу струму;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невміле користування електроприладами може привести до пожежі;</a:t>
            </a:r>
            <a:r>
              <a:rPr lang="ru-RU" sz="1600" dirty="0">
                <a:latin typeface="Century Gothic" panose="020B0502020202020204" pitchFamily="34" charset="0"/>
              </a:rPr>
              <a:t> І </a:t>
            </a:r>
            <a:r>
              <a:rPr lang="ru-RU" sz="1600" dirty="0" err="1">
                <a:latin typeface="Century Gothic" panose="020B0502020202020204" pitchFamily="34" charset="0"/>
              </a:rPr>
              <a:t>загалом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це</a:t>
            </a:r>
            <a:r>
              <a:rPr lang="ru-RU" sz="1600" dirty="0">
                <a:latin typeface="Century Gothic" panose="020B0502020202020204" pitchFamily="34" charset="0"/>
              </a:rPr>
              <a:t> </a:t>
            </a:r>
            <a:r>
              <a:rPr lang="ru-RU" sz="1600" dirty="0" err="1">
                <a:latin typeface="Century Gothic" panose="020B0502020202020204" pitchFamily="34" charset="0"/>
              </a:rPr>
              <a:t>справді</a:t>
            </a:r>
            <a:r>
              <a:rPr lang="ru-RU" sz="1600" dirty="0">
                <a:latin typeface="Century Gothic" panose="020B0502020202020204" pitchFamily="34" charset="0"/>
              </a:rPr>
              <a:t> так. </a:t>
            </a:r>
          </a:p>
          <a:p>
            <a:pPr marL="285750" indent="-285750">
              <a:buFont typeface="Arial" pitchFamily="34" charset="0"/>
              <a:buChar char="•"/>
            </a:pPr>
            <a:endParaRPr lang="uk-UA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дотримуйся порядку включення електроприладів у мережу – спочатку шнур підключай до електроприладу, а потім до мережі;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користуйся несправними електроприладами, ніколи не залишай увімкнений електроприлад без нагляду;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можна гасити водою палаючі електроприлади,які підключені до електромережі;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uk-UA" sz="1600" dirty="0">
                <a:latin typeface="Century Gothic" panose="020B0502020202020204" pitchFamily="34" charset="0"/>
              </a:rPr>
              <a:t>не користуйся електроприладами перебуваючи у воді.</a:t>
            </a:r>
            <a:endParaRPr lang="ru-RU" sz="1600" dirty="0">
              <a:latin typeface="Century Gothic" panose="020B0502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75" y="160338"/>
            <a:ext cx="3255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err="1">
                <a:solidFill>
                  <a:srgbClr val="FF0000"/>
                </a:solidFill>
              </a:rPr>
              <a:t>Пам</a:t>
            </a:r>
            <a:r>
              <a:rPr lang="en-US" sz="4000" dirty="0">
                <a:solidFill>
                  <a:srgbClr val="FF0000"/>
                </a:solidFill>
              </a:rPr>
              <a:t>’</a:t>
            </a:r>
            <a:r>
              <a:rPr lang="uk-UA" sz="4000" dirty="0" err="1">
                <a:solidFill>
                  <a:srgbClr val="FF0000"/>
                </a:solidFill>
              </a:rPr>
              <a:t>ятай</a:t>
            </a:r>
            <a:r>
              <a:rPr lang="uk-UA" sz="4000" dirty="0">
                <a:solidFill>
                  <a:srgbClr val="FF0000"/>
                </a:solidFill>
              </a:rPr>
              <a:t>!!!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1933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865</Words>
  <Application>Microsoft Macintosh PowerPoint</Application>
  <PresentationFormat>Экран (4:3)</PresentationFormat>
  <Paragraphs>154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Roboto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zhannaandre95@gmail.com</cp:lastModifiedBy>
  <cp:revision>3</cp:revision>
  <dcterms:created xsi:type="dcterms:W3CDTF">2020-07-24T06:33:48Z</dcterms:created>
  <dcterms:modified xsi:type="dcterms:W3CDTF">2022-09-30T15:20:31Z</dcterms:modified>
</cp:coreProperties>
</file>