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Merriweather" panose="00000500000000000000" pitchFamily="2" charset="-52"/>
      <p:regular r:id="rId28"/>
      <p:bold r:id="rId29"/>
      <p:italic r:id="rId30"/>
      <p:boldItalic r:id="rId31"/>
    </p:embeddedFont>
    <p:embeddedFont>
      <p:font typeface="Nunito" pitchFamily="2" charset="-52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IgiIJ+T5W0gNCvMtANpXbdrT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8"/>
  </p:normalViewPr>
  <p:slideViewPr>
    <p:cSldViewPr snapToGrid="0">
      <p:cViewPr varScale="1">
        <p:scale>
          <a:sx n="95" d="100"/>
          <a:sy n="95" d="100"/>
        </p:scale>
        <p:origin x="6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1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1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1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0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2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22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2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2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22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2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2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2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22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22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2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2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22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22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2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2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22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22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2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2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22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2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2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2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22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22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2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2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2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2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7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27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2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Kh5VRF91c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4%D1%80%D0%B0%D0%BD%D1%86%D1%83%D0%B7%D1%8C%D0%BA%D0%B0_%D0%BC%D0%BE%D0%B2%D0%B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s://uk.wikipedia.org/wiki/%D0%9C%D0%B0%D0%BB%D1%8F%D1%80%D1%81%D1%82%D0%B2%D0%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A4%D1%80%D0%B0%D0%BD%D1%86%D1%83%D0%B7%D1%8C%D0%BA%D0%B0_%D0%BC%D0%BE%D0%B2%D0%B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s://uk.wikipedia.org/wiki/%D0%9B%D1%8E%D0%B4%D0%B8%D0%BD%D0%B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%D0%86%D1%81%D1%82%D0%BE%D1%80%D0%B8%D1%87%D0%BD%D0%B8%D0%B9_%D0%B6%D0%B8%D0%B2%D0%BE%D0%BF%D0%B8%D1%8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hyperlink" Target="https://uk.wikipedia.org/wiki/%D0%9C%D1%96%D1%84%D0%BE%D0%BB%D0%BE%D0%B3%D1%96%D1%8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-454826" y="0"/>
            <a:ext cx="75630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>
                <a:latin typeface="Century Gothic" panose="020B0502020202020204" pitchFamily="34" charset="0"/>
              </a:rPr>
              <a:t>Жанри образотворчого мистецтва.</a:t>
            </a:r>
            <a:endParaRPr dirty="0">
              <a:latin typeface="Century Gothic" panose="020B0502020202020204" pitchFamily="3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dirty="0">
                <a:latin typeface="Century Gothic" panose="020B0502020202020204" pitchFamily="34" charset="0"/>
              </a:rPr>
              <a:t> Анімалістичний жанр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278" name="Google Shape;278;p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7662" y="1074700"/>
            <a:ext cx="2385925" cy="29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4075" y="2209799"/>
            <a:ext cx="2878469" cy="228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5950" y="2571750"/>
            <a:ext cx="2758501" cy="22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429" y="1810904"/>
            <a:ext cx="1784130" cy="2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"/>
          <p:cNvSpPr txBox="1"/>
          <p:nvPr/>
        </p:nvSpPr>
        <p:spPr>
          <a:xfrm>
            <a:off x="6705326" y="107885"/>
            <a:ext cx="25299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chemeClr val="lt1"/>
                </a:solidFill>
                <a:latin typeface="Century Gothic" panose="020B0502020202020204" pitchFamily="34" charset="0"/>
                <a:ea typeface="Nunito"/>
                <a:cs typeface="Nunito"/>
                <a:sym typeface="Nunito"/>
              </a:rPr>
              <a:t>у</a:t>
            </a:r>
            <a:r>
              <a:rPr lang="uk-UA" sz="1400" b="0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Nunito"/>
                <a:cs typeface="Nunito"/>
                <a:sym typeface="Nunito"/>
              </a:rPr>
              <a:t>рок образотворчого мистецтва у 6 класі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>
                <a:solidFill>
                  <a:schemeClr val="lt1"/>
                </a:solidFill>
                <a:latin typeface="Century Gothic" panose="020B0502020202020204" pitchFamily="34" charset="0"/>
                <a:ea typeface="Nunito"/>
                <a:cs typeface="Nunito"/>
                <a:sym typeface="Nunito"/>
              </a:rPr>
              <a:t>Вчитель: Андрєєва Ж.В.</a:t>
            </a:r>
            <a:endParaRPr sz="1400" b="0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6413" y="1068850"/>
            <a:ext cx="6031174" cy="369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1"/>
          <p:cNvSpPr txBox="1"/>
          <p:nvPr/>
        </p:nvSpPr>
        <p:spPr>
          <a:xfrm>
            <a:off x="2214850" y="4713125"/>
            <a:ext cx="5143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Наскельний живопис печери Альтаміра (Іспанія)</a:t>
            </a:r>
            <a:endParaRPr sz="1400" b="1" i="0" u="none" strike="noStrike" cap="none">
              <a:solidFill>
                <a:srgbClr val="000000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11"/>
          <p:cNvSpPr txBox="1"/>
          <p:nvPr/>
        </p:nvSpPr>
        <p:spPr>
          <a:xfrm>
            <a:off x="0" y="0"/>
            <a:ext cx="88593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Century Gothic" panose="020B0502020202020204" pitchFamily="34" charset="0"/>
                <a:sym typeface="Arial"/>
              </a:rPr>
              <a:t>ТВОРЧЕ ЗАВДАННЯ. </a:t>
            </a:r>
            <a:endParaRPr sz="2400" b="1" i="0" u="none" strike="noStrike" cap="none" dirty="0">
              <a:solidFill>
                <a:srgbClr val="CC0000"/>
              </a:solidFill>
              <a:highlight>
                <a:srgbClr val="FFFFFF"/>
              </a:highlight>
              <a:latin typeface="Century Gothic" panose="020B0502020202020204" pitchFamily="34" charset="0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1" i="0" u="none" strike="noStrike" cap="none" dirty="0">
                <a:solidFill>
                  <a:srgbClr val="1C4587"/>
                </a:solidFill>
                <a:highlight>
                  <a:srgbClr val="FFFFFF"/>
                </a:highlight>
                <a:latin typeface="Century Gothic" panose="020B0502020202020204" pitchFamily="34" charset="0"/>
                <a:sym typeface="Arial"/>
              </a:rPr>
              <a:t>Спробуй зобразити тварину як первісний художник</a:t>
            </a:r>
            <a:endParaRPr sz="14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8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>
            <a:spLocks noGrp="1"/>
          </p:cNvSpPr>
          <p:nvPr>
            <p:ph type="subTitle" idx="1"/>
          </p:nvPr>
        </p:nvSpPr>
        <p:spPr>
          <a:xfrm>
            <a:off x="178450" y="981625"/>
            <a:ext cx="2372400" cy="29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900" b="1">
              <a:solidFill>
                <a:srgbClr val="CC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2100" b="1">
                <a:solidFill>
                  <a:srgbClr val="000000"/>
                </a:solidFill>
                <a:highlight>
                  <a:schemeClr val="lt1"/>
                </a:highlight>
              </a:rPr>
              <a:t>На поверхню полієтиленового пакету нанести акварельну або гуашеву фарбу</a:t>
            </a:r>
            <a:endParaRPr sz="2100" b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100"/>
          </a:p>
        </p:txBody>
      </p:sp>
      <p:pic>
        <p:nvPicPr>
          <p:cNvPr id="381" name="Google Shape;381;p1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0850" y="771700"/>
            <a:ext cx="6067246" cy="40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2"/>
          <p:cNvSpPr txBox="1"/>
          <p:nvPr/>
        </p:nvSpPr>
        <p:spPr>
          <a:xfrm>
            <a:off x="1732000" y="125975"/>
            <a:ext cx="50070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ru" sz="23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ВАРІАНТ  </a:t>
            </a:r>
            <a:r>
              <a:rPr lang="ru" sz="2700" b="1" i="0" u="none" strike="noStrike" cap="none">
                <a:solidFill>
                  <a:srgbClr val="CC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29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389" name="Google Shape;389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4146" y="-46937"/>
            <a:ext cx="7710976" cy="578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  <p:sp>
        <p:nvSpPr>
          <p:cNvPr id="395" name="Google Shape;395;p14"/>
          <p:cNvSpPr txBox="1">
            <a:spLocks noGrp="1"/>
          </p:cNvSpPr>
          <p:nvPr>
            <p:ph type="subTitle" idx="1"/>
          </p:nvPr>
        </p:nvSpPr>
        <p:spPr>
          <a:xfrm>
            <a:off x="235350" y="174300"/>
            <a:ext cx="87396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b="1">
                <a:solidFill>
                  <a:srgbClr val="000000"/>
                </a:solidFill>
                <a:highlight>
                  <a:schemeClr val="lt1"/>
                </a:highlight>
              </a:rPr>
              <a:t>П</a:t>
            </a:r>
            <a:r>
              <a:rPr lang="ru" sz="1800" b="1">
                <a:solidFill>
                  <a:srgbClr val="000000"/>
                </a:solidFill>
                <a:highlight>
                  <a:schemeClr val="lt1"/>
                </a:highlight>
              </a:rPr>
              <a:t>окласти на пакет  аркуш паперу і перегорнути. Добре притиснути  і трохи “пом’яти” пакет так, щоб під ним на аркуші утворилися кольорові плями.</a:t>
            </a:r>
            <a:endParaRPr sz="1800" b="1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396" name="Google Shape;396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350" y="1471925"/>
            <a:ext cx="3759704" cy="281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0399" y="1022100"/>
            <a:ext cx="4951201" cy="34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157475" y="1469575"/>
            <a:ext cx="2403900" cy="17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900" b="1">
                <a:solidFill>
                  <a:srgbClr val="000000"/>
                </a:solidFill>
                <a:highlight>
                  <a:schemeClr val="lt1"/>
                </a:highlight>
              </a:rPr>
              <a:t>Прибрати</a:t>
            </a:r>
            <a:r>
              <a:rPr lang="ru" sz="2200" b="1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ru" sz="1900" b="1">
                <a:solidFill>
                  <a:srgbClr val="000000"/>
                </a:solidFill>
                <a:highlight>
                  <a:schemeClr val="lt1"/>
                </a:highlight>
              </a:rPr>
              <a:t>полієтиленовий пакет з аркуша. </a:t>
            </a:r>
            <a:endParaRPr sz="1900" b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900" b="1">
                <a:solidFill>
                  <a:srgbClr val="000000"/>
                </a:solidFill>
                <a:highlight>
                  <a:schemeClr val="lt1"/>
                </a:highlight>
              </a:rPr>
              <a:t>Утворилась імітація поверхні скелі.</a:t>
            </a:r>
            <a:endParaRPr sz="1900" b="1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403" name="Google Shape;403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1300" y="496950"/>
            <a:ext cx="6644425" cy="440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"/>
          <p:cNvSpPr txBox="1">
            <a:spLocks noGrp="1"/>
          </p:cNvSpPr>
          <p:nvPr>
            <p:ph type="subTitle" idx="1"/>
          </p:nvPr>
        </p:nvSpPr>
        <p:spPr>
          <a:xfrm>
            <a:off x="902725" y="111300"/>
            <a:ext cx="76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2100" b="1">
                <a:solidFill>
                  <a:srgbClr val="000000"/>
                </a:solidFill>
                <a:highlight>
                  <a:schemeClr val="lt1"/>
                </a:highlight>
              </a:rPr>
              <a:t>Легкими лініями зображуємо головні пропорції фігури тварини так, щоб заповнити більшу частину аркуша</a:t>
            </a:r>
            <a:endParaRPr sz="2100" b="1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409" name="Google Shape;409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0575" y="924125"/>
            <a:ext cx="6308650" cy="406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"/>
          <p:cNvSpPr txBox="1">
            <a:spLocks noGrp="1"/>
          </p:cNvSpPr>
          <p:nvPr>
            <p:ph type="subTitle" idx="1"/>
          </p:nvPr>
        </p:nvSpPr>
        <p:spPr>
          <a:xfrm>
            <a:off x="842808" y="104503"/>
            <a:ext cx="778944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2200" b="1" dirty="0">
                <a:solidFill>
                  <a:srgbClr val="000000"/>
                </a:solidFill>
                <a:highlight>
                  <a:schemeClr val="lt1"/>
                </a:highlight>
              </a:rPr>
              <a:t>Обводимо контури звіра пастеллю або фломастером</a:t>
            </a:r>
            <a:endParaRPr sz="2200" b="1"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415" name="Google Shape;415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0714" y="677983"/>
            <a:ext cx="6413628" cy="4216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>
            <a:spLocks noGrp="1"/>
          </p:cNvSpPr>
          <p:nvPr>
            <p:ph type="subTitle" idx="1"/>
          </p:nvPr>
        </p:nvSpPr>
        <p:spPr>
          <a:xfrm>
            <a:off x="1868870" y="53107"/>
            <a:ext cx="61881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900" b="1" dirty="0">
                <a:solidFill>
                  <a:srgbClr val="000000"/>
                </a:solidFill>
                <a:highlight>
                  <a:schemeClr val="lt1"/>
                </a:highlight>
              </a:rPr>
              <a:t>Додаємо яскравого кольору для контрасту</a:t>
            </a:r>
            <a:endParaRPr sz="1900" b="1" dirty="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pic>
        <p:nvPicPr>
          <p:cNvPr id="421" name="Google Shape;421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3221" y="504638"/>
            <a:ext cx="6557558" cy="45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"/>
          <p:cNvSpPr txBox="1">
            <a:spLocks noGrp="1"/>
          </p:cNvSpPr>
          <p:nvPr>
            <p:ph type="ctrTitle"/>
          </p:nvPr>
        </p:nvSpPr>
        <p:spPr>
          <a:xfrm>
            <a:off x="1225275" y="1537975"/>
            <a:ext cx="6961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u="sng" dirty="0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Тут подивись відео "Малюнок імітація наскельного мистецтва"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427" name="Google Shape;427;p19"/>
          <p:cNvSpPr txBox="1">
            <a:spLocks noGrp="1"/>
          </p:cNvSpPr>
          <p:nvPr>
            <p:ph type="subTitle" idx="1"/>
          </p:nvPr>
        </p:nvSpPr>
        <p:spPr>
          <a:xfrm>
            <a:off x="3148950" y="270450"/>
            <a:ext cx="3725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2300" b="1">
                <a:solidFill>
                  <a:srgbClr val="CC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ВАРІАНТ</a:t>
            </a:r>
            <a:r>
              <a:rPr lang="ru" sz="2600" b="1">
                <a:solidFill>
                  <a:srgbClr val="CC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" sz="2800" b="1">
                <a:solidFill>
                  <a:srgbClr val="CC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2800" b="1">
              <a:solidFill>
                <a:srgbClr val="CC0000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1343600" y="3474475"/>
            <a:ext cx="6843600" cy="13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 b="1" i="0" u="none" strike="noStrike" cap="none" dirty="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Бажаю  творчих успіхів!</a:t>
            </a:r>
            <a:endParaRPr sz="3600" b="1" i="0" u="none" strike="noStrike" cap="none" dirty="0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911FD-B7D4-0640-8DC3-59084DC9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915" y="1262744"/>
            <a:ext cx="6656169" cy="1893057"/>
          </a:xfrm>
        </p:spPr>
        <p:txBody>
          <a:bodyPr/>
          <a:lstStyle/>
          <a:p>
            <a:pPr algn="ctr"/>
            <a:r>
              <a:rPr lang="ru-UA" sz="4000" dirty="0"/>
              <a:t>ЗВОРОТНІЙ ЗВ</a:t>
            </a:r>
            <a:r>
              <a:rPr lang="en-US" sz="4000" dirty="0"/>
              <a:t>’</a:t>
            </a:r>
            <a:r>
              <a:rPr lang="uk-UA" sz="4000" dirty="0"/>
              <a:t>ЯЗОК</a:t>
            </a:r>
            <a:br>
              <a:rPr lang="uk-UA" dirty="0"/>
            </a:br>
            <a:br>
              <a:rPr lang="uk-UA" dirty="0">
                <a:latin typeface="Century Gothic" panose="020B0502020202020204" pitchFamily="34" charset="0"/>
              </a:rPr>
            </a:br>
            <a:r>
              <a:rPr lang="uk-UA" dirty="0">
                <a:latin typeface="Century Gothic" panose="020B0502020202020204" pitchFamily="34" charset="0"/>
              </a:rPr>
              <a:t>1) електронна адреса</a:t>
            </a:r>
            <a:r>
              <a:rPr lang="ru-RU" dirty="0">
                <a:latin typeface="Century Gothic" panose="020B0502020202020204" pitchFamily="34" charset="0"/>
              </a:rPr>
              <a:t>: </a:t>
            </a:r>
            <a:r>
              <a:rPr lang="en-US" dirty="0">
                <a:latin typeface="Century Gothic" panose="020B0502020202020204" pitchFamily="34" charset="0"/>
                <a:hlinkClick r:id="rId2"/>
              </a:rPr>
              <a:t>zhannaandreeva95@ukr.net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2) Viber - </a:t>
            </a:r>
            <a:r>
              <a:rPr lang="ru-RU" dirty="0">
                <a:latin typeface="Century Gothic" panose="020B0502020202020204" pitchFamily="34" charset="0"/>
              </a:rPr>
              <a:t>0984971546</a:t>
            </a:r>
            <a:endParaRPr lang="ru-UA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0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>
            <a:spLocks noGrp="1"/>
          </p:cNvSpPr>
          <p:nvPr>
            <p:ph type="subTitle" idx="1"/>
          </p:nvPr>
        </p:nvSpPr>
        <p:spPr>
          <a:xfrm>
            <a:off x="272924" y="2437223"/>
            <a:ext cx="504738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 b="1" dirty="0"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Жанр - це кілька особливих ознак, притаманних творам мистецтва, які відрізняються за темою, змістом, характером і формою зображеного у художньому творі.</a:t>
            </a:r>
            <a:endParaRPr sz="1800" b="1" dirty="0"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288" name="Google Shape;288;p2"/>
          <p:cNvSpPr txBox="1"/>
          <p:nvPr/>
        </p:nvSpPr>
        <p:spPr>
          <a:xfrm>
            <a:off x="384992" y="489467"/>
            <a:ext cx="6294994" cy="18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 b="1" i="0" u="none" strike="noStrike" cap="none" dirty="0">
                <a:solidFill>
                  <a:srgbClr val="FF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ЖАНР</a:t>
            </a:r>
            <a:r>
              <a:rPr lang="ru" sz="3200" b="1" i="0" u="none" strike="noStrike" cap="none" dirty="0">
                <a:solidFill>
                  <a:schemeClr val="lt1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- різновид твору мистецтва, який склався історично </a:t>
            </a:r>
            <a:endParaRPr sz="3200" b="1" i="0" u="none" strike="noStrike" cap="none" dirty="0">
              <a:solidFill>
                <a:schemeClr val="lt1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9" name="Google Shape;289;p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2375" y="398875"/>
            <a:ext cx="1998701" cy="320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32375" y="3262075"/>
            <a:ext cx="2937980" cy="165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>
            <a:spLocks noGrp="1"/>
          </p:cNvSpPr>
          <p:nvPr>
            <p:ph type="ctrTitle"/>
          </p:nvPr>
        </p:nvSpPr>
        <p:spPr>
          <a:xfrm>
            <a:off x="572075" y="-454100"/>
            <a:ext cx="8140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2800" dirty="0"/>
              <a:t> </a:t>
            </a:r>
            <a:r>
              <a:rPr lang="ru" sz="2800" dirty="0">
                <a:latin typeface="Century Gothic" panose="020B0502020202020204" pitchFamily="34" charset="0"/>
              </a:rPr>
              <a:t>ЖАНРИ ОБРАЗОТВОРЧОГО МИСТЕЦТВА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296" name="Google Shape;296;p3"/>
          <p:cNvSpPr txBox="1">
            <a:spLocks noGrp="1"/>
          </p:cNvSpPr>
          <p:nvPr>
            <p:ph type="subTitle" idx="1"/>
          </p:nvPr>
        </p:nvSpPr>
        <p:spPr>
          <a:xfrm>
            <a:off x="431425" y="723400"/>
            <a:ext cx="83292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 dirty="0">
                <a:latin typeface="Century Gothic" panose="020B0502020202020204" pitchFamily="34" charset="0"/>
              </a:rPr>
              <a:t>Жанри образотворчого мистецтва зародилися давно. Упродовж історичного розвитку мистецтва вони видозмінювалися, набували нових ознак.</a:t>
            </a:r>
            <a:endParaRPr sz="1800" dirty="0">
              <a:latin typeface="Century Gothic" panose="020B0502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800" dirty="0"/>
              <a:t>         </a:t>
            </a:r>
            <a:r>
              <a:rPr lang="ru" sz="1800" dirty="0">
                <a:solidFill>
                  <a:srgbClr val="FFFF00"/>
                </a:solidFill>
              </a:rPr>
              <a:t>ЖАНРИ</a:t>
            </a:r>
            <a:endParaRPr sz="1800" dirty="0"/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212" y="1932799"/>
            <a:ext cx="2744750" cy="304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"/>
          <p:cNvSpPr txBox="1"/>
          <p:nvPr/>
        </p:nvSpPr>
        <p:spPr>
          <a:xfrm>
            <a:off x="3380325" y="2336038"/>
            <a:ext cx="55632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У художніх творах</a:t>
            </a:r>
            <a:endParaRPr sz="2200" b="1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</a:t>
            </a:r>
            <a:r>
              <a:rPr lang="ru" sz="3100" b="1" i="0" u="none" strike="noStrike" cap="none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АНІМАЛІСТИЧНОГО</a:t>
            </a:r>
            <a:r>
              <a:rPr lang="ru" sz="22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жанру </a:t>
            </a:r>
            <a:r>
              <a:rPr lang="ru" sz="2000" b="0" i="0" u="none" strike="noStrike" cap="none" dirty="0">
                <a:solidFill>
                  <a:srgbClr val="222222"/>
                </a:solidFill>
                <a:latin typeface="Century Gothic" panose="020B0502020202020204" pitchFamily="34" charset="0"/>
                <a:sym typeface="Arial"/>
              </a:rPr>
              <a:t> (лат. animalis — «тварина») </a:t>
            </a:r>
            <a:r>
              <a:rPr lang="ru" sz="2200" b="1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головними персонажами є тварини</a:t>
            </a:r>
            <a:endParaRPr sz="1400" b="0" i="0" u="none" strike="noStrike" cap="none" dirty="0">
              <a:solidFill>
                <a:srgbClr val="000000"/>
              </a:solidFill>
              <a:highlight>
                <a:schemeClr val="lt1"/>
              </a:highlight>
              <a:latin typeface="Century Gothic" panose="020B0502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3"/>
          <p:cNvSpPr txBox="1"/>
          <p:nvPr/>
        </p:nvSpPr>
        <p:spPr>
          <a:xfrm>
            <a:off x="3072962" y="4660500"/>
            <a:ext cx="35376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rgbClr val="FCE5CD"/>
                </a:highlight>
                <a:latin typeface="Nunito"/>
                <a:ea typeface="Nunito"/>
                <a:cs typeface="Nunito"/>
                <a:sym typeface="Nunito"/>
              </a:rPr>
              <a:t>Альбрехт Дюрер “Заєць”</a:t>
            </a:r>
            <a:endParaRPr sz="1400" b="1" i="0" u="none" strike="noStrike" cap="none">
              <a:solidFill>
                <a:srgbClr val="000000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"/>
          <p:cNvSpPr txBox="1">
            <a:spLocks noGrp="1"/>
          </p:cNvSpPr>
          <p:nvPr>
            <p:ph type="ctrTitle"/>
          </p:nvPr>
        </p:nvSpPr>
        <p:spPr>
          <a:xfrm>
            <a:off x="383575" y="361350"/>
            <a:ext cx="4052976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150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ПЕЙЗАЖ</a:t>
            </a:r>
            <a:r>
              <a:rPr lang="ru" sz="17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- </a:t>
            </a:r>
            <a:r>
              <a:rPr lang="ru" sz="12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</a:t>
            </a:r>
            <a:r>
              <a:rPr lang="ru" sz="1250" b="0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фр.</a:t>
            </a:r>
            <a:r>
              <a:rPr lang="ru" sz="12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250" b="0" i="1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Paysage</a:t>
            </a:r>
            <a:r>
              <a:rPr lang="ru" sz="12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, від країна, місцевість)</a:t>
            </a:r>
            <a:r>
              <a:rPr lang="ru" sz="1250" b="0" dirty="0">
                <a:solidFill>
                  <a:srgbClr val="2021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7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жанр в образотворчому мистецтві, в якому об'єктом зображення є природ</a:t>
            </a:r>
            <a:r>
              <a:rPr lang="ru" sz="15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а.</a:t>
            </a:r>
            <a:endParaRPr sz="4100" dirty="0">
              <a:solidFill>
                <a:srgbClr val="00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ubTitle" idx="1"/>
          </p:nvPr>
        </p:nvSpPr>
        <p:spPr>
          <a:xfrm>
            <a:off x="344740" y="2799498"/>
            <a:ext cx="46974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31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НАТЮРМОРТ</a:t>
            </a:r>
            <a:r>
              <a:rPr lang="ru" sz="21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-</a:t>
            </a:r>
            <a:r>
              <a:rPr lang="ru" sz="115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(фр. </a:t>
            </a:r>
            <a:r>
              <a:rPr lang="ru" sz="1150" i="1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Nature morte</a:t>
            </a:r>
            <a:r>
              <a:rPr lang="ru" sz="115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— дослівно — мертва </a:t>
            </a:r>
            <a:r>
              <a:rPr lang="ru" sz="155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природа)</a:t>
            </a:r>
            <a:r>
              <a:rPr lang="ru" sz="1550" dirty="0">
                <a:solidFill>
                  <a:srgbClr val="2021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750" b="1" dirty="0">
                <a:solidFill>
                  <a:srgbClr val="2021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— різновид </a:t>
            </a:r>
            <a:r>
              <a:rPr lang="ru" sz="1750" b="1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малярства</a:t>
            </a:r>
            <a:r>
              <a:rPr lang="ru" sz="17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,</a:t>
            </a:r>
            <a:r>
              <a:rPr lang="ru" sz="1750" b="1" dirty="0">
                <a:solidFill>
                  <a:srgbClr val="2021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що зображає зірвані плоди, квіти</a:t>
            </a:r>
            <a:r>
              <a:rPr lang="ru" sz="18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, </a:t>
            </a:r>
            <a:r>
              <a:rPr lang="ru" sz="16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спійману рибу та здобич мисливців,</a:t>
            </a:r>
            <a:r>
              <a:rPr lang="ru" sz="18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</a:t>
            </a:r>
            <a:r>
              <a:rPr lang="ru" sz="170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предмети.</a:t>
            </a:r>
            <a:endParaRPr sz="1700" b="1" dirty="0">
              <a:solidFill>
                <a:srgbClr val="00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6" name="Google Shape;30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08648" y="225875"/>
            <a:ext cx="3826450" cy="23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"/>
          <p:cNvSpPr txBox="1"/>
          <p:nvPr/>
        </p:nvSpPr>
        <p:spPr>
          <a:xfrm>
            <a:off x="4648223" y="2173050"/>
            <a:ext cx="3807102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 dirty="0">
                <a:solidFill>
                  <a:srgbClr val="000000"/>
                </a:solidFill>
                <a:highlight>
                  <a:srgbClr val="FFE599"/>
                </a:highlight>
                <a:latin typeface="Nunito"/>
                <a:ea typeface="Nunito"/>
                <a:cs typeface="Nunito"/>
                <a:sym typeface="Nunito"/>
              </a:rPr>
              <a:t>Крижицький Костянтин “Захід сонця”</a:t>
            </a:r>
            <a:endParaRPr sz="1400" b="1" i="0" u="none" strike="noStrike" cap="none" dirty="0">
              <a:solidFill>
                <a:srgbClr val="000000"/>
              </a:solidFill>
              <a:highlight>
                <a:srgbClr val="FFE59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15724" y="2668924"/>
            <a:ext cx="3540502" cy="2474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"/>
          <p:cNvSpPr txBox="1"/>
          <p:nvPr/>
        </p:nvSpPr>
        <p:spPr>
          <a:xfrm>
            <a:off x="5521925" y="2752625"/>
            <a:ext cx="3128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Nunito"/>
                <a:ea typeface="Nunito"/>
                <a:cs typeface="Nunito"/>
                <a:sym typeface="Nunito"/>
              </a:rPr>
              <a:t>Караваджо. “Кошик з фруктами”</a:t>
            </a:r>
            <a:endParaRPr sz="1400" b="1" i="0" u="none" strike="noStrike" cap="none">
              <a:solidFill>
                <a:srgbClr val="000000"/>
              </a:solidFill>
              <a:highlight>
                <a:srgbClr val="FFF2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>
            <a:spLocks noGrp="1"/>
          </p:cNvSpPr>
          <p:nvPr>
            <p:ph type="ctrTitle"/>
          </p:nvPr>
        </p:nvSpPr>
        <p:spPr>
          <a:xfrm>
            <a:off x="4572000" y="99913"/>
            <a:ext cx="4674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150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ПОРТРЕТ </a:t>
            </a:r>
            <a:r>
              <a:rPr lang="ru" sz="14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</a:t>
            </a:r>
            <a:r>
              <a:rPr lang="ru" sz="1450" b="0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фр.</a:t>
            </a:r>
            <a:r>
              <a:rPr lang="ru" sz="14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450" b="0" i="1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portrait</a:t>
            </a:r>
            <a:r>
              <a:rPr lang="ru" sz="1450" b="0" dirty="0">
                <a:solidFill>
                  <a:srgbClr val="000000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) —</a:t>
            </a:r>
            <a:r>
              <a:rPr lang="ru" sz="22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</a:t>
            </a:r>
            <a:r>
              <a:rPr lang="ru" sz="18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мальоване, скульптурне або фотографічне зображення </a:t>
            </a:r>
            <a:r>
              <a:rPr lang="ru" sz="1850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людини</a:t>
            </a:r>
            <a:r>
              <a:rPr lang="ru" sz="1850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або групи людей</a:t>
            </a:r>
            <a:endParaRPr sz="4400" dirty="0">
              <a:solidFill>
                <a:srgbClr val="00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1"/>
          </p:nvPr>
        </p:nvSpPr>
        <p:spPr>
          <a:xfrm>
            <a:off x="144826" y="2779577"/>
            <a:ext cx="5087125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31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ПОБУТОВИЙ ЖАНР -</a:t>
            </a:r>
            <a:r>
              <a:rPr lang="ru" sz="1050" dirty="0">
                <a:solidFill>
                  <a:srgbClr val="2021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850" b="1" dirty="0">
                <a:solidFill>
                  <a:srgbClr val="2021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розділ образотворчого мистецтва, різновид живопису, що зосереджений на відтворенні сцен повсякденного, буденного життя, зазвичай сучасного художника.</a:t>
            </a:r>
            <a:endParaRPr sz="3900" b="1" dirty="0">
              <a:solidFill>
                <a:srgbClr val="CC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6" name="Google Shape;316;p5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132" y="1738143"/>
            <a:ext cx="2160375" cy="3238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"/>
          <p:cNvSpPr txBox="1"/>
          <p:nvPr/>
        </p:nvSpPr>
        <p:spPr>
          <a:xfrm>
            <a:off x="7468750" y="4492675"/>
            <a:ext cx="31275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rgbClr val="F4CCCC"/>
                </a:highlight>
                <a:latin typeface="Nunito"/>
                <a:ea typeface="Nunito"/>
                <a:cs typeface="Nunito"/>
                <a:sym typeface="Nunito"/>
              </a:rPr>
              <a:t>Тутмес. Портрет </a:t>
            </a:r>
            <a:endParaRPr sz="1400" b="1" i="0" u="none" strike="noStrike" cap="none">
              <a:solidFill>
                <a:srgbClr val="000000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rgbClr val="F4CCCC"/>
                </a:highlight>
                <a:latin typeface="Nunito"/>
                <a:ea typeface="Nunito"/>
                <a:cs typeface="Nunito"/>
                <a:sym typeface="Nunito"/>
              </a:rPr>
              <a:t>цариці Нефертіті</a:t>
            </a:r>
            <a:endParaRPr sz="1400" b="1" i="0" u="none" strike="noStrike" cap="none">
              <a:solidFill>
                <a:srgbClr val="000000"/>
              </a:solidFill>
              <a:highlight>
                <a:srgbClr val="F4CCC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6675" y="99925"/>
            <a:ext cx="4173926" cy="25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"/>
          <p:cNvSpPr txBox="1"/>
          <p:nvPr/>
        </p:nvSpPr>
        <p:spPr>
          <a:xfrm>
            <a:off x="409400" y="2320650"/>
            <a:ext cx="3705300" cy="3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>
                <a:solidFill>
                  <a:srgbClr val="000000"/>
                </a:solidFill>
                <a:highlight>
                  <a:srgbClr val="FCE5CD"/>
                </a:highlight>
                <a:latin typeface="Nunito"/>
                <a:ea typeface="Nunito"/>
                <a:cs typeface="Nunito"/>
                <a:sym typeface="Nunito"/>
              </a:rPr>
              <a:t>Микола Пимоненко “Жнива в Україні”</a:t>
            </a:r>
            <a:endParaRPr sz="1400" b="1" i="0" u="none" strike="noStrike" cap="none">
              <a:solidFill>
                <a:srgbClr val="000000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>
            <a:spLocks noGrp="1"/>
          </p:cNvSpPr>
          <p:nvPr>
            <p:ph type="ctrTitle"/>
          </p:nvPr>
        </p:nvSpPr>
        <p:spPr>
          <a:xfrm>
            <a:off x="136375" y="249213"/>
            <a:ext cx="4554725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100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ІСТОРИЧНИЙ ЖАНР -</a:t>
            </a:r>
            <a:r>
              <a:rPr lang="ru" sz="1750" dirty="0">
                <a:solidFill>
                  <a:srgbClr val="2021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важливий жанр живопису, спеціалізований на зображенні значущих для окремого народу чи людства подій минулого</a:t>
            </a:r>
            <a:endParaRPr dirty="0">
              <a:solidFill>
                <a:srgbClr val="CC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25" name="Google Shape;325;p6"/>
          <p:cNvSpPr txBox="1">
            <a:spLocks noGrp="1"/>
          </p:cNvSpPr>
          <p:nvPr>
            <p:ph type="subTitle" idx="1"/>
          </p:nvPr>
        </p:nvSpPr>
        <p:spPr>
          <a:xfrm>
            <a:off x="4807924" y="78025"/>
            <a:ext cx="4299525" cy="71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31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БАТАЛЬНИЙ ЖАНР </a:t>
            </a:r>
            <a:r>
              <a:rPr lang="ru" sz="1200" dirty="0">
                <a:solidFill>
                  <a:srgbClr val="2222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</a:t>
            </a:r>
            <a:r>
              <a:rPr lang="ru" sz="1500" dirty="0">
                <a:solidFill>
                  <a:srgbClr val="2222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від фр. bataille — битва) —</a:t>
            </a:r>
            <a:r>
              <a:rPr lang="ru" sz="1800" b="1" dirty="0">
                <a:solidFill>
                  <a:srgbClr val="2222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жанр образотворчого мистецтва, що відображає військові дії, походи і життя армії, та пов'язані з цим події</a:t>
            </a:r>
            <a:r>
              <a:rPr lang="ru" sz="1200" dirty="0">
                <a:solidFill>
                  <a:srgbClr val="2222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</a:t>
            </a:r>
            <a:endParaRPr sz="3100" b="1" dirty="0">
              <a:solidFill>
                <a:srgbClr val="CC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4691100" y="4468825"/>
            <a:ext cx="4199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" sz="1600" b="0" i="0" u="none" strike="noStrike" cap="none" dirty="0">
                <a:solidFill>
                  <a:srgbClr val="000000"/>
                </a:solidFill>
                <a:highlight>
                  <a:srgbClr val="FCE5CD"/>
                </a:highlight>
                <a:latin typeface="Nunito"/>
                <a:ea typeface="Nunito"/>
                <a:cs typeface="Nunito"/>
                <a:sym typeface="Nunito"/>
              </a:rPr>
              <a:t>Микола Самокіш.</a:t>
            </a:r>
            <a:r>
              <a:rPr lang="ru" sz="1900" b="0" i="0" u="none" strike="noStrike" cap="none" dirty="0">
                <a:solidFill>
                  <a:srgbClr val="000000"/>
                </a:solidFill>
                <a:highlight>
                  <a:srgbClr val="FCE5CD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1400" b="0" i="0" u="none" strike="noStrike" cap="none" dirty="0">
                <a:solidFill>
                  <a:srgbClr val="888888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ru" sz="1400" b="0" i="0" u="none" strike="noStrike" cap="none" dirty="0">
                <a:solidFill>
                  <a:srgbClr val="000000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Бій Максима Кривоноса з Яремою Вишневецьким»</a:t>
            </a:r>
            <a:endParaRPr sz="1900" b="0" i="0" u="none" strike="noStrike" cap="none" dirty="0">
              <a:solidFill>
                <a:srgbClr val="000000"/>
              </a:solidFill>
              <a:highlight>
                <a:srgbClr val="FCE5CD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7925" y="2097623"/>
            <a:ext cx="4199700" cy="250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0162" y="2177700"/>
            <a:ext cx="1972114" cy="271658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"/>
          <p:cNvSpPr txBox="1"/>
          <p:nvPr/>
        </p:nvSpPr>
        <p:spPr>
          <a:xfrm>
            <a:off x="335925" y="3250913"/>
            <a:ext cx="18999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Мініатюра «Єпископ Регенсбурга Гебхард III </a:t>
            </a:r>
            <a:r>
              <a:rPr lang="ru" sz="1500" b="0" i="0" u="none" strike="noStrike" cap="none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засновує монастир </a:t>
            </a:r>
            <a:r>
              <a:rPr lang="ru" sz="15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Ехрінгер», Німеччина, 1420 р</a:t>
            </a: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"/>
          <p:cNvSpPr txBox="1">
            <a:spLocks noGrp="1"/>
          </p:cNvSpPr>
          <p:nvPr>
            <p:ph type="ctrTitle"/>
          </p:nvPr>
        </p:nvSpPr>
        <p:spPr>
          <a:xfrm>
            <a:off x="88675" y="154750"/>
            <a:ext cx="48864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100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РЕЛІГІЙНИЙ ЖАНР </a:t>
            </a:r>
            <a:r>
              <a:rPr lang="ru" sz="1200" b="0" dirty="0">
                <a:solidFill>
                  <a:srgbClr val="222222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ru" sz="1800" dirty="0">
                <a:solidFill>
                  <a:srgbClr val="2222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- </a:t>
            </a:r>
            <a:r>
              <a:rPr lang="ru" sz="1700" dirty="0">
                <a:solidFill>
                  <a:srgbClr val="222222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зображення релігійних сюжетів в образотворчому мистецтві. Роздивіться біблійні сюжети на тему створення світу в графіці, скульптурі, монументальному живописі.</a:t>
            </a:r>
            <a:endParaRPr dirty="0">
              <a:solidFill>
                <a:srgbClr val="CC0000"/>
              </a:solidFill>
              <a:latin typeface="Century Gothic" panose="020B0502020202020204" pitchFamily="34" charset="0"/>
              <a:ea typeface="Merriweather"/>
              <a:cs typeface="Merriweather"/>
              <a:sym typeface="Merriweather"/>
            </a:endParaRPr>
          </a:p>
        </p:txBody>
      </p:sp>
      <p:sp>
        <p:nvSpPr>
          <p:cNvPr id="335" name="Google Shape;335;p7"/>
          <p:cNvSpPr txBox="1">
            <a:spLocks noGrp="1"/>
          </p:cNvSpPr>
          <p:nvPr>
            <p:ph type="subTitle" idx="1"/>
          </p:nvPr>
        </p:nvSpPr>
        <p:spPr>
          <a:xfrm>
            <a:off x="118509" y="2870726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3100" b="1" dirty="0">
                <a:solidFill>
                  <a:srgbClr val="CC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МІФОЛОГІЧНИЙ ЖАНР</a:t>
            </a:r>
            <a:r>
              <a:rPr lang="ru" sz="17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- різновид </a:t>
            </a:r>
            <a:r>
              <a:rPr lang="ru" sz="1750" b="1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Merriweather"/>
                <a:cs typeface="Merriweather"/>
                <a:sym typeface="Merriweath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історичного жанру</a:t>
            </a:r>
            <a:r>
              <a:rPr lang="ru" sz="17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, сюжетом якого є теми з </a:t>
            </a:r>
            <a:r>
              <a:rPr lang="ru" sz="1750" b="1" dirty="0">
                <a:solidFill>
                  <a:srgbClr val="000000"/>
                </a:solidFill>
                <a:uFill>
                  <a:noFill/>
                </a:uFill>
                <a:latin typeface="Century Gothic" panose="020B0502020202020204" pitchFamily="34" charset="0"/>
                <a:ea typeface="Merriweather"/>
                <a:cs typeface="Merriweather"/>
                <a:sym typeface="Merriweath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міфології</a:t>
            </a:r>
            <a:r>
              <a:rPr lang="ru" sz="1750" b="1" dirty="0">
                <a:solidFill>
                  <a:srgbClr val="000000"/>
                </a:solidFill>
                <a:latin typeface="Century Gothic" panose="020B0502020202020204" pitchFamily="34" charset="0"/>
                <a:ea typeface="Merriweather"/>
                <a:cs typeface="Merriweather"/>
                <a:sym typeface="Merriweather"/>
              </a:rPr>
              <a:t> різних народів</a:t>
            </a:r>
            <a:r>
              <a:rPr lang="ru" dirty="0">
                <a:latin typeface="Century Gothic" panose="020B0502020202020204" pitchFamily="34" charset="0"/>
              </a:rPr>
              <a:t> </a:t>
            </a:r>
            <a:endParaRPr dirty="0">
              <a:latin typeface="Century Gothic" panose="020B0502020202020204" pitchFamily="34" charset="0"/>
            </a:endParaRPr>
          </a:p>
        </p:txBody>
      </p:sp>
      <p:pic>
        <p:nvPicPr>
          <p:cNvPr id="336" name="Google Shape;336;p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0900" y="59675"/>
            <a:ext cx="3814591" cy="28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 txBox="1"/>
          <p:nvPr/>
        </p:nvSpPr>
        <p:spPr>
          <a:xfrm>
            <a:off x="5028850" y="2592738"/>
            <a:ext cx="411515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highlight>
                  <a:srgbClr val="F9CB9C"/>
                </a:highlight>
                <a:latin typeface="Roboto"/>
                <a:ea typeface="Roboto"/>
                <a:cs typeface="Roboto"/>
                <a:sym typeface="Roboto"/>
              </a:rPr>
              <a:t>Пітер Брейгель Старший. «Вавилонська вежа»</a:t>
            </a:r>
            <a:endParaRPr sz="1200" b="0" i="0" u="none" strike="noStrike" cap="none">
              <a:solidFill>
                <a:srgbClr val="000000"/>
              </a:solidFill>
              <a:highlight>
                <a:srgbClr val="F9CB9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7"/>
          <p:cNvSpPr txBox="1"/>
          <p:nvPr/>
        </p:nvSpPr>
        <p:spPr>
          <a:xfrm>
            <a:off x="7424149" y="3925154"/>
            <a:ext cx="13833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highlight>
                  <a:srgbClr val="F9CB9C"/>
                </a:highlight>
                <a:latin typeface="Nunito"/>
                <a:ea typeface="Nunito"/>
                <a:cs typeface="Nunito"/>
                <a:sym typeface="Nunito"/>
              </a:rPr>
              <a:t>Валентин Сєров. “Викрадення Європи”</a:t>
            </a:r>
            <a:endParaRPr sz="1400" b="0" i="0" u="none" strike="noStrike" cap="none">
              <a:solidFill>
                <a:srgbClr val="000000"/>
              </a:solidFill>
              <a:highlight>
                <a:srgbClr val="F9CB9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9" name="Google Shape;339;p7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9625" y="2928738"/>
            <a:ext cx="2764524" cy="220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"/>
          <p:cNvSpPr txBox="1">
            <a:spLocks noGrp="1"/>
          </p:cNvSpPr>
          <p:nvPr>
            <p:ph type="ctrTitle"/>
          </p:nvPr>
        </p:nvSpPr>
        <p:spPr>
          <a:xfrm>
            <a:off x="335900" y="-219775"/>
            <a:ext cx="86538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300" dirty="0">
                <a:latin typeface="Century Gothic" panose="020B0502020202020204" pitchFamily="34" charset="0"/>
              </a:rPr>
              <a:t>Іноді в одному творі поєднуються ознаки  різних жанрів.</a:t>
            </a:r>
            <a:endParaRPr sz="33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8"/>
          <p:cNvSpPr txBox="1">
            <a:spLocks noGrp="1"/>
          </p:cNvSpPr>
          <p:nvPr>
            <p:ph type="subTitle" idx="1"/>
          </p:nvPr>
        </p:nvSpPr>
        <p:spPr>
          <a:xfrm>
            <a:off x="5222617" y="1875037"/>
            <a:ext cx="3489516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dirty="0">
                <a:latin typeface="Century Gothic" panose="020B0502020202020204" pitchFamily="34" charset="0"/>
              </a:rPr>
              <a:t>П</a:t>
            </a:r>
            <a:r>
              <a:rPr lang="ru" sz="1900" dirty="0">
                <a:latin typeface="Century Gothic" panose="020B0502020202020204" pitchFamily="34" charset="0"/>
              </a:rPr>
              <a:t>роте завжди щось одне є основним - саме це визначає жанр художнього твору.</a:t>
            </a:r>
            <a:endParaRPr sz="1900" dirty="0">
              <a:latin typeface="Century Gothic" panose="020B0502020202020204" pitchFamily="34" charset="0"/>
            </a:endParaRPr>
          </a:p>
        </p:txBody>
      </p:sp>
      <p:pic>
        <p:nvPicPr>
          <p:cNvPr id="346" name="Google Shape;346;p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107" y="1277291"/>
            <a:ext cx="3953275" cy="359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8"/>
          <p:cNvSpPr txBox="1"/>
          <p:nvPr/>
        </p:nvSpPr>
        <p:spPr>
          <a:xfrm>
            <a:off x="4662800" y="4440301"/>
            <a:ext cx="30000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8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050" b="1" i="0" u="none" strike="noStrike" cap="none" dirty="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«Озеро. Ранок надій, ранок любові.» Автор: Євген Лещенко, 1995</a:t>
            </a:r>
            <a:endParaRPr sz="1050" b="1" i="0" u="none" strike="noStrike" cap="none" dirty="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"/>
          <p:cNvSpPr txBox="1"/>
          <p:nvPr/>
        </p:nvSpPr>
        <p:spPr>
          <a:xfrm>
            <a:off x="5270174" y="3561175"/>
            <a:ext cx="3351311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8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lang="ru" sz="1750" b="1" i="0" u="none" strike="noStrike" cap="none" dirty="0">
                <a:solidFill>
                  <a:srgbClr val="CC0000"/>
                </a:solidFill>
                <a:highlight>
                  <a:srgbClr val="FFFFFF"/>
                </a:highlight>
                <a:latin typeface="Century Gothic" panose="020B0502020202020204" pitchFamily="34" charset="0"/>
                <a:sym typeface="Arial"/>
              </a:rPr>
              <a:t>ЗАВДАННЯ:</a:t>
            </a:r>
            <a:r>
              <a:rPr lang="ru" sz="175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Century Gothic" panose="020B0502020202020204" pitchFamily="34" charset="0"/>
                <a:sym typeface="Arial"/>
              </a:rPr>
              <a:t> визнач  жанр картини.</a:t>
            </a:r>
            <a:endParaRPr sz="175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Century Gothic" panose="020B0502020202020204" pitchFamily="34" charset="0"/>
              <a:sym typeface="Arial"/>
            </a:endParaRPr>
          </a:p>
          <a:p>
            <a:pPr marL="0" marR="0" lvl="0" indent="8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endParaRPr sz="1750" b="1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"/>
          <p:cNvSpPr txBox="1">
            <a:spLocks noGrp="1"/>
          </p:cNvSpPr>
          <p:nvPr>
            <p:ph type="ctrTitle"/>
          </p:nvPr>
        </p:nvSpPr>
        <p:spPr>
          <a:xfrm>
            <a:off x="720575" y="-423075"/>
            <a:ext cx="8014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 sz="3900" dirty="0"/>
              <a:t>  </a:t>
            </a:r>
            <a:r>
              <a:rPr lang="ru" sz="3900" dirty="0">
                <a:solidFill>
                  <a:srgbClr val="FF0000"/>
                </a:solidFill>
                <a:latin typeface="Century Gothic" panose="020B0502020202020204" pitchFamily="34" charset="0"/>
              </a:rPr>
              <a:t>АНІМАЛІСТИЧНИЙ ЖАНР</a:t>
            </a:r>
            <a:endParaRPr sz="41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1"/>
          </p:nvPr>
        </p:nvSpPr>
        <p:spPr>
          <a:xfrm>
            <a:off x="75225" y="812325"/>
            <a:ext cx="90687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8999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" sz="135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Анімалістичний жанр зародився в прадавні часи, коли первісні художники малювали тварин гострим каменем, вугіллям, природними барвниками з вохри, соку рослин на стінах печер. Тому такий живопис називають наскельним.</a:t>
            </a:r>
            <a:endParaRPr sz="135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55" name="Google Shape;355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004" y="1676150"/>
            <a:ext cx="5112497" cy="33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4374" y="1610262"/>
            <a:ext cx="3450350" cy="33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9"/>
          <p:cNvSpPr txBox="1"/>
          <p:nvPr/>
        </p:nvSpPr>
        <p:spPr>
          <a:xfrm>
            <a:off x="5839175" y="4664947"/>
            <a:ext cx="2896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Печера Альтаміра. (Іспанія)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Экран (16:9)</PresentationFormat>
  <Paragraphs>53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Merriweather</vt:lpstr>
      <vt:lpstr>Century Gothic</vt:lpstr>
      <vt:lpstr>Arial</vt:lpstr>
      <vt:lpstr>Nunito</vt:lpstr>
      <vt:lpstr>Roboto</vt:lpstr>
      <vt:lpstr>Maven Pro</vt:lpstr>
      <vt:lpstr>Momentum</vt:lpstr>
      <vt:lpstr>Жанри образотворчого мистецтва.  Анімалістичний жанр</vt:lpstr>
      <vt:lpstr>Презентация PowerPoint</vt:lpstr>
      <vt:lpstr> ЖАНРИ ОБРАЗОТВОРЧОГО МИСТЕЦТВА</vt:lpstr>
      <vt:lpstr>ПЕЙЗАЖ - (фр. Paysage, від країна, місцевість) жанр в образотворчому мистецтві, в якому об'єктом зображення є природа.</vt:lpstr>
      <vt:lpstr>ПОРТРЕТ (фр. portrait) — мальоване, скульптурне або фотографічне зображення людини або групи людей</vt:lpstr>
      <vt:lpstr>ІСТОРИЧНИЙ ЖАНР -важливий жанр живопису, спеціалізований на зображенні значущих для окремого народу чи людства подій минулого</vt:lpstr>
      <vt:lpstr>РЕЛІГІЙНИЙ ЖАНР  - зображення релігійних сюжетів в образотворчому мистецтві. Роздивіться біблійні сюжети на тему створення світу в графіці, скульптурі, монументальному живописі.</vt:lpstr>
      <vt:lpstr>Іноді в одному творі поєднуються ознаки  різних жанрів.</vt:lpstr>
      <vt:lpstr>  АНІМАЛІСТИЧНИЙ ЖАНР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Тут подивись відео "Малюнок імітація наскельного мистецтва"</vt:lpstr>
      <vt:lpstr>ЗВОРОТНІЙ ЗВ’ЯЗОК  1) електронна адреса: zhannaandreeva95@ukr.net 2) Viber - 0984971546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Жанри образотворчого мистецтва.  Анімалістичний жанр</dc:title>
  <dc:creator>Пользователь</dc:creator>
  <cp:lastModifiedBy>Пользователь</cp:lastModifiedBy>
  <cp:revision>2</cp:revision>
  <dcterms:modified xsi:type="dcterms:W3CDTF">2022-09-01T06:45:46Z</dcterms:modified>
</cp:coreProperties>
</file>