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63" r:id="rId15"/>
    <p:sldId id="264" r:id="rId16"/>
    <p:sldId id="266" r:id="rId17"/>
    <p:sldId id="267" r:id="rId18"/>
    <p:sldId id="287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11" autoAdjust="0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D8E1206-FE3D-4674-89A8-37AC55C68E6E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858E71A-9740-4EC6-9C48-1A70B89466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F3A080-4A6E-40B6-99E9-DE57DB71B126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DECBD-5D4B-4C5D-9D7B-D1448FF4DB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1A8DA-1AE6-46C0-B370-907F06640CFE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C87B4-A251-4BD1-B99B-CE04209EA5F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7E504A-3422-49CC-9C63-E60A707A0D04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13041-FA18-4664-A9F3-096A6F491CA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68C383-7DD1-4BC3-B7C9-74FCB5660E1D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379A3-E0FA-4D78-9589-6C659E98116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CE10F-3719-4B5E-A5F3-6E31D6F16B13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8F2BE-8084-4128-A4C6-49A747D84C7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B281FD-42F9-435A-9655-45DD05CB3158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58BDD-BE8B-4220-97FA-F6EACC1DD1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EC8100-E017-455C-94FE-8D6B7A143A49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0477F-5F5E-4297-9E70-37CE065D8A6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B228D7-4D76-4BC1-B853-367A76917E3C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FEAF4-A9EF-4C56-A567-B5E88322D07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AC38DEF9-58A4-40DC-AC11-82B1F56EE9FD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244F9-BC8A-4233-8F0F-4B5D3C606D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43E95E1-EA0B-4CF1-9A7E-A90DC9F5FC3A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667D679-84B2-4613-B5A0-0F39B495924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EB87798-63BC-4C13-9A21-08253158227A}" type="datetimeFigureOut">
              <a:rPr lang="ru-RU" smtClean="0"/>
              <a:pPr>
                <a:defRPr/>
              </a:pPr>
              <a:t>23.09.2022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3202FAF-1B5D-44BF-9B8B-F61032807B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4313" y="880339"/>
            <a:ext cx="8715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ru-RU" altLang="ru-RU" sz="4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Домедична</a:t>
            </a:r>
            <a:r>
              <a:rPr lang="ru-RU" altLang="ru-RU" sz="40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ru-RU" altLang="ru-RU" sz="4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допомога</a:t>
            </a:r>
            <a:endParaRPr lang="ru-RU" altLang="ru-RU" sz="4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Домедична допомога. Важливо знати у час війни (відео) - Бучацькі справ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276872"/>
            <a:ext cx="52959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BDB04-F7A5-D446-AE64-C4321779C2A2}"/>
              </a:ext>
            </a:extLst>
          </p:cNvPr>
          <p:cNvSpPr txBox="1"/>
          <p:nvPr/>
        </p:nvSpPr>
        <p:spPr>
          <a:xfrm>
            <a:off x="6388262" y="5909498"/>
            <a:ext cx="2574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У</a:t>
            </a:r>
            <a:r>
              <a:rPr lang="ru-UA" sz="1600" dirty="0">
                <a:latin typeface="Century Gothic" panose="020B0502020202020204" pitchFamily="34" charset="0"/>
              </a:rPr>
              <a:t>рок з основ здоров</a:t>
            </a:r>
            <a:r>
              <a:rPr lang="en-US" sz="1600" dirty="0">
                <a:latin typeface="Century Gothic" panose="020B0502020202020204" pitchFamily="34" charset="0"/>
              </a:rPr>
              <a:t>’</a:t>
            </a:r>
            <a:r>
              <a:rPr lang="ru-RU" sz="1600" dirty="0">
                <a:latin typeface="Century Gothic" panose="020B0502020202020204" pitchFamily="34" charset="0"/>
              </a:rPr>
              <a:t>я</a:t>
            </a:r>
          </a:p>
          <a:p>
            <a:pPr algn="ctr"/>
            <a:r>
              <a:rPr lang="ru-RU" sz="1600" dirty="0">
                <a:latin typeface="Century Gothic" panose="020B0502020202020204" pitchFamily="34" charset="0"/>
              </a:rPr>
              <a:t>у 9 </a:t>
            </a:r>
            <a:r>
              <a:rPr lang="ru-RU" sz="1600" dirty="0" err="1">
                <a:latin typeface="Century Gothic" panose="020B0502020202020204" pitchFamily="34" charset="0"/>
              </a:rPr>
              <a:t>класі</a:t>
            </a:r>
            <a:endParaRPr lang="ru-RU" sz="1600" dirty="0">
              <a:latin typeface="Century Gothic" panose="020B0502020202020204" pitchFamily="34" charset="0"/>
            </a:endParaRPr>
          </a:p>
          <a:p>
            <a:pPr algn="ctr"/>
            <a:r>
              <a:rPr lang="ru-RU" sz="1600" dirty="0" err="1">
                <a:latin typeface="Century Gothic" panose="020B0502020202020204" pitchFamily="34" charset="0"/>
              </a:rPr>
              <a:t>Вчитель</a:t>
            </a:r>
            <a:r>
              <a:rPr lang="ru-RU" sz="1600" dirty="0">
                <a:latin typeface="Century Gothic" panose="020B0502020202020204" pitchFamily="34" charset="0"/>
              </a:rPr>
              <a:t>: </a:t>
            </a:r>
            <a:r>
              <a:rPr lang="ru-RU" sz="1600" dirty="0" err="1">
                <a:latin typeface="Century Gothic" panose="020B0502020202020204" pitchFamily="34" charset="0"/>
              </a:rPr>
              <a:t>Андрєєва</a:t>
            </a:r>
            <a:r>
              <a:rPr lang="ru-RU" sz="1600" dirty="0">
                <a:latin typeface="Century Gothic" panose="020B0502020202020204" pitchFamily="34" charset="0"/>
              </a:rPr>
              <a:t> Ж.В.</a:t>
            </a:r>
            <a:endParaRPr lang="ru-UA" sz="16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Отруєння грибами: профілактика та перша допомога • Криворізький центр ПМСД  №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58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Отруєння чадним газом: перша допомога та як вберегтись львів'янам -  Дивись.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291"/>
            <a:ext cx="7894962" cy="681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5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Чадний газ - смертельна небезпека для вашого здоров'я! / Чернівціга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6912768" cy="665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Перша допомога при ДТП - порядок надання допомоги постраждалим в ДТ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20"/>
            <a:ext cx="8025526" cy="685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250916" y="548680"/>
            <a:ext cx="8643938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ts val="4500"/>
              </a:lnSpc>
              <a:spcAft>
                <a:spcPts val="300"/>
              </a:spcAft>
            </a:pPr>
            <a:r>
              <a:rPr lang="uk-UA" altLang="ru-RU" sz="3200" b="1" dirty="0">
                <a:solidFill>
                  <a:srgbClr val="00153E"/>
                </a:solidFill>
                <a:latin typeface="Calibri" pitchFamily="34" charset="0"/>
              </a:rPr>
              <a:t>1. Визначте черговість надання </a:t>
            </a:r>
            <a:r>
              <a:rPr lang="en-US" altLang="ru-RU" sz="3200" b="1" dirty="0">
                <a:solidFill>
                  <a:srgbClr val="00153E"/>
                </a:solidFill>
                <a:latin typeface="Calibri" pitchFamily="34" charset="0"/>
              </a:rPr>
              <a:t>                              </a:t>
            </a:r>
            <a:r>
              <a:rPr lang="uk-UA" altLang="ru-RU" sz="3200" b="1" dirty="0">
                <a:solidFill>
                  <a:srgbClr val="00153E"/>
                </a:solidFill>
                <a:latin typeface="Calibri" pitchFamily="34" charset="0"/>
              </a:rPr>
              <a:t>першої допомоги людині, ураженій електричним струмом:</a:t>
            </a:r>
          </a:p>
          <a:p>
            <a:pPr indent="450850" eaLnBrk="0" hangingPunct="0">
              <a:lnSpc>
                <a:spcPts val="4500"/>
              </a:lnSpc>
              <a:spcAft>
                <a:spcPts val="300"/>
              </a:spcAft>
              <a:buFont typeface="Arial" charset="0"/>
              <a:buChar char="•"/>
            </a:pPr>
            <a:r>
              <a:rPr lang="uk-UA" altLang="ru-RU" sz="3200" dirty="0">
                <a:solidFill>
                  <a:srgbClr val="00153E"/>
                </a:solidFill>
                <a:latin typeface="Calibri" pitchFamily="34" charset="0"/>
              </a:rPr>
              <a:t>дати понюхати нашатирний спирт;</a:t>
            </a:r>
          </a:p>
          <a:p>
            <a:pPr indent="450850" eaLnBrk="0" hangingPunct="0">
              <a:lnSpc>
                <a:spcPts val="4500"/>
              </a:lnSpc>
              <a:spcAft>
                <a:spcPts val="300"/>
              </a:spcAft>
              <a:buFont typeface="Arial" charset="0"/>
              <a:buChar char="•"/>
            </a:pPr>
            <a:r>
              <a:rPr lang="uk-UA" altLang="ru-RU" sz="3200" dirty="0">
                <a:solidFill>
                  <a:srgbClr val="00153E"/>
                </a:solidFill>
                <a:latin typeface="Calibri" pitchFamily="34" charset="0"/>
              </a:rPr>
              <a:t>визначити стан потерпілого;</a:t>
            </a:r>
          </a:p>
          <a:p>
            <a:pPr indent="450850" eaLnBrk="0" hangingPunct="0">
              <a:lnSpc>
                <a:spcPts val="4500"/>
              </a:lnSpc>
              <a:spcAft>
                <a:spcPts val="300"/>
              </a:spcAft>
              <a:buFont typeface="Arial" charset="0"/>
              <a:buChar char="•"/>
            </a:pPr>
            <a:r>
              <a:rPr lang="uk-UA" altLang="ru-RU" sz="3200" dirty="0">
                <a:solidFill>
                  <a:srgbClr val="00153E"/>
                </a:solidFill>
                <a:latin typeface="Calibri" pitchFamily="34" charset="0"/>
              </a:rPr>
              <a:t>усунути контакт з електричним струмом;</a:t>
            </a:r>
          </a:p>
          <a:p>
            <a:pPr indent="450850" eaLnBrk="0" hangingPunct="0">
              <a:lnSpc>
                <a:spcPts val="4500"/>
              </a:lnSpc>
              <a:spcAft>
                <a:spcPts val="300"/>
              </a:spcAft>
              <a:buFont typeface="Arial" charset="0"/>
              <a:buChar char="•"/>
            </a:pPr>
            <a:r>
              <a:rPr lang="uk-UA" altLang="ru-RU" sz="3200" dirty="0">
                <a:solidFill>
                  <a:srgbClr val="00153E"/>
                </a:solidFill>
                <a:latin typeface="Calibri" pitchFamily="34" charset="0"/>
              </a:rPr>
              <a:t>зробити штучне дихання;</a:t>
            </a:r>
          </a:p>
          <a:p>
            <a:pPr indent="450850" eaLnBrk="0" hangingPunct="0">
              <a:lnSpc>
                <a:spcPts val="4500"/>
              </a:lnSpc>
              <a:spcAft>
                <a:spcPts val="300"/>
              </a:spcAft>
              <a:buFont typeface="Arial" charset="0"/>
              <a:buChar char="•"/>
            </a:pPr>
            <a:r>
              <a:rPr lang="uk-UA" altLang="ru-RU" sz="3200" dirty="0">
                <a:solidFill>
                  <a:srgbClr val="00153E"/>
                </a:solidFill>
                <a:latin typeface="Calibri" pitchFamily="34" charset="0"/>
              </a:rPr>
              <a:t>викликати швидку допомогу;</a:t>
            </a:r>
          </a:p>
          <a:p>
            <a:pPr indent="450850" eaLnBrk="0" hangingPunct="0">
              <a:lnSpc>
                <a:spcPts val="4500"/>
              </a:lnSpc>
              <a:spcAft>
                <a:spcPts val="300"/>
              </a:spcAft>
              <a:buFont typeface="Arial" charset="0"/>
              <a:buChar char="•"/>
            </a:pPr>
            <a:r>
              <a:rPr lang="uk-UA" altLang="ru-RU" sz="3200" dirty="0">
                <a:solidFill>
                  <a:srgbClr val="00153E"/>
                </a:solidFill>
                <a:latin typeface="Calibri" pitchFamily="34" charset="0"/>
              </a:rPr>
              <a:t>винести потерпілого на свіже повітря.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264564" y="260648"/>
            <a:ext cx="8643938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ts val="4500"/>
              </a:lnSpc>
              <a:spcAft>
                <a:spcPts val="1800"/>
              </a:spcAft>
            </a:pPr>
            <a:r>
              <a:rPr lang="uk-UA" altLang="ru-RU" sz="3600" b="1" dirty="0">
                <a:solidFill>
                  <a:srgbClr val="00153E"/>
                </a:solidFill>
                <a:latin typeface="Calibri" pitchFamily="34" charset="0"/>
              </a:rPr>
              <a:t>2. Розв’яжіть ситуацію</a:t>
            </a:r>
          </a:p>
          <a:p>
            <a:pPr indent="450850" eaLnBrk="0" hangingPunct="0">
              <a:lnSpc>
                <a:spcPts val="4500"/>
              </a:lnSpc>
              <a:spcAft>
                <a:spcPts val="1800"/>
              </a:spcAft>
            </a:pPr>
            <a:r>
              <a:rPr lang="uk-UA" altLang="ru-RU" sz="3200" dirty="0">
                <a:solidFill>
                  <a:srgbClr val="00153E"/>
                </a:solidFill>
                <a:latin typeface="Calibri" pitchFamily="34" charset="0"/>
              </a:rPr>
              <a:t>На уроці хімії учень порушив правила техніки безпеки під час практичної роботи. Крапельки лугу потрапили на його шкіру.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86661" y="3212976"/>
            <a:ext cx="8643938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ts val="4500"/>
              </a:lnSpc>
              <a:spcAft>
                <a:spcPts val="1800"/>
              </a:spcAft>
            </a:pPr>
            <a:r>
              <a:rPr lang="uk-UA" altLang="ru-RU" sz="3600" b="1" dirty="0">
                <a:solidFill>
                  <a:srgbClr val="00153E"/>
                </a:solidFill>
                <a:latin typeface="Calibri" pitchFamily="34" charset="0"/>
              </a:rPr>
              <a:t>3.Розв’яжіть ситуацію</a:t>
            </a:r>
          </a:p>
          <a:p>
            <a:pPr indent="450850" eaLnBrk="0" hangingPunct="0">
              <a:lnSpc>
                <a:spcPts val="4500"/>
              </a:lnSpc>
              <a:spcAft>
                <a:spcPts val="1800"/>
              </a:spcAft>
            </a:pPr>
            <a:r>
              <a:rPr lang="uk-UA" altLang="ru-RU" sz="3200" dirty="0">
                <a:solidFill>
                  <a:srgbClr val="00153E"/>
                </a:solidFill>
                <a:latin typeface="Calibri" pitchFamily="34" charset="0"/>
              </a:rPr>
              <a:t>Після прання білизни пральним порошком у жінки почервоніли руки і почався свербіж. Ти хочеш надати допомогу.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179512" y="206886"/>
            <a:ext cx="8643938" cy="259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ts val="4500"/>
              </a:lnSpc>
              <a:spcAft>
                <a:spcPts val="1800"/>
              </a:spcAft>
            </a:pPr>
            <a:r>
              <a:rPr lang="uk-UA" altLang="ru-RU" sz="3600" b="1" dirty="0">
                <a:solidFill>
                  <a:srgbClr val="00153E"/>
                </a:solidFill>
                <a:latin typeface="Calibri" pitchFamily="34" charset="0"/>
              </a:rPr>
              <a:t>4. Розв’яжіть ситуацію</a:t>
            </a:r>
          </a:p>
          <a:p>
            <a:pPr algn="ctr" eaLnBrk="0" hangingPunct="0">
              <a:lnSpc>
                <a:spcPts val="4500"/>
              </a:lnSpc>
              <a:spcAft>
                <a:spcPts val="1800"/>
              </a:spcAft>
            </a:pPr>
            <a:r>
              <a:rPr lang="uk-UA" altLang="ru-RU" sz="3000" dirty="0">
                <a:solidFill>
                  <a:srgbClr val="00153E"/>
                </a:solidFill>
                <a:latin typeface="Calibri" pitchFamily="34" charset="0"/>
              </a:rPr>
              <a:t>Твій знайомий розбирав акумулятор і вдарив його молотком. Частинки сірчаної кислоти потрапили на обличчя та руку.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3917" y="2636912"/>
            <a:ext cx="8643938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ts val="4500"/>
              </a:lnSpc>
              <a:spcAft>
                <a:spcPts val="1800"/>
              </a:spcAft>
            </a:pPr>
            <a:r>
              <a:rPr lang="uk-UA" altLang="ru-RU" sz="3200" b="1" dirty="0">
                <a:solidFill>
                  <a:srgbClr val="00153E"/>
                </a:solidFill>
                <a:latin typeface="Calibri" pitchFamily="34" charset="0"/>
              </a:rPr>
              <a:t>5. </a:t>
            </a:r>
            <a:r>
              <a:rPr lang="uk-UA" altLang="ru-RU" sz="3000" dirty="0">
                <a:solidFill>
                  <a:srgbClr val="00153E"/>
                </a:solidFill>
                <a:latin typeface="Calibri" pitchFamily="34" charset="0"/>
              </a:rPr>
              <a:t>Назвіть речовини, що використовують у побуті і якими з різних причин можна отруїтися. Заповніть таблицю.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72471"/>
              </p:ext>
            </p:extLst>
          </p:nvPr>
        </p:nvGraphicFramePr>
        <p:xfrm>
          <a:off x="858648" y="4480924"/>
          <a:ext cx="7943098" cy="24478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noProof="0" dirty="0"/>
                        <a:t>Назва речовини чи харчового продукту</a:t>
                      </a: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dirty="0"/>
                        <a:t>Причини отруєння</a:t>
                      </a: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dirty="0"/>
                        <a:t>Допомога</a:t>
                      </a: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20">
                <a:tc>
                  <a:txBody>
                    <a:bodyPr/>
                    <a:lstStyle/>
                    <a:p>
                      <a:endParaRPr lang="uk-UA" sz="280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endParaRPr lang="uk-UA" sz="2800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endParaRPr lang="uk-UA" sz="2800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20">
                <a:tc>
                  <a:txBody>
                    <a:bodyPr/>
                    <a:lstStyle/>
                    <a:p>
                      <a:endParaRPr lang="uk-UA" sz="2800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endParaRPr lang="uk-UA" sz="2800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endParaRPr lang="uk-UA" sz="2800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285750" y="1143000"/>
            <a:ext cx="8643938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ts val="4500"/>
              </a:lnSpc>
              <a:spcAft>
                <a:spcPts val="1800"/>
              </a:spcAft>
            </a:pPr>
            <a:r>
              <a:rPr lang="uk-UA" altLang="ru-RU" sz="3200" dirty="0">
                <a:solidFill>
                  <a:srgbClr val="00153E"/>
                </a:solidFill>
                <a:latin typeface="Calibri" pitchFamily="34" charset="0"/>
              </a:rPr>
              <a:t>5. Назвіть речовини, що використовують у побуті і якими з різних причин можна отруїтися. Заповніть таблицю.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57188" y="3214688"/>
          <a:ext cx="8429625" cy="27157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5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8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noProof="0" dirty="0"/>
                        <a:t>Назва речовини чи харчового продукту</a:t>
                      </a: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dirty="0"/>
                        <a:t>Причини отруєння</a:t>
                      </a: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dirty="0"/>
                        <a:t>Допомога</a:t>
                      </a: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61">
                <a:tc>
                  <a:txBody>
                    <a:bodyPr/>
                    <a:lstStyle/>
                    <a:p>
                      <a:endParaRPr lang="uk-UA" sz="280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endParaRPr lang="uk-UA" sz="2800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endParaRPr lang="uk-UA" sz="2800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61">
                <a:tc>
                  <a:txBody>
                    <a:bodyPr/>
                    <a:lstStyle/>
                    <a:p>
                      <a:endParaRPr lang="uk-UA" sz="2800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endParaRPr lang="uk-UA" sz="280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endParaRPr lang="uk-UA" sz="2800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8117AA-55B5-7D44-B7DD-948BA14612A4}"/>
              </a:ext>
            </a:extLst>
          </p:cNvPr>
          <p:cNvSpPr txBox="1"/>
          <p:nvPr/>
        </p:nvSpPr>
        <p:spPr>
          <a:xfrm>
            <a:off x="574430" y="1043353"/>
            <a:ext cx="7666893" cy="367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71500" algn="ctr" fontAlgn="base">
              <a:lnSpc>
                <a:spcPct val="115000"/>
              </a:lnSpc>
              <a:spcAft>
                <a:spcPts val="1000"/>
              </a:spcAft>
            </a:pPr>
            <a:r>
              <a:rPr lang="uk-UA" sz="3600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Зворотній зв’язок із вчителем:</a:t>
            </a:r>
            <a:endParaRPr lang="en-US" sz="3600" dirty="0">
              <a:solidFill>
                <a:srgbClr val="FF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71500" algn="ctr" fontAlgn="base">
              <a:lnSpc>
                <a:spcPct val="115000"/>
              </a:lnSpc>
              <a:spcAft>
                <a:spcPts val="1000"/>
              </a:spcAft>
            </a:pPr>
            <a:endParaRPr lang="en-US" sz="3600" dirty="0">
              <a:solidFill>
                <a:srgbClr val="FF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71500" algn="ctr" fontAlgn="base">
              <a:lnSpc>
                <a:spcPct val="115000"/>
              </a:lnSpc>
              <a:spcAft>
                <a:spcPts val="1000"/>
              </a:spcAft>
            </a:pPr>
            <a:endParaRPr lang="ru-UA" sz="2000" dirty="0">
              <a:solidFill>
                <a:srgbClr val="FF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UA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Human</a:t>
            </a:r>
            <a:r>
              <a:rPr lang="uk-UA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UA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Електронна адреса - 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zhannaandreeva</a:t>
            </a:r>
            <a:r>
              <a:rPr lang="uk-UA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95@</a:t>
            </a:r>
            <a:r>
              <a:rPr lang="en-US" sz="2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ukr</a:t>
            </a:r>
            <a:r>
              <a:rPr lang="uk-UA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net</a:t>
            </a:r>
            <a:endParaRPr lang="ru-UA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7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357188" y="357188"/>
            <a:ext cx="8501062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0850" eaLnBrk="0" hangingPunct="0">
              <a:lnSpc>
                <a:spcPts val="5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uk-UA" altLang="ru-RU" sz="3200" b="1" i="1">
                <a:solidFill>
                  <a:srgbClr val="990033"/>
                </a:solidFill>
              </a:rPr>
              <a:t>Перша медична допомога </a:t>
            </a:r>
            <a:r>
              <a:rPr lang="uk-UA" altLang="ru-RU" sz="3200">
                <a:solidFill>
                  <a:srgbClr val="00153E"/>
                </a:solidFill>
                <a:latin typeface="Calibri" pitchFamily="34" charset="0"/>
              </a:rPr>
              <a:t>— комплекс невідкладних медичних заходів, які проводять людині, що раптово захворіла чи постраждала, на місці пригоди та під час її транспортування до медичного закладу.</a:t>
            </a:r>
          </a:p>
        </p:txBody>
      </p:sp>
      <p:pic>
        <p:nvPicPr>
          <p:cNvPr id="4099" name="Picture 3" descr="H:\tmp\Oksana\ОЗ6 (22-35)\Урок 33 Первая помощь при поражении током\Иллюстрации\6ce40ca473ef510f24fbc7453f694e63_X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150" y="3706813"/>
            <a:ext cx="4365625" cy="315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Термічні опіки: перша допомога | Уляна Супрун | Бло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12"/>
            <a:ext cx="9144000" cy="703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layer.myshared.ru/17/1061971/slides/slide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4006"/>
            <a:ext cx="9060499" cy="679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77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layer.myshared.ru/17/1061971/slides/slide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" y="0"/>
            <a:ext cx="9142999" cy="6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Засоби побутової хімії. Допомога при потраплянні хімічних речовин на шкіру  (слизову оболонку очей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4" y="332656"/>
            <a:ext cx="900239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6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Харчове отруєння - Сорбекс - офіційний сайт | Sorbex - експерт у виведенні  токсинів у дорослих і діте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09394"/>
            <a:ext cx="7848872" cy="614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dirty="0">
                <a:solidFill>
                  <a:srgbClr val="0070C0"/>
                </a:solidFill>
              </a:rPr>
              <a:t>Харчове отруєння</a:t>
            </a:r>
            <a:endParaRPr lang="ru-RU" sz="36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5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Перша допомога у разі отруєння аміаком — Управління охорони здоров'я  Миколаївської міської рад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r="11779" b="10810"/>
          <a:stretch/>
        </p:blipFill>
        <p:spPr bwMode="auto">
          <a:xfrm>
            <a:off x="8450" y="1"/>
            <a:ext cx="9135550" cy="692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3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міхно с.і. перша допомога при різноманітних отруєннях хімічними речов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6" y="188640"/>
            <a:ext cx="8713303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38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4513171157SlideId25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297</TotalTime>
  <Words>234</Words>
  <Application>Microsoft Macintosh PowerPoint</Application>
  <PresentationFormat>Экран (4:3)</PresentationFormat>
  <Paragraphs>32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Lucida Sans Unicode</vt:lpstr>
      <vt:lpstr>Verdana</vt:lpstr>
      <vt:lpstr>Wingdings</vt:lpstr>
      <vt:lpstr>Wingdings 2</vt:lpstr>
      <vt:lpstr>Wingdings 3</vt:lpstr>
      <vt:lpstr>Открытая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Хозяин</dc:creator>
  <cp:lastModifiedBy>zhannaandre95@gmail.com</cp:lastModifiedBy>
  <cp:revision>44</cp:revision>
  <dcterms:created xsi:type="dcterms:W3CDTF">2010-07-26T05:28:58Z</dcterms:created>
  <dcterms:modified xsi:type="dcterms:W3CDTF">2022-09-23T06:31:01Z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ookName">
    <vt:lpwstr>п20152261973SlideId262</vt:lpwstr>
  </property>
  <property fmtid="{D5CDD505-2E9C-101B-9397-08002B2CF9AE}" pid="3" name="MayClose">
    <vt:bool>false</vt:bool>
  </property>
  <property fmtid="{D5CDD505-2E9C-101B-9397-08002B2CF9AE}" pid="4" name="IsFreeze">
    <vt:bool>false</vt:bool>
  </property>
  <property fmtid="{D5CDD505-2E9C-101B-9397-08002B2CF9AE}" pid="5" name="UserClose">
    <vt:bool>false</vt:bool>
  </property>
  <property fmtid="{D5CDD505-2E9C-101B-9397-08002B2CF9AE}" pid="6" name="StrPasteIntoNotes">
    <vt:lpwstr/>
  </property>
</Properties>
</file>