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304" r:id="rId3"/>
    <p:sldId id="306" r:id="rId4"/>
    <p:sldId id="297" r:id="rId5"/>
    <p:sldId id="274" r:id="rId6"/>
    <p:sldId id="307" r:id="rId7"/>
    <p:sldId id="298" r:id="rId8"/>
    <p:sldId id="282" r:id="rId9"/>
    <p:sldId id="299" r:id="rId10"/>
    <p:sldId id="283" r:id="rId11"/>
    <p:sldId id="308" r:id="rId12"/>
    <p:sldId id="288" r:id="rId13"/>
    <p:sldId id="301" r:id="rId14"/>
    <p:sldId id="302" r:id="rId15"/>
    <p:sldId id="285" r:id="rId16"/>
    <p:sldId id="290" r:id="rId17"/>
    <p:sldId id="303" r:id="rId18"/>
    <p:sldId id="287" r:id="rId19"/>
    <p:sldId id="269" r:id="rId20"/>
    <p:sldId id="28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95FFF"/>
    <a:srgbClr val="FF7C80"/>
    <a:srgbClr val="709E32"/>
    <a:srgbClr val="C55A11"/>
    <a:srgbClr val="2F3242"/>
    <a:srgbClr val="1694E9"/>
    <a:srgbClr val="FFFF00"/>
    <a:srgbClr val="FFB4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7472" y="2003486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>
                <a:solidFill>
                  <a:srgbClr val="2F3242"/>
                </a:solidFill>
              </a:rPr>
              <a:t>Нумо знайомитись</a:t>
            </a:r>
            <a:endParaRPr lang="ru-RU" sz="6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965" y="372989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Українська мова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3086357"/>
            <a:ext cx="5332746" cy="36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81565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9. Пригадай, як правильно записувати речення. </a:t>
            </a: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свої думки за правилом.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063319" y="2030441"/>
            <a:ext cx="6216353" cy="3862748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2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9589" y="2192100"/>
            <a:ext cx="5723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/>
              <a:t>Перше слово в реченні пишемо з </a:t>
            </a:r>
            <a:r>
              <a:rPr lang="uk-UA" sz="3200" b="1" dirty="0">
                <a:solidFill>
                  <a:srgbClr val="FFFF00"/>
                </a:solidFill>
              </a:rPr>
              <a:t>великої</a:t>
            </a:r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3200" b="1" dirty="0"/>
              <a:t>букви. </a:t>
            </a:r>
          </a:p>
          <a:p>
            <a:pPr algn="ctr"/>
            <a:r>
              <a:rPr lang="uk-UA" sz="3200" b="1" dirty="0"/>
              <a:t>У кінці речення ставимо </a:t>
            </a:r>
            <a:r>
              <a:rPr lang="uk-UA" sz="3200" b="1" dirty="0">
                <a:solidFill>
                  <a:srgbClr val="FFFF00"/>
                </a:solidFill>
              </a:rPr>
              <a:t>крапку</a:t>
            </a:r>
            <a:r>
              <a:rPr lang="uk-UA" sz="3200" b="1" dirty="0"/>
              <a:t>,</a:t>
            </a:r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3200" b="1" dirty="0">
                <a:solidFill>
                  <a:srgbClr val="FFFF00"/>
                </a:solidFill>
              </a:rPr>
              <a:t>знак оклику </a:t>
            </a:r>
            <a:r>
              <a:rPr lang="uk-UA" sz="3200" b="1" dirty="0"/>
              <a:t>або</a:t>
            </a:r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3200" b="1" dirty="0">
                <a:solidFill>
                  <a:srgbClr val="FFFF00"/>
                </a:solidFill>
              </a:rPr>
              <a:t>знак питання.</a:t>
            </a:r>
          </a:p>
          <a:p>
            <a:pPr algn="ctr"/>
            <a:r>
              <a:rPr lang="uk-UA" sz="3200" b="1" dirty="0"/>
              <a:t>Усі слова в реченні пишемо </a:t>
            </a:r>
            <a:r>
              <a:rPr lang="uk-UA" sz="3200" b="1" dirty="0">
                <a:solidFill>
                  <a:srgbClr val="FFFF00"/>
                </a:solidFill>
              </a:rPr>
              <a:t>окремо</a:t>
            </a:r>
            <a:r>
              <a:rPr lang="uk-UA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uk-UA" sz="3200" b="1" dirty="0"/>
              <a:t>одне від одного.</a:t>
            </a:r>
            <a:endParaRPr lang="ru-RU" sz="3200" b="1" dirty="0"/>
          </a:p>
        </p:txBody>
      </p:sp>
      <p:pic>
        <p:nvPicPr>
          <p:cNvPr id="2050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72258" y="1676316"/>
            <a:ext cx="2410995" cy="431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18" b="96063" l="3723" r="99468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727" y="1265030"/>
            <a:ext cx="3139523" cy="423519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918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10. Виконай завдання Родзинки – склади з </a:t>
            </a:r>
            <a:r>
              <a:rPr lang="uk-UA" sz="2000" b="1" dirty="0" err="1">
                <a:solidFill>
                  <a:schemeClr val="bg1"/>
                </a:solidFill>
              </a:rPr>
              <a:t>пазлів</a:t>
            </a:r>
            <a:r>
              <a:rPr lang="uk-UA" sz="2000" b="1" dirty="0">
                <a:solidFill>
                  <a:schemeClr val="bg1"/>
                </a:solidFill>
              </a:rPr>
              <a:t> слово.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які спогади воно в тебе викликає.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5081791" y="4233462"/>
            <a:ext cx="1726113" cy="2054896"/>
            <a:chOff x="4957184" y="4204513"/>
            <a:chExt cx="1726113" cy="2054896"/>
          </a:xfrm>
        </p:grpSpPr>
        <p:pic>
          <p:nvPicPr>
            <p:cNvPr id="20" name="Picture 2" descr="jigsaw"/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92793" y="4368904"/>
              <a:ext cx="2054896" cy="1726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406185" y="4792338"/>
              <a:ext cx="863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ка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9486600" y="4204514"/>
            <a:ext cx="1726113" cy="2054896"/>
            <a:chOff x="9486600" y="4204514"/>
            <a:chExt cx="1726113" cy="2054896"/>
          </a:xfrm>
        </p:grpSpPr>
        <p:pic>
          <p:nvPicPr>
            <p:cNvPr id="21" name="Picture 2" descr="jigsaw"/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322209" y="4368905"/>
              <a:ext cx="2054896" cy="1726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918128" y="4792338"/>
              <a:ext cx="863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err="1"/>
                <a:t>ні</a:t>
              </a:r>
              <a:endParaRPr lang="ru-RU" sz="4000" b="1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2941622" y="4233462"/>
            <a:ext cx="1726113" cy="2054896"/>
            <a:chOff x="2673403" y="4204513"/>
            <a:chExt cx="1726113" cy="2054896"/>
          </a:xfrm>
        </p:grpSpPr>
        <p:pic>
          <p:nvPicPr>
            <p:cNvPr id="19" name="Picture 2" descr="jigsaw"/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09012" y="4368904"/>
              <a:ext cx="2054896" cy="1726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141477" y="4792338"/>
              <a:ext cx="863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ку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7323395" y="4233463"/>
            <a:ext cx="1726113" cy="2054896"/>
            <a:chOff x="7202818" y="4204513"/>
            <a:chExt cx="1726113" cy="2054896"/>
          </a:xfrm>
        </p:grpSpPr>
        <p:pic>
          <p:nvPicPr>
            <p:cNvPr id="18" name="Picture 2" descr="jigsaw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038427" y="4368904"/>
              <a:ext cx="2054896" cy="1726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7653421" y="4792338"/>
              <a:ext cx="863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4000" b="1" dirty="0" err="1"/>
                <a:t>ли</a:t>
              </a:r>
              <a:endParaRPr lang="ru-RU" sz="4000" b="1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081791" y="4233461"/>
            <a:ext cx="1726113" cy="2054896"/>
            <a:chOff x="4957184" y="4204513"/>
            <a:chExt cx="1726113" cy="2054896"/>
          </a:xfrm>
        </p:grpSpPr>
        <p:pic>
          <p:nvPicPr>
            <p:cNvPr id="34" name="Picture 2" descr="jigsaw"/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792793" y="4368904"/>
              <a:ext cx="2054896" cy="1726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406185" y="4792338"/>
              <a:ext cx="863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ка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481101" y="4204513"/>
            <a:ext cx="1726113" cy="2054896"/>
            <a:chOff x="9486600" y="4204514"/>
            <a:chExt cx="1726113" cy="2054896"/>
          </a:xfrm>
        </p:grpSpPr>
        <p:pic>
          <p:nvPicPr>
            <p:cNvPr id="37" name="Picture 2" descr="jigsaw"/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9322209" y="4368905"/>
              <a:ext cx="2054896" cy="1726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9918128" y="4792338"/>
              <a:ext cx="863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 err="1"/>
                <a:t>ні</a:t>
              </a:r>
              <a:endParaRPr lang="ru-RU" sz="4000" b="1" dirty="0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2941622" y="4233460"/>
            <a:ext cx="1726113" cy="2054896"/>
            <a:chOff x="2673403" y="4204513"/>
            <a:chExt cx="1726113" cy="2054896"/>
          </a:xfrm>
        </p:grpSpPr>
        <p:pic>
          <p:nvPicPr>
            <p:cNvPr id="40" name="Picture 2" descr="jigsaw"/>
            <p:cNvPicPr>
              <a:picLocks noChangeAspect="1" noChangeArrowheads="1"/>
            </p:cNvPicPr>
            <p:nvPr/>
          </p:nvPicPr>
          <p:blipFill>
            <a:blip r:embed="rId4" cstate="email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509012" y="4368904"/>
              <a:ext cx="2054896" cy="1726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3141477" y="4792338"/>
              <a:ext cx="863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b="1" dirty="0"/>
                <a:t>ку</a:t>
              </a: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7311421" y="4233460"/>
            <a:ext cx="1726113" cy="2054896"/>
            <a:chOff x="7202818" y="4204513"/>
            <a:chExt cx="1726113" cy="2054896"/>
          </a:xfrm>
        </p:grpSpPr>
        <p:pic>
          <p:nvPicPr>
            <p:cNvPr id="43" name="Picture 2" descr="jigsaw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038427" y="4368904"/>
              <a:ext cx="2054896" cy="1726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7653421" y="4792338"/>
              <a:ext cx="863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4000" b="1" dirty="0" err="1"/>
                <a:t>ли</a:t>
              </a:r>
              <a:endParaRPr lang="ru-RU" sz="4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46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7 L -0.10651 -0.3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26" y="-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36003 -0.3381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08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28763 -0.3453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1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7 L 0.03698 -0.3439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00" y="1685645"/>
            <a:ext cx="10058400" cy="474518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945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ти розумієш значення слова «канікули». </a:t>
            </a: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Перевір</a:t>
            </a:r>
            <a:r>
              <a:rPr lang="uk-UA" sz="2000" b="1" dirty="0">
                <a:solidFill>
                  <a:schemeClr val="bg1"/>
                </a:solidFill>
              </a:rPr>
              <a:t> себе за словником.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9500" y="2408595"/>
            <a:ext cx="594518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900" b="1" dirty="0">
              <a:solidFill>
                <a:srgbClr val="FF0000"/>
              </a:solidFill>
            </a:endParaRPr>
          </a:p>
          <a:p>
            <a:pPr algn="ctr"/>
            <a:r>
              <a:rPr lang="uk-UA" sz="4400" b="1" dirty="0"/>
              <a:t>КАНІКУЛИ</a:t>
            </a:r>
            <a:r>
              <a:rPr lang="uk-UA" sz="4400" dirty="0"/>
              <a:t> – </a:t>
            </a:r>
            <a:r>
              <a:rPr lang="uk-UA" sz="4400" b="1" dirty="0"/>
              <a:t>перерва в заняттях, що надається учням для відпочинку.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11786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798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11. Розпитай у однокласників, як вони провели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свої літні канікули. 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4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96063" y="1815784"/>
            <a:ext cx="6784015" cy="411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639899"/>
            <a:ext cx="2606559" cy="229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796022" y="2164747"/>
            <a:ext cx="2491862" cy="35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4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8431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12. Прочитай запитання Щебетунчика. </a:t>
            </a: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 зошиті відповіді на них.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85637" y="3868976"/>
            <a:ext cx="8512312" cy="557549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Як тобі випочивалося?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85637" y="1456402"/>
            <a:ext cx="8512312" cy="556442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chemeClr val="tx1"/>
                </a:solidFill>
              </a:rPr>
              <a:t>Де ти провів (провела) канікули?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71246" y="1703908"/>
            <a:ext cx="2395237" cy="3566056"/>
          </a:xfrm>
          <a:prstGeom prst="rect">
            <a:avLst/>
          </a:prstGeom>
        </p:spPr>
      </p:pic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482" b="86683"/>
          <a:stretch/>
        </p:blipFill>
        <p:spPr>
          <a:xfrm>
            <a:off x="2262220" y="2290404"/>
            <a:ext cx="9282262" cy="130605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482" b="86683"/>
          <a:stretch/>
        </p:blipFill>
        <p:spPr>
          <a:xfrm>
            <a:off x="2262220" y="4790158"/>
            <a:ext cx="9282262" cy="13060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D848F8-2714-4813-977D-1C6CA7A86AF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5472" y="2077676"/>
            <a:ext cx="7803556" cy="16094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1884C5-D785-44D9-863D-B38324DEC53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2519" y="4608342"/>
            <a:ext cx="8205927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469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Допоможи Ґаджикові скласти пам'ятку.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Які слова пропущені?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913194" y="1688384"/>
            <a:ext cx="6200370" cy="4459606"/>
          </a:xfrm>
          <a:prstGeom prst="roundRect">
            <a:avLst/>
          </a:prstGeom>
          <a:solidFill>
            <a:srgbClr val="FF7C8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4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70016" y="1818085"/>
            <a:ext cx="57070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 </a:t>
            </a:r>
            <a:r>
              <a:rPr lang="uk-UA" sz="3200" b="1" dirty="0"/>
              <a:t>Пам'ятка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b="1" dirty="0"/>
              <a:t>Перше слово в реченні пишу з  ……………. букви. 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b="1" dirty="0"/>
              <a:t>У кінці речення ставлю …………….. , знак оклику або знак ……………….  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3200" b="1" dirty="0"/>
              <a:t>Усі слова в реченні пишу …………….. одне від одного.</a:t>
            </a:r>
            <a:endParaRPr lang="ru-RU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34378" y="2679125"/>
            <a:ext cx="177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</a:t>
            </a:r>
            <a:r>
              <a:rPr lang="uk-UA" sz="3200" b="1" dirty="0">
                <a:solidFill>
                  <a:srgbClr val="FFFF00"/>
                </a:solidFill>
              </a:rPr>
              <a:t>великої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2382" y="3648111"/>
            <a:ext cx="177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</a:t>
            </a:r>
            <a:r>
              <a:rPr lang="uk-UA" sz="3200" b="1" dirty="0">
                <a:solidFill>
                  <a:srgbClr val="FFFF00"/>
                </a:solidFill>
              </a:rPr>
              <a:t>крапку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389" y="4125730"/>
            <a:ext cx="177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FFF00"/>
                </a:solidFill>
              </a:rPr>
              <a:t> </a:t>
            </a:r>
            <a:r>
              <a:rPr lang="uk-UA" sz="3200" b="1" dirty="0">
                <a:solidFill>
                  <a:srgbClr val="FFFF00"/>
                </a:solidFill>
              </a:rPr>
              <a:t>питання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284" y="5121812"/>
            <a:ext cx="1778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 </a:t>
            </a:r>
            <a:r>
              <a:rPr lang="uk-UA" sz="3200" b="1" dirty="0">
                <a:solidFill>
                  <a:srgbClr val="FFFF00"/>
                </a:solidFill>
              </a:rPr>
              <a:t>окремо</a:t>
            </a:r>
          </a:p>
        </p:txBody>
      </p:sp>
      <p:pic>
        <p:nvPicPr>
          <p:cNvPr id="18" name="Picture 2" descr="ÐÐ°ÑÑÐ¸Ð½ÐºÐ¸ Ð¿Ð¾ Ð·Ð°Ð¿ÑÐ¾ÑÑ ÐºÐ»Ð¸Ð¿Ð°ÑÑ Ð²Ð¾ÑÐºÐ»Ð¸ÑÐ°ÑÐµÐ»ÑÐ½ÑÐ¹ Ð·Ð½Ð°Ðº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9500" y="1733922"/>
            <a:ext cx="2387853" cy="42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6563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Розкажи про відпочинок </a:t>
            </a:r>
            <a:r>
              <a:rPr lang="uk-UA" sz="2000" b="1" dirty="0" err="1">
                <a:solidFill>
                  <a:schemeClr val="bg1"/>
                </a:solidFill>
              </a:rPr>
              <a:t>Читалочки</a:t>
            </a:r>
            <a:r>
              <a:rPr lang="uk-UA" sz="2000" b="1" dirty="0">
                <a:solidFill>
                  <a:schemeClr val="bg1"/>
                </a:solidFill>
              </a:rPr>
              <a:t> на канікулах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поданими малюнками.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3220" y="1470166"/>
            <a:ext cx="7201858" cy="495804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191165" y="1440620"/>
            <a:ext cx="518587" cy="373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9635319" y="5866125"/>
            <a:ext cx="1076081" cy="8720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74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120" y="1578322"/>
            <a:ext cx="4534580" cy="414957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352053" y="1680133"/>
            <a:ext cx="6022997" cy="392583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 sz="40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ÐÐ°ÑÑÐ¸Ð½ÐºÐ¸ Ð¿Ð¾ Ð·Ð°Ð¿ÑÐ¾ÑÑ ÐºÐ»Ð¸Ð¿Ð°ÑÑ Ð¿Ð¾ÑÑÑÐµÑ Ð´ÐµÑÐ¸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968"/>
          <a:stretch/>
        </p:blipFill>
        <p:spPr bwMode="auto">
          <a:xfrm flipH="1">
            <a:off x="1232963" y="2054787"/>
            <a:ext cx="3225685" cy="310948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66760" y="2058001"/>
            <a:ext cx="5908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Удома разом з рідними</a:t>
            </a:r>
            <a:r>
              <a:rPr lang="uk-U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dirty="0">
                <a:solidFill>
                  <a:schemeClr val="bg1"/>
                </a:solidFill>
              </a:rPr>
              <a:t>виконай завдання: склади речення з поданих слів і запиши (с. 5 вправа 13).</a:t>
            </a:r>
            <a:endParaRPr lang="ru-RU" sz="4000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  </a:t>
            </a:r>
          </a:p>
          <a:p>
            <a:pPr algn="ctr"/>
            <a:endParaRPr lang="uk-U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1408" y="2194560"/>
            <a:ext cx="6322989" cy="366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397" y="2461906"/>
            <a:ext cx="3469710" cy="368608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7471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endParaRPr lang="uk-UA" sz="2000" b="1" dirty="0">
              <a:solidFill>
                <a:schemeClr val="bg1"/>
              </a:solidFill>
            </a:endParaRPr>
          </a:p>
          <a:p>
            <a:pPr marL="457200" indent="-457200" algn="ctr">
              <a:buAutoNum type="arabicPeriod"/>
            </a:pPr>
            <a:r>
              <a:rPr lang="uk-UA" sz="2000" b="1" dirty="0">
                <a:solidFill>
                  <a:schemeClr val="bg1"/>
                </a:solidFill>
              </a:rPr>
              <a:t>Прочитай </a:t>
            </a:r>
            <a:r>
              <a:rPr lang="uk-UA" sz="2000" b="1" dirty="0" err="1">
                <a:solidFill>
                  <a:schemeClr val="bg1"/>
                </a:solidFill>
              </a:rPr>
              <a:t>смс</a:t>
            </a:r>
            <a:r>
              <a:rPr lang="uk-UA" sz="2000" b="1" dirty="0">
                <a:solidFill>
                  <a:schemeClr val="bg1"/>
                </a:solidFill>
              </a:rPr>
              <a:t>-повідомлення </a:t>
            </a:r>
            <a:r>
              <a:rPr lang="uk-UA" sz="2000" b="1" dirty="0" err="1">
                <a:solidFill>
                  <a:schemeClr val="bg1"/>
                </a:solidFill>
              </a:rPr>
              <a:t>Ґаджика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</a:p>
          <a:p>
            <a:pPr marL="457200" indent="-457200" algn="ctr">
              <a:buFontTx/>
              <a:buAutoNum type="arabicPeriod"/>
            </a:pPr>
            <a:r>
              <a:rPr lang="uk-UA" sz="2000" b="1" dirty="0">
                <a:solidFill>
                  <a:schemeClr val="bg1"/>
                </a:solidFill>
              </a:rPr>
              <a:t>Про що повідомив </a:t>
            </a:r>
            <a:r>
              <a:rPr lang="uk-UA" sz="2000" b="1" dirty="0" err="1">
                <a:solidFill>
                  <a:schemeClr val="bg1"/>
                </a:solidFill>
              </a:rPr>
              <a:t>Ґаджик</a:t>
            </a:r>
            <a:r>
              <a:rPr lang="uk-UA" sz="2000" b="1" dirty="0">
                <a:solidFill>
                  <a:schemeClr val="bg1"/>
                </a:solidFill>
              </a:rPr>
              <a:t>? Яку відповідь йому даси?</a:t>
            </a:r>
          </a:p>
          <a:p>
            <a:pPr marL="457200" indent="-457200" algn="ctr">
              <a:buAutoNum type="arabicPeriod"/>
            </a:pP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ÐÐ°ÑÑÐ¸Ð½ÐºÐ¸ Ð¿Ð¾ Ð·Ð°Ð¿ÑÐ¾ÑÑ Ð¼Ð¾Ð±Ð¸Ð»ÑÐ½ÑÐ¹ ÑÐµÐ»ÐµÑÐ¾Ð½ ÐºÐ»Ð¸Ð¿Ð°ÑÑ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2961834" y="-188071"/>
            <a:ext cx="4911584" cy="845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58619" y="2524762"/>
            <a:ext cx="63180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Привіт! Я Ґаджик. </a:t>
            </a:r>
            <a:endParaRPr lang="ru-RU" sz="3600" b="1" dirty="0"/>
          </a:p>
          <a:p>
            <a:pPr algn="ctr"/>
            <a:r>
              <a:rPr lang="uk-UA" sz="3600" b="1" dirty="0"/>
              <a:t>Хочу навчитися правильно говорити й писати українською мовою. Давай робити це разом!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254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16770" y="2131040"/>
            <a:ext cx="11758460" cy="3266128"/>
            <a:chOff x="2233765" y="2416091"/>
            <a:chExt cx="7095632" cy="1970942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34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8185" y="1637376"/>
            <a:ext cx="7908133" cy="408327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732066" cy="10145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3. Прочитай повідомлення </a:t>
            </a:r>
            <a:r>
              <a:rPr lang="uk-UA" sz="2000" b="1" dirty="0" err="1">
                <a:solidFill>
                  <a:schemeClr val="bg1"/>
                </a:solidFill>
              </a:rPr>
              <a:t>Читалочки</a:t>
            </a:r>
            <a:r>
              <a:rPr lang="uk-UA" sz="2000" b="1" dirty="0">
                <a:solidFill>
                  <a:schemeClr val="bg1"/>
                </a:solidFill>
              </a:rPr>
              <a:t>.  </a:t>
            </a:r>
            <a:endParaRPr lang="ru-RU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4. Якої помилки припустилася </a:t>
            </a:r>
            <a:r>
              <a:rPr lang="uk-UA" sz="2000" b="1" dirty="0" err="1">
                <a:solidFill>
                  <a:schemeClr val="bg1"/>
                </a:solidFill>
              </a:rPr>
              <a:t>Читалочка</a:t>
            </a:r>
            <a:r>
              <a:rPr lang="uk-UA" sz="2000" b="1" dirty="0">
                <a:solidFill>
                  <a:schemeClr val="bg1"/>
                </a:solidFill>
              </a:rPr>
              <a:t>?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який знак поставиш у кінці кожного речення.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2930491"/>
            <a:ext cx="7152362" cy="2637267"/>
          </a:xfrm>
          <a:prstGeom prst="rect">
            <a:avLst/>
          </a:prstGeom>
        </p:spPr>
      </p:pic>
      <p:pic>
        <p:nvPicPr>
          <p:cNvPr id="512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7534" y="2262976"/>
            <a:ext cx="8348485" cy="418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9C0C27-A12A-4B48-8F8A-3D52FF3652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6009" y="2499420"/>
            <a:ext cx="6791533" cy="34994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D617F9-0A68-479A-A6DA-0745BCBCA2F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6009" y="2499420"/>
            <a:ext cx="6791533" cy="34018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9D617F9-0A68-479A-A6DA-0745BCBCA2F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1655" y="2495066"/>
            <a:ext cx="6791533" cy="34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8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556" y="2414399"/>
            <a:ext cx="1742656" cy="2411072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482" b="86683"/>
          <a:stretch/>
        </p:blipFill>
        <p:spPr>
          <a:xfrm>
            <a:off x="2190806" y="2213357"/>
            <a:ext cx="9282262" cy="130605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5. </a:t>
            </a:r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відповідь на запитання </a:t>
            </a:r>
            <a:r>
              <a:rPr lang="uk-UA" sz="2000" b="1" dirty="0" err="1">
                <a:solidFill>
                  <a:schemeClr val="bg1"/>
                </a:solidFill>
              </a:rPr>
              <a:t>Читалочки</a:t>
            </a:r>
            <a:r>
              <a:rPr lang="uk-UA" sz="2000" b="1" dirty="0">
                <a:solidFill>
                  <a:schemeClr val="bg1"/>
                </a:solidFill>
              </a:rPr>
              <a:t> в зошиті.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3482" b="86683"/>
          <a:stretch/>
        </p:blipFill>
        <p:spPr>
          <a:xfrm>
            <a:off x="2190806" y="4157869"/>
            <a:ext cx="9282262" cy="13060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58D9C6-DCB5-4F13-A76A-365473390C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69394" y="2388146"/>
            <a:ext cx="7030520" cy="8170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251715-AEBC-4B23-86E1-798DD064B1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7068" y="3991460"/>
            <a:ext cx="7712108" cy="15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4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6. Прочитай повідомлення Щебетунчика.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що в ньому не так.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" b="99038" l="0" r="958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4235" y="1979703"/>
            <a:ext cx="3876113" cy="4168287"/>
          </a:xfrm>
          <a:prstGeom prst="rect">
            <a:avLst/>
          </a:prstGeom>
        </p:spPr>
      </p:pic>
      <p:sp>
        <p:nvSpPr>
          <p:cNvPr id="2" name="Овальная выноска 1"/>
          <p:cNvSpPr/>
          <p:nvPr/>
        </p:nvSpPr>
        <p:spPr>
          <a:xfrm>
            <a:off x="1203455" y="1783974"/>
            <a:ext cx="7352778" cy="3798680"/>
          </a:xfrm>
          <a:prstGeom prst="wedgeEllipseCallout">
            <a:avLst>
              <a:gd name="adj1" fmla="val 67847"/>
              <a:gd name="adj2" fmla="val -2068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09500" y="2529152"/>
            <a:ext cx="6614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/>
              <a:t>вітаю! я щебетунчик. </a:t>
            </a:r>
          </a:p>
          <a:p>
            <a:pPr algn="ctr"/>
            <a:r>
              <a:rPr lang="uk-UA" sz="3600" b="1" dirty="0"/>
              <a:t>у мене мікрофон. з ним цікаво про все запитувати й розповідати.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7249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в зошиті повідомлення Щебетунчика без помилок. 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" b="99038" l="0" r="958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60775" y="1705265"/>
            <a:ext cx="2462735" cy="2648371"/>
          </a:xfrm>
          <a:prstGeom prst="rect">
            <a:avLst/>
          </a:prstGeom>
        </p:spPr>
      </p:pic>
      <p:sp>
        <p:nvSpPr>
          <p:cNvPr id="12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r="43482" b="66014"/>
          <a:stretch/>
        </p:blipFill>
        <p:spPr>
          <a:xfrm>
            <a:off x="2155900" y="2056304"/>
            <a:ext cx="9282262" cy="333314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120" y="2094410"/>
            <a:ext cx="8827042" cy="9774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400064-F347-46A1-BE02-D2A143E8F7C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0389" y="2974813"/>
            <a:ext cx="8827773" cy="89619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30C2F8-9078-47A2-B746-61A3E2B949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2456" y="3746228"/>
            <a:ext cx="8827773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1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7092" y="1791278"/>
            <a:ext cx="8385463" cy="36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174" y="1622863"/>
            <a:ext cx="2429079" cy="349401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tx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6. Прочитай повідомлення Родзинки. Чи бачиш у ньому помилку?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2" descr="ÐÐ°ÑÑÐ¸Ð½ÐºÐ¸ Ð¿Ð¾ Ð·Ð°Ð¿ÑÐ¾ÑÑ ÐºÐ»Ð¸Ð¿Ð°ÑÑ ÑÐµÐ»Ð¸Ð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0253" y="1622863"/>
            <a:ext cx="8866828" cy="481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5792" y="2549815"/>
            <a:ext cx="6318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chemeClr val="bg1"/>
                </a:solidFill>
              </a:rPr>
              <a:t>Здрастуй</a:t>
            </a:r>
            <a:r>
              <a:rPr lang="ru-RU" sz="3600" b="1" dirty="0">
                <a:solidFill>
                  <a:schemeClr val="bg1"/>
                </a:solidFill>
              </a:rPr>
              <a:t>! Я </a:t>
            </a:r>
            <a:r>
              <a:rPr lang="uk-UA" sz="3600" b="1" dirty="0">
                <a:solidFill>
                  <a:schemeClr val="bg1"/>
                </a:solidFill>
              </a:rPr>
              <a:t>Родзинка</a:t>
            </a:r>
            <a:r>
              <a:rPr lang="ru-RU" sz="36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</a:rPr>
              <a:t>Дужелюблюцікавізавдання.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</a:rPr>
              <a:t>Давай виконувати їх разом.</a:t>
            </a:r>
            <a:endParaRPr lang="ru-RU" sz="3600" b="1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88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677" y="1512204"/>
            <a:ext cx="2446726" cy="3641856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01.09.2022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012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8. </a:t>
            </a:r>
            <a:r>
              <a:rPr lang="uk-UA" sz="2000" b="1" dirty="0" err="1">
                <a:solidFill>
                  <a:schemeClr val="bg1"/>
                </a:solidFill>
              </a:rPr>
              <a:t>Запиши</a:t>
            </a:r>
            <a:r>
              <a:rPr lang="uk-UA" sz="2000" b="1" dirty="0">
                <a:solidFill>
                  <a:schemeClr val="bg1"/>
                </a:solidFill>
              </a:rPr>
              <a:t> третє речення з повідомлення Родзинки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без помилок.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07" r="43482" b="86683"/>
          <a:stretch/>
        </p:blipFill>
        <p:spPr>
          <a:xfrm>
            <a:off x="3025128" y="2876585"/>
            <a:ext cx="8361379" cy="13060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8FEC1AF-8A5B-435B-8DA0-D968CBF797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5596" y="2662005"/>
            <a:ext cx="7937680" cy="1639966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ºÐ»Ð¸Ð¿Ð°ÑÑ ÑÐµÐ»Ð¸Ð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2403" y="1676316"/>
            <a:ext cx="8866828" cy="481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4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494</Words>
  <Application>Microsoft Office PowerPoint</Application>
  <PresentationFormat>Широкоэкранный</PresentationFormat>
  <Paragraphs>153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</cp:lastModifiedBy>
  <cp:revision>161</cp:revision>
  <dcterms:created xsi:type="dcterms:W3CDTF">2018-01-05T16:38:53Z</dcterms:created>
  <dcterms:modified xsi:type="dcterms:W3CDTF">2022-09-01T05:28:32Z</dcterms:modified>
</cp:coreProperties>
</file>