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344" r:id="rId6"/>
    <p:sldId id="257" r:id="rId7"/>
    <p:sldId id="330" r:id="rId8"/>
    <p:sldId id="305" r:id="rId9"/>
    <p:sldId id="338" r:id="rId10"/>
    <p:sldId id="339" r:id="rId11"/>
    <p:sldId id="340" r:id="rId12"/>
    <p:sldId id="274" r:id="rId13"/>
    <p:sldId id="342" r:id="rId14"/>
    <p:sldId id="341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>
      <p:cViewPr>
        <p:scale>
          <a:sx n="81" d="100"/>
          <a:sy n="81" d="100"/>
        </p:scale>
        <p:origin x="-30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8BA17-D35D-4948-91E2-71DDD760FEF1}" type="datetime1">
              <a:rPr lang="ru-RU" smtClean="0"/>
              <a:t>14.09.2023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D75EC1-FB33-4997-8B71-3CF9F1D44536}" type="datetime1">
              <a:rPr lang="ru-RU" noProof="0" smtClean="0"/>
              <a:t>14.09.2023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9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0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3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5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94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5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5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B3FB0C32-F044-4939-92E4-8BA39B7A39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6584BE8A-3E34-4967-9E7C-13EC8F6A9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99BFF676-EC35-4FFD-8894-CA4F283070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32DA1557-E095-4C82-B659-3AF550080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9F34E5EF-94D7-4AE0-BDD1-81A3ECDE61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D829E57E-3199-4AAA-B2D5-F93264FDA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=""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Текст 12">
            <a:extLst>
              <a:ext uri="{FF2B5EF4-FFF2-40B4-BE49-F238E27FC236}">
                <a16:creationId xmlns=""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ru-RU" sz="20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=""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01.03.20ГГ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=""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=""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=""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=""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3F98AFCE-98D2-46C5-82A8-E45659B176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="" xmlns:a16="http://schemas.microsoft.com/office/drawing/2014/main" id="{F69999FB-8585-40F0-990C-6A0BAD1C8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=""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=""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=""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3">
            <a:extLst>
              <a:ext uri="{FF2B5EF4-FFF2-40B4-BE49-F238E27FC236}">
                <a16:creationId xmlns=""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Дата 1">
            <a:extLst>
              <a:ext uri="{FF2B5EF4-FFF2-40B4-BE49-F238E27FC236}">
                <a16:creationId xmlns=""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=""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=""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=""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1" name="Номер слайда 3">
            <a:extLst>
              <a:ext uri="{FF2B5EF4-FFF2-40B4-BE49-F238E27FC236}">
                <a16:creationId xmlns=""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BE04ED02-B678-4D1E-BEDA-7E28F9038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85E2C5A2-B8B2-47C5-8E1B-3A97E2C9BB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03FD8455-A2E1-40B3-B6C4-36070AF58F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8" name="Полилиния: Фигура 7">
            <a:extLst>
              <a:ext uri="{FF2B5EF4-FFF2-40B4-BE49-F238E27FC236}">
                <a16:creationId xmlns="" xmlns:a16="http://schemas.microsoft.com/office/drawing/2014/main" id="{0F53BE70-C6B1-407C-9333-7251BDC77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9" name="Рамка 8">
            <a:extLst>
              <a:ext uri="{FF2B5EF4-FFF2-40B4-BE49-F238E27FC236}">
                <a16:creationId xmlns="" xmlns:a16="http://schemas.microsoft.com/office/drawing/2014/main" id="{05864DDE-75C0-4BE6-93FF-A960706ADE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algn="l" rtl="0"/>
            <a:r>
              <a:rPr lang="ru-RU" noProof="0">
                <a:solidFill>
                  <a:srgbClr val="FFFFFF"/>
                </a:solidFill>
              </a:rPr>
              <a:t>Образец заголовка</a:t>
            </a:r>
            <a:endParaRPr lang="ru-RU" noProof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Рисунок 17">
            <a:extLst>
              <a:ext uri="{FF2B5EF4-FFF2-40B4-BE49-F238E27FC236}">
                <a16:creationId xmlns=""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Рисунок 17">
            <a:extLst>
              <a:ext uri="{FF2B5EF4-FFF2-40B4-BE49-F238E27FC236}">
                <a16:creationId xmlns=""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=""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аблица диаграммы (временная шкал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F03B5BF0-238D-481F-A15B-206D1E2FED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 useBgFill="1"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578E43B-8F1B-4CBD-B09E-5AD9A247E3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Рамка 13">
            <a:extLst>
              <a:ext uri="{FF2B5EF4-FFF2-40B4-BE49-F238E27FC236}">
                <a16:creationId xmlns="" xmlns:a16="http://schemas.microsoft.com/office/drawing/2014/main" id="{737C17C2-E2A6-4219-AE02-C8EAF943C4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0" name="Рисунок 19">
            <a:extLst>
              <a:ext uri="{FF2B5EF4-FFF2-40B4-BE49-F238E27FC236}">
                <a16:creationId xmlns=""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=""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=""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4">
            <a:extLst>
              <a:ext uri="{FF2B5EF4-FFF2-40B4-BE49-F238E27FC236}">
                <a16:creationId xmlns=""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4">
            <a:extLst>
              <a:ext uri="{FF2B5EF4-FFF2-40B4-BE49-F238E27FC236}">
                <a16:creationId xmlns=""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Рисунок 14">
            <a:extLst>
              <a:ext uri="{FF2B5EF4-FFF2-40B4-BE49-F238E27FC236}">
                <a16:creationId xmlns=""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3" name="Текст 19">
            <a:extLst>
              <a:ext uri="{FF2B5EF4-FFF2-40B4-BE49-F238E27FC236}">
                <a16:creationId xmlns=""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4" name="Текст 19">
            <a:extLst>
              <a:ext uri="{FF2B5EF4-FFF2-40B4-BE49-F238E27FC236}">
                <a16:creationId xmlns=""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5" name="Текст 19">
            <a:extLst>
              <a:ext uri="{FF2B5EF4-FFF2-40B4-BE49-F238E27FC236}">
                <a16:creationId xmlns=""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6" name="Текст 19">
            <a:extLst>
              <a:ext uri="{FF2B5EF4-FFF2-40B4-BE49-F238E27FC236}">
                <a16:creationId xmlns=""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7" name="Текст 19">
            <a:extLst>
              <a:ext uri="{FF2B5EF4-FFF2-40B4-BE49-F238E27FC236}">
                <a16:creationId xmlns=""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28" name="Текст 19">
            <a:extLst>
              <a:ext uri="{FF2B5EF4-FFF2-40B4-BE49-F238E27FC236}">
                <a16:creationId xmlns=""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Times New Roman" panose="02020603050405020304" pitchFamily="18" charset="0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9" name="Текст 19">
            <a:extLst>
              <a:ext uri="{FF2B5EF4-FFF2-40B4-BE49-F238E27FC236}">
                <a16:creationId xmlns=""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=""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=""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=""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=""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 7">
            <a:extLst>
              <a:ext uri="{FF2B5EF4-FFF2-40B4-BE49-F238E27FC236}">
                <a16:creationId xmlns=""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01.03.20ГГ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Times New Roman" panose="02020603050405020304" pitchFamily="18" charset="0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 anchor="b" anchorCtr="0">
            <a:noAutofit/>
          </a:bodyPr>
          <a:lstStyle/>
          <a:p>
            <a:r>
              <a:rPr lang="uk-UA" sz="3600" dirty="0" smtClean="0"/>
              <a:t>Леонід </a:t>
            </a:r>
            <a:r>
              <a:rPr lang="uk-UA" sz="3600" dirty="0"/>
              <a:t>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</a:t>
            </a:r>
            <a:r>
              <a:rPr lang="uk-UA" sz="3600" dirty="0" err="1"/>
              <a:t>Кенира</a:t>
            </a:r>
            <a:r>
              <a:rPr lang="uk-UA" sz="3600" dirty="0"/>
              <a:t>.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A9C2350F-1A15-4694-9D61-B91FE1ED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49" y="3509300"/>
            <a:ext cx="3798897" cy="2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 Леонід Глібов «Котилася тарілочка» - виразно читати. Підручник: стор. 21-22 переказувати.</a:t>
            </a:r>
          </a:p>
          <a:p>
            <a:r>
              <a:rPr lang="uk-UA" dirty="0" smtClean="0"/>
              <a:t>Опитування відбудеться усно на уроці: перші два здобувачі освіти відповідають за бажанням, наступні два -  за журналом. Бути </a:t>
            </a:r>
            <a:r>
              <a:rPr lang="uk-UA" dirty="0" smtClean="0"/>
              <a:t>готовими </a:t>
            </a:r>
            <a:r>
              <a:rPr lang="uk-UA" dirty="0" smtClean="0"/>
              <a:t>до усної відповіді.</a:t>
            </a:r>
          </a:p>
          <a:p>
            <a:r>
              <a:rPr lang="uk-UA" dirty="0" smtClean="0"/>
              <a:t>Хай щастить.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01.03.20ГГ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ОБРАЗЕЦ ТЕКСТА НИЖНЕГО КОЛОНТИТУЛА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49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F77A0BA5-754F-4AD7-8E5F-94901ACB4C64}"/>
              </a:ext>
            </a:extLst>
          </p:cNvPr>
          <p:cNvSpPr/>
          <p:nvPr/>
        </p:nvSpPr>
        <p:spPr>
          <a:xfrm>
            <a:off x="1420906" y="1184265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Рефлексія. </a:t>
            </a:r>
            <a:r>
              <a:rPr lang="uk-UA" sz="2800" dirty="0" err="1">
                <a:solidFill>
                  <a:schemeClr val="accent1">
                    <a:lumMod val="75000"/>
                  </a:schemeClr>
                </a:solidFill>
              </a:rPr>
              <a:t>Самооцінювання</a:t>
            </a:r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uk-UA" dirty="0"/>
          </a:p>
          <a:p>
            <a:r>
              <a:rPr lang="uk-UA" sz="2800" dirty="0"/>
              <a:t>Що нового, цікавого ти сьогодні дізнався/дізналася?</a:t>
            </a:r>
          </a:p>
          <a:p>
            <a:r>
              <a:rPr lang="uk-UA" sz="2800" dirty="0"/>
              <a:t>До чого спонукали тебе здобуті знання? </a:t>
            </a:r>
          </a:p>
          <a:p>
            <a:r>
              <a:rPr lang="uk-UA" sz="2800" dirty="0"/>
              <a:t>Чим відрізняються, на твою думку, народні та авторські загадки?</a:t>
            </a:r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>
              <a:buNone/>
            </a:pPr>
            <a:r>
              <a:rPr lang="ru-RU" b="1" dirty="0" err="1" smtClean="0">
                <a:solidFill>
                  <a:schemeClr val="tx1">
                    <a:alpha val="70000"/>
                  </a:schemeClr>
                </a:solidFill>
              </a:rPr>
              <a:t>ознайомити</a:t>
            </a:r>
            <a:r>
              <a:rPr lang="ru-RU" b="1" dirty="0" smtClean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із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поняттям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акровірш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розповісти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про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життєвий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і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творчий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шлях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Леоніда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Глібова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прочитати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твори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Бачить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– не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бачить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 та «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Котилася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тарілочка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»;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вчити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вичерпно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відповідати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на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запитання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за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змістом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художнього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тексту;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розвивати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культуру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зв’язного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мовлення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логічне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мислення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увагу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пам’ять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збагачувати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словниковий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запас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формувати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кругозір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світогляд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;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виховувати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в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учнів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почуття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поваги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пошани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до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різних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видів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мистецтва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b="1" dirty="0" err="1">
                <a:solidFill>
                  <a:schemeClr val="tx1">
                    <a:alpha val="70000"/>
                  </a:schemeClr>
                </a:solidFill>
              </a:rPr>
              <a:t>зокрема</a:t>
            </a:r>
            <a:r>
              <a:rPr lang="ru-RU" b="1" dirty="0">
                <a:solidFill>
                  <a:schemeClr val="tx1">
                    <a:alpha val="70000"/>
                  </a:schemeClr>
                </a:solidFill>
              </a:rPr>
              <a:t> до книги.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01.03.20ГГ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ОБРАЗЕЦ ТЕКСТА НИЖНЕГО КОЛОНТИТУЛА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2369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=""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9BA71202-D952-4E13-BF0D-9FA439E72720}"/>
              </a:ext>
            </a:extLst>
          </p:cNvPr>
          <p:cNvSpPr/>
          <p:nvPr/>
        </p:nvSpPr>
        <p:spPr>
          <a:xfrm>
            <a:off x="1680882" y="766482"/>
            <a:ext cx="7463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cs typeface="Aharoni" panose="02010803020104030203" pitchFamily="2" charset="-79"/>
              </a:rPr>
              <a:t>Прослухай/прочитай загадку. Прочитай перші літери кожного рядка. Яке слово утворилося? Підказку можеш побачити на ілюстрації. Утворене слово є відгадкою.</a:t>
            </a:r>
          </a:p>
          <a:p>
            <a:pPr algn="ctr"/>
            <a:endParaRPr lang="uk-UA" dirty="0">
              <a:cs typeface="Aharoni" panose="02010803020104030203" pitchFamily="2" charset="-79"/>
            </a:endParaRPr>
          </a:p>
          <a:p>
            <a:pPr algn="ctr"/>
            <a:endParaRPr lang="uk-UA" dirty="0">
              <a:cs typeface="Aharoni" panose="02010803020104030203" pitchFamily="2" charset="-79"/>
            </a:endParaRPr>
          </a:p>
          <a:p>
            <a:pPr algn="ctr"/>
            <a:r>
              <a:rPr lang="uk-UA" dirty="0"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ХТО БАБА? </a:t>
            </a:r>
          </a:p>
          <a:p>
            <a:pPr algn="ctr"/>
            <a:r>
              <a:rPr lang="uk-UA" b="1" dirty="0">
                <a:cs typeface="Aharoni" panose="02010803020104030203" pitchFamily="2" charset="-79"/>
              </a:rPr>
              <a:t>С</a:t>
            </a:r>
            <a:r>
              <a:rPr lang="uk-UA" dirty="0">
                <a:cs typeface="Aharoni" panose="02010803020104030203" pitchFamily="2" charset="-79"/>
              </a:rPr>
              <a:t>идить хитра баба аж на </a:t>
            </a:r>
            <a:r>
              <a:rPr lang="uk-UA" dirty="0" err="1">
                <a:cs typeface="Aharoni" panose="02010803020104030203" pitchFamily="2" charset="-79"/>
              </a:rPr>
              <a:t>версі</a:t>
            </a:r>
            <a:r>
              <a:rPr lang="uk-UA" dirty="0">
                <a:cs typeface="Aharoni" panose="02010803020104030203" pitchFamily="2" charset="-79"/>
              </a:rPr>
              <a:t> граба. 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«</a:t>
            </a:r>
            <a:r>
              <a:rPr lang="uk-UA" b="1" dirty="0">
                <a:cs typeface="Aharoni" panose="02010803020104030203" pitchFamily="2" charset="-79"/>
              </a:rPr>
              <a:t>О</a:t>
            </a:r>
            <a:r>
              <a:rPr lang="uk-UA" dirty="0">
                <a:cs typeface="Aharoni" panose="02010803020104030203" pitchFamily="2" charset="-79"/>
              </a:rPr>
              <a:t>й не злізу з граба! — дурить діток баба.</a:t>
            </a:r>
          </a:p>
          <a:p>
            <a:pPr algn="ctr"/>
            <a:r>
              <a:rPr lang="uk-UA" dirty="0">
                <a:cs typeface="Aharoni" panose="02010803020104030203" pitchFamily="2" charset="-79"/>
              </a:rPr>
              <a:t>— </a:t>
            </a:r>
            <a:r>
              <a:rPr lang="uk-UA" b="1" dirty="0">
                <a:cs typeface="Aharoni" panose="02010803020104030203" pitchFamily="2" charset="-79"/>
              </a:rPr>
              <a:t>В</a:t>
            </a:r>
            <a:r>
              <a:rPr lang="uk-UA" dirty="0">
                <a:cs typeface="Aharoni" panose="02010803020104030203" pitchFamily="2" charset="-79"/>
              </a:rPr>
              <a:t>ловіть мені тую курочку </a:t>
            </a:r>
            <a:r>
              <a:rPr lang="uk-UA" dirty="0" err="1">
                <a:cs typeface="Aharoni" panose="02010803020104030203" pitchFamily="2" charset="-79"/>
              </a:rPr>
              <a:t>рябую</a:t>
            </a:r>
            <a:r>
              <a:rPr lang="uk-UA" dirty="0">
                <a:cs typeface="Aharoni" panose="02010803020104030203" pitchFamily="2" charset="-79"/>
              </a:rPr>
              <a:t>. </a:t>
            </a:r>
          </a:p>
          <a:p>
            <a:pPr algn="ctr"/>
            <a:r>
              <a:rPr lang="uk-UA" b="1" dirty="0">
                <a:cs typeface="Aharoni" panose="02010803020104030203" pitchFamily="2" charset="-79"/>
              </a:rPr>
              <a:t>А</a:t>
            </a:r>
            <a:r>
              <a:rPr lang="uk-UA" dirty="0">
                <a:cs typeface="Aharoni" panose="02010803020104030203" pitchFamily="2" charset="-79"/>
              </a:rPr>
              <a:t> я подарую грушку </a:t>
            </a:r>
            <a:r>
              <a:rPr lang="uk-UA" dirty="0" err="1">
                <a:cs typeface="Aharoni" panose="02010803020104030203" pitchFamily="2" charset="-79"/>
              </a:rPr>
              <a:t>золотую</a:t>
            </a:r>
            <a:r>
              <a:rPr lang="uk-UA" dirty="0">
                <a:cs typeface="Aharoni" panose="02010803020104030203" pitchFamily="2" charset="-79"/>
              </a:rPr>
              <a:t>».</a:t>
            </a:r>
          </a:p>
        </p:txBody>
      </p:sp>
      <p:pic>
        <p:nvPicPr>
          <p:cNvPr id="21" name="Рисунок 20" descr="Изображение выглядит как цветной&#10;&#10;Автоматически созданное описание">
            <a:extLst>
              <a:ext uri="{FF2B5EF4-FFF2-40B4-BE49-F238E27FC236}">
                <a16:creationId xmlns="" xmlns:a16="http://schemas.microsoft.com/office/drawing/2014/main" id="{D92829A4-8D0D-4DA6-B12A-EE9A9B24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09" y="3160775"/>
            <a:ext cx="4193052" cy="32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=""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2E0E751-A370-47E6-9DED-41B92FA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0"/>
            <a:ext cx="9132745" cy="3700681"/>
          </a:xfrm>
        </p:spPr>
        <p:txBody>
          <a:bodyPr>
            <a:noAutofit/>
          </a:bodyPr>
          <a:lstStyle/>
          <a:p>
            <a:r>
              <a:rPr lang="ru-RU" sz="3600" dirty="0" err="1"/>
              <a:t>Продовж</a:t>
            </a:r>
            <a:r>
              <a:rPr lang="ru-RU" sz="3600" dirty="0"/>
              <a:t> </a:t>
            </a:r>
            <a:r>
              <a:rPr lang="ru-RU" sz="3600" dirty="0" err="1"/>
              <a:t>речення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dirty="0"/>
              <a:t> - Ми </a:t>
            </a:r>
            <a:r>
              <a:rPr lang="ru-RU" sz="3600" dirty="0" err="1"/>
              <a:t>сьогодні</a:t>
            </a:r>
            <a:r>
              <a:rPr lang="ru-RU" sz="3600" dirty="0"/>
              <a:t> </a:t>
            </a:r>
            <a:r>
              <a:rPr lang="ru-RU" sz="3600" dirty="0" err="1"/>
              <a:t>говоритимемо</a:t>
            </a:r>
            <a:r>
              <a:rPr lang="ru-RU" sz="3600" dirty="0"/>
              <a:t> про… </a:t>
            </a:r>
            <a:br>
              <a:rPr lang="ru-RU" sz="3600" dirty="0"/>
            </a:br>
            <a:r>
              <a:rPr lang="ru-RU" sz="3600" dirty="0"/>
              <a:t>- Ми </a:t>
            </a:r>
            <a:r>
              <a:rPr lang="ru-RU" sz="3600" dirty="0" err="1"/>
              <a:t>міркуватимемо</a:t>
            </a:r>
            <a:r>
              <a:rPr lang="ru-RU" sz="3600" dirty="0"/>
              <a:t>… </a:t>
            </a:r>
            <a:br>
              <a:rPr lang="ru-RU" sz="3600" dirty="0"/>
            </a:br>
            <a:r>
              <a:rPr lang="ru-RU" sz="3600" dirty="0"/>
              <a:t>- Я </a:t>
            </a:r>
            <a:r>
              <a:rPr lang="ru-RU" sz="3600" dirty="0" err="1"/>
              <a:t>більше</a:t>
            </a:r>
            <a:r>
              <a:rPr lang="ru-RU" sz="3600" dirty="0"/>
              <a:t> </a:t>
            </a:r>
            <a:r>
              <a:rPr lang="ru-RU" sz="3600" dirty="0" err="1"/>
              <a:t>дізнаюся</a:t>
            </a:r>
            <a:r>
              <a:rPr lang="ru-RU" sz="3600" dirty="0"/>
              <a:t> про…</a:t>
            </a:r>
            <a:br>
              <a:rPr lang="ru-RU" sz="3600" dirty="0"/>
            </a:br>
            <a:r>
              <a:rPr lang="ru-RU" sz="3600" dirty="0"/>
              <a:t> - Я </a:t>
            </a:r>
            <a:r>
              <a:rPr lang="ru-RU" sz="3600" dirty="0" err="1"/>
              <a:t>навчуся</a:t>
            </a:r>
            <a:r>
              <a:rPr lang="ru-RU" sz="3600" dirty="0"/>
              <a:t>… 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6" y="2043953"/>
            <a:ext cx="9647021" cy="3118890"/>
          </a:xfrm>
        </p:spPr>
        <p:txBody>
          <a:bodyPr rtlCol="0">
            <a:noAutofit/>
          </a:bodyPr>
          <a:lstStyle/>
          <a:p>
            <a:r>
              <a:rPr lang="uk-UA" sz="2800" dirty="0"/>
              <a:t>Автор попередньої загадки – Леонід Глібов. </a:t>
            </a:r>
            <a:br>
              <a:rPr lang="uk-UA" sz="2800" dirty="0"/>
            </a:br>
            <a:r>
              <a:rPr lang="uk-UA" sz="2800" dirty="0"/>
              <a:t>Він був учителем батька Лесі Українки, і саму Лесю виховували на творах Глібова. </a:t>
            </a:r>
            <a:br>
              <a:rPr lang="uk-UA" sz="2800" dirty="0"/>
            </a:br>
            <a:r>
              <a:rPr lang="uk-UA" sz="2800" dirty="0"/>
              <a:t/>
            </a:r>
            <a:br>
              <a:rPr lang="uk-UA" sz="2800" dirty="0"/>
            </a:br>
            <a:r>
              <a:rPr lang="uk-UA" sz="2800" dirty="0"/>
              <a:t>Любив доглядати за рослинами, тому його в дитинстві називали «квітчастим королем». «</a:t>
            </a:r>
            <a:r>
              <a:rPr lang="uk-UA" sz="2800" dirty="0" err="1"/>
              <a:t>Здоров</a:t>
            </a:r>
            <a:r>
              <a:rPr lang="uk-UA" sz="2800" dirty="0"/>
              <a:t> був, </a:t>
            </a:r>
            <a:r>
              <a:rPr lang="uk-UA" sz="2800" dirty="0" err="1"/>
              <a:t>Льолику</a:t>
            </a:r>
            <a:r>
              <a:rPr lang="uk-UA" sz="2800" dirty="0"/>
              <a:t>, квітчастий королику!» - таке вітання причепилося тоді до нього. </a:t>
            </a:r>
            <a:br>
              <a:rPr lang="uk-UA" sz="2800" dirty="0"/>
            </a:br>
            <a:r>
              <a:rPr lang="uk-UA" sz="2800" dirty="0"/>
              <a:t> </a:t>
            </a:r>
            <a:endParaRPr lang="ru-RU" sz="2800" dirty="0"/>
          </a:p>
        </p:txBody>
      </p:sp>
      <p:pic>
        <p:nvPicPr>
          <p:cNvPr id="12" name="Рисунок 11" descr="Изображение выглядит как текст, рама картины&#10;&#10;Автоматически созданное описание">
            <a:extLst>
              <a:ext uri="{FF2B5EF4-FFF2-40B4-BE49-F238E27FC236}">
                <a16:creationId xmlns="" xmlns:a16="http://schemas.microsoft.com/office/drawing/2014/main" id="{A582B917-83C8-4D80-AF50-71512386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67" y="563053"/>
            <a:ext cx="2002457" cy="260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317657"/>
          </a:xfrm>
        </p:spPr>
        <p:txBody>
          <a:bodyPr rtlCol="0">
            <a:normAutofit fontScale="90000"/>
          </a:bodyPr>
          <a:lstStyle/>
          <a:p>
            <a:r>
              <a:rPr lang="uk-UA" sz="5400" dirty="0"/>
              <a:t/>
            </a:r>
            <a:br>
              <a:rPr lang="uk-UA" sz="5400" dirty="0"/>
            </a:br>
            <a:r>
              <a:rPr lang="uk-UA" sz="2400" dirty="0"/>
              <a:t>«Дідусь </a:t>
            </a:r>
            <a:r>
              <a:rPr lang="uk-UA" sz="2400" dirty="0" err="1"/>
              <a:t>Кенир</a:t>
            </a:r>
            <a:r>
              <a:rPr lang="uk-UA" sz="2400" dirty="0"/>
              <a:t>» - один із псевдонімів письменника. </a:t>
            </a:r>
            <a:r>
              <a:rPr lang="uk-UA" sz="2400" dirty="0" err="1"/>
              <a:t>Кенир</a:t>
            </a:r>
            <a:r>
              <a:rPr lang="uk-UA" sz="2400" dirty="0"/>
              <a:t> – це канарка, співоча пташка. Подейкують, що саме таку колись купив батько Глібова, тому його по-вуличному називали </a:t>
            </a:r>
            <a:r>
              <a:rPr lang="uk-UA" sz="2400" dirty="0" err="1"/>
              <a:t>Кенир</a:t>
            </a:r>
            <a:r>
              <a:rPr lang="uk-UA" sz="2400" dirty="0"/>
              <a:t>. Так став підписуватися байкар у журналі «Дзвіночок». </a:t>
            </a:r>
            <a:br>
              <a:rPr lang="uk-UA" sz="2400" dirty="0"/>
            </a:br>
            <a:r>
              <a:rPr lang="uk-UA" sz="2400" dirty="0"/>
              <a:t/>
            </a:r>
            <a:br>
              <a:rPr lang="uk-UA" sz="2400" dirty="0"/>
            </a:br>
            <a:r>
              <a:rPr lang="uk-UA" sz="2400" dirty="0"/>
              <a:t>Байки Глібова за його життя забороняли перевидавати в Російській імперії, аргументуючи це тим, що його твори – це переклад байок російського байкаря Крилова. 500 збірок творів Глібова було спалено на книжковому складі в 1963 році. </a:t>
            </a:r>
            <a:endParaRPr lang="ru-RU" sz="24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5" name="Рисунок 4" descr="Изображение выглядит как певчая птица, птица&#10;&#10;Автоматически созданное описание">
            <a:extLst>
              <a:ext uri="{FF2B5EF4-FFF2-40B4-BE49-F238E27FC236}">
                <a16:creationId xmlns="" xmlns:a16="http://schemas.microsoft.com/office/drawing/2014/main" id="{97737734-7868-4264-8753-36CD17A74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46" y="3428581"/>
            <a:ext cx="2904978" cy="257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01.03.20ГГ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B2088F-F3F4-4484-B7E8-4007A3217366}"/>
              </a:ext>
            </a:extLst>
          </p:cNvPr>
          <p:cNvSpPr txBox="1"/>
          <p:nvPr/>
        </p:nvSpPr>
        <p:spPr>
          <a:xfrm>
            <a:off x="6054969" y="1012874"/>
            <a:ext cx="4220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cs typeface="Aharoni" panose="02010803020104030203" pitchFamily="2" charset="-79"/>
              </a:rPr>
              <a:t>Акровірш</a:t>
            </a:r>
            <a:r>
              <a:rPr lang="ru-RU" sz="2800" dirty="0">
                <a:cs typeface="Aharoni" panose="02010803020104030203" pitchFamily="2" charset="-79"/>
              </a:rPr>
              <a:t> — загадка, </a:t>
            </a:r>
            <a:r>
              <a:rPr lang="ru-RU" sz="2800" dirty="0" err="1">
                <a:cs typeface="Aharoni" panose="02010803020104030203" pitchFamily="2" charset="-79"/>
              </a:rPr>
              <a:t>відгадку</a:t>
            </a:r>
            <a:r>
              <a:rPr lang="ru-RU" sz="2800" dirty="0">
                <a:cs typeface="Aharoni" panose="02010803020104030203" pitchFamily="2" charset="-79"/>
              </a:rPr>
              <a:t> на яку </a:t>
            </a:r>
            <a:r>
              <a:rPr lang="ru-RU" sz="2800" dirty="0" err="1">
                <a:cs typeface="Aharoni" panose="02010803020104030203" pitchFamily="2" charset="-79"/>
              </a:rPr>
              <a:t>можна</a:t>
            </a:r>
            <a:r>
              <a:rPr lang="ru-RU" sz="2800" dirty="0">
                <a:cs typeface="Aharoni" panose="02010803020104030203" pitchFamily="2" charset="-79"/>
              </a:rPr>
              <a:t> </a:t>
            </a:r>
            <a:r>
              <a:rPr lang="ru-RU" sz="2800" dirty="0" err="1">
                <a:cs typeface="Aharoni" panose="02010803020104030203" pitchFamily="2" charset="-79"/>
              </a:rPr>
              <a:t>прочитати</a:t>
            </a:r>
            <a:r>
              <a:rPr lang="ru-RU" sz="2800" dirty="0">
                <a:cs typeface="Aharoni" panose="02010803020104030203" pitchFamily="2" charset="-79"/>
              </a:rPr>
              <a:t> за першими </a:t>
            </a:r>
            <a:r>
              <a:rPr lang="ru-RU" sz="2800" dirty="0" err="1">
                <a:cs typeface="Aharoni" panose="02010803020104030203" pitchFamily="2" charset="-79"/>
              </a:rPr>
              <a:t>літерами</a:t>
            </a:r>
            <a:r>
              <a:rPr lang="ru-RU" sz="2800" dirty="0">
                <a:cs typeface="Aharoni" panose="02010803020104030203" pitchFamily="2" charset="-79"/>
              </a:rPr>
              <a:t> кожного рядка.</a:t>
            </a:r>
            <a:endParaRPr lang="uk-UA" sz="2800" dirty="0">
              <a:cs typeface="Aharoni" panose="02010803020104030203" pitchFamily="2" charset="-79"/>
            </a:endParaRPr>
          </a:p>
        </p:txBody>
      </p:sp>
      <p:pic>
        <p:nvPicPr>
          <p:cNvPr id="11" name="Рисунок 10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="" xmlns:a16="http://schemas.microsoft.com/office/drawing/2014/main" id="{0BA1C47B-C010-45D1-8A7E-2BBFF803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26" y="2466974"/>
            <a:ext cx="3266828" cy="26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Номер слайда 32">
            <a:extLst>
              <a:ext uri="{FF2B5EF4-FFF2-40B4-BE49-F238E27FC236}">
                <a16:creationId xmlns="" xmlns:a16="http://schemas.microsoft.com/office/drawing/2014/main" id="{E5D12020-B189-4032-A749-FA4A266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1833B1EB-926A-4CEB-8D2E-99CE59920BAF}"/>
              </a:ext>
            </a:extLst>
          </p:cNvPr>
          <p:cNvSpPr/>
          <p:nvPr/>
        </p:nvSpPr>
        <p:spPr>
          <a:xfrm>
            <a:off x="838200" y="918982"/>
            <a:ext cx="7772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accent1">
                    <a:lumMod val="75000"/>
                  </a:schemeClr>
                </a:solidFill>
                <a:cs typeface="Aharoni" panose="02010803020104030203" pitchFamily="2" charset="-79"/>
              </a:rPr>
              <a:t>Помандруймо</a:t>
            </a:r>
          </a:p>
          <a:p>
            <a:endParaRPr lang="uk-UA" dirty="0"/>
          </a:p>
          <a:p>
            <a:r>
              <a:rPr lang="uk-UA" dirty="0"/>
              <a:t>Зараз ми завітаємо до Коломиї – унікального видавничого центру української провінції, де 1864 року започатковано світське українське книгодрукування та газетярство. Тут упродовж другої половини 19 і протягом 20 століть діяли 33 українські друкарні. У певні періоди історії рівень розвитку друкарства і книговидання в Коломиї стояв на другому місці після Львова. Саме тому в цьому невеликому місті встановили пам’ятник українській книзі. Ця книга вшановує пам'ять перших коломийських видавців братів Білоусів та символізує пошану до друкованого слова як основи цивілізації</a:t>
            </a:r>
          </a:p>
        </p:txBody>
      </p:sp>
      <p:pic>
        <p:nvPicPr>
          <p:cNvPr id="44" name="Рисунок 43" descr="Изображение выглядит как текст, читает&#10;&#10;Автоматически созданное описание">
            <a:extLst>
              <a:ext uri="{FF2B5EF4-FFF2-40B4-BE49-F238E27FC236}">
                <a16:creationId xmlns="" xmlns:a16="http://schemas.microsoft.com/office/drawing/2014/main" id="{02DAD81E-2070-4315-997D-FD9C3049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3429000"/>
            <a:ext cx="3962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0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D03D7EC-E54B-4E0E-A5C3-7071C72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AFAB40-674E-41F5-9531-B41495E6F2C4}"/>
              </a:ext>
            </a:extLst>
          </p:cNvPr>
          <p:cNvSpPr txBox="1"/>
          <p:nvPr/>
        </p:nvSpPr>
        <p:spPr>
          <a:xfrm>
            <a:off x="1575582" y="998806"/>
            <a:ext cx="5092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Поміркуй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ru-RU" dirty="0"/>
          </a:p>
          <a:p>
            <a:r>
              <a:rPr lang="ru-RU" dirty="0"/>
              <a:t>Прочитай в </a:t>
            </a:r>
            <a:r>
              <a:rPr lang="ru-RU" dirty="0" err="1"/>
              <a:t>підручнику</a:t>
            </a:r>
            <a:r>
              <a:rPr lang="ru-RU" dirty="0"/>
              <a:t>/</a:t>
            </a:r>
            <a:r>
              <a:rPr lang="ru-RU" dirty="0" err="1"/>
              <a:t>послухай</a:t>
            </a:r>
            <a:r>
              <a:rPr lang="ru-RU" dirty="0"/>
              <a:t> </a:t>
            </a:r>
            <a:r>
              <a:rPr lang="ru-RU" dirty="0" err="1"/>
              <a:t>аудіозапис</a:t>
            </a:r>
            <a:r>
              <a:rPr lang="ru-RU" dirty="0"/>
              <a:t> загадки «</a:t>
            </a:r>
            <a:r>
              <a:rPr lang="ru-RU" dirty="0" err="1"/>
              <a:t>Котилася</a:t>
            </a:r>
            <a:r>
              <a:rPr lang="ru-RU" dirty="0"/>
              <a:t> </a:t>
            </a:r>
            <a:r>
              <a:rPr lang="ru-RU" dirty="0" err="1"/>
              <a:t>тарілочка</a:t>
            </a:r>
            <a:r>
              <a:rPr lang="ru-RU" dirty="0"/>
              <a:t>» </a:t>
            </a:r>
          </a:p>
          <a:p>
            <a:endParaRPr lang="uk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ADA1C51C-6764-4A53-AB8F-5E6B6BFD39AD}"/>
              </a:ext>
            </a:extLst>
          </p:cNvPr>
          <p:cNvSpPr/>
          <p:nvPr/>
        </p:nvSpPr>
        <p:spPr>
          <a:xfrm>
            <a:off x="1730189" y="33046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Знайди</a:t>
            </a:r>
            <a:r>
              <a:rPr lang="ru-RU" dirty="0"/>
              <a:t> описи </a:t>
            </a:r>
            <a:r>
              <a:rPr lang="ru-RU" dirty="0" err="1"/>
              <a:t>сонця</a:t>
            </a:r>
            <a:r>
              <a:rPr lang="ru-RU" dirty="0"/>
              <a:t>, </a:t>
            </a:r>
            <a:r>
              <a:rPr lang="ru-RU" dirty="0" err="1"/>
              <a:t>ночі</a:t>
            </a:r>
            <a:r>
              <a:rPr lang="ru-RU" dirty="0"/>
              <a:t>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художні</a:t>
            </a:r>
            <a:r>
              <a:rPr lang="ru-RU" dirty="0"/>
              <a:t> </a:t>
            </a:r>
            <a:r>
              <a:rPr lang="ru-RU" dirty="0" err="1"/>
              <a:t>засоби</a:t>
            </a:r>
            <a:r>
              <a:rPr lang="ru-RU" dirty="0"/>
              <a:t> </a:t>
            </a:r>
            <a:r>
              <a:rPr lang="ru-RU" dirty="0" err="1"/>
              <a:t>використав</a:t>
            </a:r>
            <a:r>
              <a:rPr lang="ru-RU" dirty="0"/>
              <a:t> автор? </a:t>
            </a:r>
          </a:p>
          <a:p>
            <a:r>
              <a:rPr lang="ru-RU" dirty="0"/>
              <a:t>За </a:t>
            </a:r>
            <a:r>
              <a:rPr lang="ru-RU" dirty="0" err="1"/>
              <a:t>якими</a:t>
            </a:r>
            <a:r>
              <a:rPr lang="ru-RU" dirty="0"/>
              <a:t> </a:t>
            </a:r>
            <a:r>
              <a:rPr lang="ru-RU" dirty="0" err="1"/>
              <a:t>ознаками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зрозуміти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птах у </a:t>
            </a:r>
            <a:r>
              <a:rPr lang="ru-RU" dirty="0" err="1"/>
              <a:t>загадці</a:t>
            </a:r>
            <a:r>
              <a:rPr lang="ru-RU" dirty="0"/>
              <a:t> – комар?</a:t>
            </a:r>
            <a:endParaRPr lang="uk-UA" dirty="0"/>
          </a:p>
        </p:txBody>
      </p:sp>
      <p:pic>
        <p:nvPicPr>
          <p:cNvPr id="12" name="Рисунок 11" descr="Изображение выглядит как коллекция картинок, ткань&#10;&#10;Автоматически созданное описание">
            <a:extLst>
              <a:ext uri="{FF2B5EF4-FFF2-40B4-BE49-F238E27FC236}">
                <a16:creationId xmlns="" xmlns:a16="http://schemas.microsoft.com/office/drawing/2014/main" id="{0F0C9BA4-CA8F-431D-BBE0-5567541E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42" y="998806"/>
            <a:ext cx="2743200" cy="38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51757075_TF00537603_Win32.potx" id="{FA760C41-A864-41E6-932D-5EA51B7829CA}" vid="{0D0BA4B2-E6DF-459E-A2A3-0B753D8820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{2D92A9D8-D219-47FF-BDB9-6E241C83AAE1}tf00537603_win32</Template>
  <TotalTime>110</TotalTime>
  <Words>439</Words>
  <Application>Microsoft Office PowerPoint</Application>
  <PresentationFormat>Произвольный</PresentationFormat>
  <Paragraphs>57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LuminousVTI</vt:lpstr>
      <vt:lpstr>Леонід 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Кенира.</vt:lpstr>
      <vt:lpstr>Мета:</vt:lpstr>
      <vt:lpstr>Презентация PowerPoint</vt:lpstr>
      <vt:lpstr>Продовж речення.  - Ми сьогодні говоритимемо про…  - Ми міркуватимемо…  - Я більше дізнаюся про…  - Я навчуся… </vt:lpstr>
      <vt:lpstr>Автор попередньої загадки – Леонід Глібов.  Він був учителем батька Лесі Українки, і саму Лесю виховували на творах Глібова.   Любив доглядати за рослинами, тому його в дитинстві називали «квітчастим королем». «Здоров був, Льолику, квітчастий королику!» - таке вітання причепилося тоді до нього.   </vt:lpstr>
      <vt:lpstr> «Дідусь Кенир» - один із псевдонімів письменника. Кенир – це канарка, співоча пташка. Подейкують, що саме таку колись купив батько Глібова, тому його по-вуличному називали Кенир. Так став підписуватися байкар у журналі «Дзвіночок».   Байки Глібова за його життя забороняли перевидавати в Російській імперії, аргументуючи це тим, що його твори – це переклад байок російського байкаря Крилова. 500 збірок творів Глібова було спалено на книжковому складі в 1963 році. </vt:lpstr>
      <vt:lpstr>Презентация PowerPoint</vt:lpstr>
      <vt:lpstr>Презентация PowerPoint</vt:lpstr>
      <vt:lpstr>Презентация PowerPoint</vt:lpstr>
      <vt:lpstr>Домашнє завдання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Леонід Глібов. «Бачить – не бачить», «Котилася тарілочка». Замальовка життєпису письменника. Акровірші та авторські загадки у творчості Л. Глібова, їхня загальна характеристика. Фольклорні мотиви та жартівливий характер загадок дідуся Кенира.</dc:title>
  <dc:creator>Admin</dc:creator>
  <cp:lastModifiedBy>Школа</cp:lastModifiedBy>
  <cp:revision>8</cp:revision>
  <dcterms:created xsi:type="dcterms:W3CDTF">2022-09-14T11:01:54Z</dcterms:created>
  <dcterms:modified xsi:type="dcterms:W3CDTF">2023-09-14T06:04:32Z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