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8" r:id="rId2"/>
    <p:sldId id="3071" r:id="rId3"/>
    <p:sldId id="1706" r:id="rId4"/>
    <p:sldId id="3075" r:id="rId5"/>
    <p:sldId id="3076" r:id="rId6"/>
    <p:sldId id="3077" r:id="rId7"/>
    <p:sldId id="3078" r:id="rId8"/>
    <p:sldId id="3079" r:id="rId9"/>
    <p:sldId id="3080" r:id="rId10"/>
    <p:sldId id="3081" r:id="rId11"/>
    <p:sldId id="3083" r:id="rId12"/>
    <p:sldId id="3084" r:id="rId13"/>
    <p:sldId id="3085" r:id="rId14"/>
    <p:sldId id="3086" r:id="rId15"/>
    <p:sldId id="3087" r:id="rId16"/>
    <p:sldId id="3088" r:id="rId17"/>
    <p:sldId id="3089" r:id="rId18"/>
    <p:sldId id="2394" r:id="rId19"/>
    <p:sldId id="3090" r:id="rId20"/>
    <p:sldId id="3091" r:id="rId21"/>
    <p:sldId id="3092" r:id="rId22"/>
    <p:sldId id="3093" r:id="rId23"/>
    <p:sldId id="3096" r:id="rId24"/>
    <p:sldId id="3100" r:id="rId25"/>
    <p:sldId id="3101" r:id="rId26"/>
    <p:sldId id="3097" r:id="rId27"/>
    <p:sldId id="3094" r:id="rId28"/>
    <p:sldId id="3098" r:id="rId29"/>
    <p:sldId id="3099" r:id="rId30"/>
    <p:sldId id="965" r:id="rId31"/>
    <p:sldId id="3095" r:id="rId32"/>
    <p:sldId id="66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Раздел по умолчанию" id="{1DFA9418-B836-4164-A94E-7C9DD6F5B995}">
          <p14:sldIdLst>
            <p14:sldId id="258"/>
            <p14:sldId id="1706"/>
            <p14:sldId id="3007"/>
            <p14:sldId id="3055"/>
            <p14:sldId id="3056"/>
            <p14:sldId id="3057"/>
            <p14:sldId id="3058"/>
            <p14:sldId id="3059"/>
            <p14:sldId id="2394"/>
            <p14:sldId id="1298"/>
            <p14:sldId id="888"/>
            <p14:sldId id="3060"/>
            <p14:sldId id="3067"/>
            <p14:sldId id="3061"/>
            <p14:sldId id="3068"/>
            <p14:sldId id="3069"/>
            <p14:sldId id="3070"/>
            <p14:sldId id="3022"/>
            <p14:sldId id="3062"/>
          </p14:sldIdLst>
        </p14:section>
        <p14:section name="Раздел без заголовка" id="{AC9334F8-F988-4E78-9E68-3A8F16322EC6}">
          <p14:sldIdLst>
            <p14:sldId id="965"/>
            <p14:sldId id="66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xmlns="" userId="Юлия Цупа" providerId="None"/>
      </p:ext>
    </p:extLst>
  </p:cmAuthor>
  <p:cmAuthor id="2" name="Василь Цупа" initials="ВЦ" lastIdx="4" clrIdx="1">
    <p:extLst>
      <p:ext uri="{19B8F6BF-5375-455C-9EA6-DF929625EA0E}">
        <p15:presenceInfo xmlns:p15="http://schemas.microsoft.com/office/powerpoint/2012/main" xmlns="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xmlns="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F3242"/>
    <a:srgbClr val="FF5050"/>
    <a:srgbClr val="A43695"/>
    <a:srgbClr val="F16B90"/>
    <a:srgbClr val="FF0000"/>
    <a:srgbClr val="FF99FF"/>
    <a:srgbClr val="FFFF00"/>
    <a:srgbClr val="56B3DC"/>
    <a:srgbClr val="53AFDB"/>
    <a:srgbClr val="FF66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159" autoAdjust="0"/>
    <p:restoredTop sz="93969" autoAdjust="0"/>
  </p:normalViewPr>
  <p:slideViewPr>
    <p:cSldViewPr snapToGrid="0">
      <p:cViewPr varScale="1">
        <p:scale>
          <a:sx n="71" d="100"/>
          <a:sy n="71" d="100"/>
        </p:scale>
        <p:origin x="-498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23.04.2024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23.04.2024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23.04.2024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23.04.2024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23.04.2024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23.04.2024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1.png"/><Relationship Id="rId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User\Desktop\&#1060;&#1110;&#1079;&#1082;&#1091;&#1083;&#1100;&#1090;&#1093;&#1074;&#1080;&#1083;&#1080;&#1085;&#1082;&#1072;%20&#8470;29.mp4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www.youtube.com/channel/UCUWpvLEcrLrkA69qf5IDHI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allayushko123@gmail.com" TargetMode="Externa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0970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№148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9375" y="4874052"/>
            <a:ext cx="87291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>
                <a:solidFill>
                  <a:srgbClr val="2F3242"/>
                </a:solidFill>
                <a:effectLst/>
                <a:ea typeface="Times New Roman" panose="02020603050405020304" pitchFamily="18" charset="0"/>
              </a:rPr>
              <a:t>Ділення з остачею. Вправи і задачі на застосування вивчених випадків арифметичних дій</a:t>
            </a:r>
            <a:endParaRPr lang="uk-UA" sz="400000" b="1" dirty="0">
              <a:solidFill>
                <a:srgbClr val="2F3242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1E72C148-C899-4ED2-8D95-0185FF350E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015"/>
          <a:stretch/>
        </p:blipFill>
        <p:spPr>
          <a:xfrm>
            <a:off x="6560190" y="1138880"/>
            <a:ext cx="5227617" cy="362842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xmlns="" id="{AE3B6FD6-91A4-4F33-84BF-9D77CF4391E9}"/>
              </a:ext>
            </a:extLst>
          </p:cNvPr>
          <p:cNvSpPr txBox="1"/>
          <p:nvPr/>
        </p:nvSpPr>
        <p:spPr>
          <a:xfrm>
            <a:off x="3008485" y="232542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85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6746638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8320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865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5273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8140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9701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0318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330915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2390353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110782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343854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4330970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63:7=?</a:t>
            </a:r>
            <a:endParaRPr lang="uk-UA" sz="8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2273185" y="6194045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299482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6746638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8320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865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5273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8140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9701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0318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330915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2390353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110782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uk-U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343854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4330970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450:5=?</a:t>
            </a:r>
            <a:endParaRPr lang="uk-UA" sz="8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2273185" y="6194045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4206484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6746638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8320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865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5273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8140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9701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0318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330915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2390353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110782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343854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4330970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27:3=?</a:t>
            </a:r>
            <a:endParaRPr lang="uk-UA" sz="8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2273185" y="6194045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256245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6746638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8320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865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5273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28140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59701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0318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330915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2390353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110782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3438545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4330970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90:10=?</a:t>
            </a:r>
            <a:endParaRPr lang="uk-UA" sz="8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2273185" y="6194045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132988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490:7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2120545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uk-U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210:7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xmlns="" val="300507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300:6=?</a:t>
            </a:r>
            <a:endParaRPr lang="uk-UA" sz="8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uk-U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0507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На таці було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</a:rPr>
              <a:t>47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яблук. Їх розклали на </a:t>
            </a:r>
            <a:r>
              <a:rPr lang="uk-UA" sz="3600" b="1" dirty="0" smtClean="0">
                <a:ln>
                  <a:solidFill>
                    <a:sysClr val="windowText" lastClr="000000"/>
                  </a:solidFill>
                </a:ln>
              </a:rPr>
              <a:t>три </a:t>
            </a:r>
            <a:r>
              <a:rPr lang="uk-UA" sz="3600" b="1" dirty="0">
                <a:ln>
                  <a:solidFill>
                    <a:sysClr val="windowText" lastClr="000000"/>
                  </a:solidFill>
                </a:ln>
              </a:rPr>
              <a:t>блюда – по 15 яблук на кожне. Скільки яблук залишилось на таці?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xmlns="" val="419044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6C689FC-D8FD-4208-ADD3-BBAF804F0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1B051A6D-0848-4096-A54B-E9EF33EF69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665" r="72525"/>
          <a:stretch/>
        </p:blipFill>
        <p:spPr>
          <a:xfrm>
            <a:off x="872647" y="3375653"/>
            <a:ext cx="578465" cy="798782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518E17CF-6674-4CE4-AE81-496697F02B3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421" r="64769"/>
          <a:stretch/>
        </p:blipFill>
        <p:spPr>
          <a:xfrm>
            <a:off x="7999705" y="3362207"/>
            <a:ext cx="578465" cy="79878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xmlns="" id="{E627E2BD-2800-4911-8D94-13870D94B2D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957" r="54233"/>
          <a:stretch/>
        </p:blipFill>
        <p:spPr>
          <a:xfrm>
            <a:off x="2203692" y="3375653"/>
            <a:ext cx="578465" cy="798782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FD0A89E6-C843-424C-B4B1-72A298C4A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4908" r="45282"/>
          <a:stretch/>
        </p:blipFill>
        <p:spPr>
          <a:xfrm>
            <a:off x="3960114" y="3375653"/>
            <a:ext cx="578465" cy="798782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xmlns="" id="{2A7F94D1-0090-4DD2-A89E-3CA93C13D5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970" r="1220"/>
          <a:stretch/>
        </p:blipFill>
        <p:spPr>
          <a:xfrm>
            <a:off x="4942987" y="3375653"/>
            <a:ext cx="578465" cy="798782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DE7CCCD8-5C4C-47F5-AEC8-89945861A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654" r="32536"/>
          <a:stretch/>
        </p:blipFill>
        <p:spPr>
          <a:xfrm>
            <a:off x="5380478" y="3375653"/>
            <a:ext cx="578465" cy="798782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xmlns="" id="{6D1C1BDF-7741-4A12-AC8C-E0BB5ED210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622" r="80568"/>
          <a:stretch/>
        </p:blipFill>
        <p:spPr>
          <a:xfrm>
            <a:off x="6211878" y="3375653"/>
            <a:ext cx="578465" cy="798782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1412AD0E-DB00-4EF3-A076-DEDA67DA76F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86" r="87504"/>
          <a:stretch/>
        </p:blipFill>
        <p:spPr>
          <a:xfrm>
            <a:off x="6696089" y="3375653"/>
            <a:ext cx="578465" cy="798782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xmlns="" id="{E861F5FA-9834-4FD5-BDF9-E9179169A2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88" r="72302"/>
          <a:stretch/>
        </p:blipFill>
        <p:spPr>
          <a:xfrm>
            <a:off x="2651893" y="3375653"/>
            <a:ext cx="578465" cy="79878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xmlns="" id="{CE427F94-1AD2-403B-A47D-AB605AC0D5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86" r="87504"/>
          <a:stretch/>
        </p:blipFill>
        <p:spPr>
          <a:xfrm>
            <a:off x="7180300" y="3375653"/>
            <a:ext cx="578465" cy="798782"/>
          </a:xfrm>
          <a:prstGeom prst="rect">
            <a:avLst/>
          </a:prstGeom>
        </p:spPr>
      </p:pic>
      <p:sp>
        <p:nvSpPr>
          <p:cNvPr id="35" name="Скругленный прямоугольник 24">
            <a:extLst>
              <a:ext uri="{FF2B5EF4-FFF2-40B4-BE49-F238E27FC236}">
                <a16:creationId xmlns:a16="http://schemas.microsoft.com/office/drawing/2014/main" xmlns="" id="{0C6726F9-1E20-4A2B-BF35-034CDF3A88A6}"/>
              </a:ext>
            </a:extLst>
          </p:cNvPr>
          <p:cNvSpPr/>
          <p:nvPr/>
        </p:nvSpPr>
        <p:spPr>
          <a:xfrm>
            <a:off x="86705" y="4995904"/>
            <a:ext cx="5953589" cy="1556286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Запишіть числа, що зображені на цеглинках </a:t>
            </a:r>
            <a:r>
              <a:rPr lang="en-US" sz="3200" b="1" dirty="0">
                <a:ln>
                  <a:solidFill>
                    <a:sysClr val="windowText" lastClr="000000"/>
                  </a:solidFill>
                </a:ln>
              </a:rPr>
              <a:t>LEGO </a:t>
            </a:r>
            <a:r>
              <a:rPr lang="ru-RU" sz="3200" b="1" dirty="0">
                <a:ln>
                  <a:solidFill>
                    <a:sysClr val="windowText" lastClr="000000"/>
                  </a:solidFill>
                </a:ln>
              </a:rPr>
              <a:t>у </a:t>
            </a:r>
            <a:r>
              <a:rPr lang="uk-UA" sz="3200" b="1" dirty="0" smtClean="0">
                <a:ln>
                  <a:solidFill>
                    <a:sysClr val="windowText" lastClr="000000"/>
                  </a:solidFill>
                </a:ln>
              </a:rPr>
              <a:t>зростанні</a:t>
            </a:r>
            <a:r>
              <a:rPr lang="ru-RU" sz="3200" b="1" dirty="0" smtClean="0">
                <a:ln>
                  <a:solidFill>
                    <a:sysClr val="windowText" lastClr="000000"/>
                  </a:solidFill>
                </a:ln>
              </a:rPr>
              <a:t>.</a:t>
            </a:r>
            <a:endParaRPr lang="uk-UA" sz="32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61" name="Рисунок 60">
            <a:extLst>
              <a:ext uri="{FF2B5EF4-FFF2-40B4-BE49-F238E27FC236}">
                <a16:creationId xmlns:a16="http://schemas.microsoft.com/office/drawing/2014/main" xmlns="" id="{34B90EE4-64A4-45AD-AF36-F5C7BDEFC8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4476" y="5859090"/>
            <a:ext cx="1890089" cy="693100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xmlns="" id="{6614F6EA-F60E-4209-B579-145FE581386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1878" y="5074466"/>
            <a:ext cx="1890090" cy="693100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3733A671-9A74-423A-872D-CDA7B208D3C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2714" y="5839074"/>
            <a:ext cx="1890090" cy="693100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xmlns="" id="{A5955A06-5022-44A9-8C41-DDC86527851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11878" y="5839074"/>
            <a:ext cx="1890090" cy="69310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8929DAD6-9561-45A6-9E49-C1438434A3E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52714" y="5074466"/>
            <a:ext cx="1890090" cy="693100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xmlns="" id="{20E36417-2BE8-4B09-8ABB-FF0FE73D3CF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93331" y="5074466"/>
            <a:ext cx="1890090" cy="6931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4AEF3F47-4846-4601-A6E9-041722FEC3A4}"/>
              </a:ext>
            </a:extLst>
          </p:cNvPr>
          <p:cNvSpPr txBox="1"/>
          <p:nvPr/>
        </p:nvSpPr>
        <p:spPr>
          <a:xfrm>
            <a:off x="10515525" y="5120160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uk-UA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E0D9130-C1A3-4B69-9984-A47E29C79345}"/>
              </a:ext>
            </a:extLst>
          </p:cNvPr>
          <p:cNvSpPr txBox="1"/>
          <p:nvPr/>
        </p:nvSpPr>
        <p:spPr>
          <a:xfrm>
            <a:off x="6523653" y="5860179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uk-UA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4C4C45B-6342-432E-A19B-EE48662DA1AE}"/>
              </a:ext>
            </a:extLst>
          </p:cNvPr>
          <p:cNvSpPr txBox="1"/>
          <p:nvPr/>
        </p:nvSpPr>
        <p:spPr>
          <a:xfrm>
            <a:off x="8593101" y="5909882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35D7B1CC-DDEE-4E34-863C-3B54EA5C0BB1}"/>
              </a:ext>
            </a:extLst>
          </p:cNvPr>
          <p:cNvSpPr txBox="1"/>
          <p:nvPr/>
        </p:nvSpPr>
        <p:spPr>
          <a:xfrm>
            <a:off x="6534072" y="5093721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EEEC157-CCDE-4D8B-A1D1-815AE54EFC91}"/>
              </a:ext>
            </a:extLst>
          </p:cNvPr>
          <p:cNvSpPr txBox="1"/>
          <p:nvPr/>
        </p:nvSpPr>
        <p:spPr>
          <a:xfrm>
            <a:off x="8611350" y="5133992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uk-UA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uk-UA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05CE3576-F1D7-4A6E-8F0D-E6BF8D860826}"/>
              </a:ext>
            </a:extLst>
          </p:cNvPr>
          <p:cNvSpPr txBox="1"/>
          <p:nvPr/>
        </p:nvSpPr>
        <p:spPr>
          <a:xfrm>
            <a:off x="10520392" y="5915112"/>
            <a:ext cx="1245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uk-UA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xmlns="" id="{735931F5-1792-4170-8884-8F21CB8330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4067" y="1181954"/>
            <a:ext cx="2901901" cy="1560615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xmlns="" id="{40538A62-402E-434F-9640-44DAF5DEC11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5503" r="24687"/>
          <a:stretch/>
        </p:blipFill>
        <p:spPr>
          <a:xfrm>
            <a:off x="3475903" y="3375653"/>
            <a:ext cx="578465" cy="79878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64B49B3D-2683-4654-9097-CCF5E113C4E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361" r="53829"/>
          <a:stretch/>
        </p:blipFill>
        <p:spPr>
          <a:xfrm>
            <a:off x="8432258" y="3375653"/>
            <a:ext cx="578465" cy="798782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xmlns="" id="{FA3279B1-6455-410C-BD98-2CDE40A128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86" r="87504"/>
          <a:stretch/>
        </p:blipFill>
        <p:spPr>
          <a:xfrm>
            <a:off x="8900460" y="3375653"/>
            <a:ext cx="578465" cy="798782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1B051A6D-0848-4096-A54B-E9EF33EF69D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665" r="72525"/>
          <a:stretch/>
        </p:blipFill>
        <p:spPr>
          <a:xfrm>
            <a:off x="4870906" y="1632018"/>
            <a:ext cx="578465" cy="798782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DE7CCCD8-5C4C-47F5-AEC8-89945861A3D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7654" r="32536"/>
          <a:stretch/>
        </p:blipFill>
        <p:spPr>
          <a:xfrm rot="10290378">
            <a:off x="5270698" y="1658979"/>
            <a:ext cx="599084" cy="798782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xmlns="" id="{6D1C1BDF-7741-4A12-AC8C-E0BB5ED2100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622" r="80568"/>
          <a:stretch/>
        </p:blipFill>
        <p:spPr>
          <a:xfrm>
            <a:off x="1308182" y="3366688"/>
            <a:ext cx="578465" cy="7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666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User\Мои документы\картинки\fon_p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236496" cy="6858000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6712" y="1142984"/>
            <a:ext cx="10972800" cy="5214974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endParaRPr lang="uk-UA" b="1" i="1" dirty="0" smtClean="0"/>
          </a:p>
          <a:p>
            <a:pPr marL="514350" indent="-514350" algn="ctr">
              <a:buNone/>
            </a:pPr>
            <a:endParaRPr lang="uk-UA" b="1" i="1" dirty="0" smtClean="0"/>
          </a:p>
          <a:p>
            <a:pPr marL="514350" indent="-514350" algn="ctr">
              <a:buNone/>
            </a:pPr>
            <a:endParaRPr lang="uk-UA" b="1" i="1" dirty="0" smtClean="0"/>
          </a:p>
          <a:p>
            <a:pPr marL="514350" indent="-514350" algn="ctr">
              <a:buNone/>
            </a:pPr>
            <a:endParaRPr lang="uk-UA" b="1" i="1" dirty="0"/>
          </a:p>
          <a:p>
            <a:pPr marL="514350" indent="-514350" algn="ctr">
              <a:buNone/>
            </a:pPr>
            <a:endParaRPr lang="uk-UA" b="1" i="1" dirty="0" smtClean="0"/>
          </a:p>
          <a:p>
            <a:pPr marL="0" indent="0">
              <a:buNone/>
            </a:pPr>
            <a:endParaRPr lang="ru-RU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406" y="1"/>
            <a:ext cx="11925486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2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Згадаємо</a:t>
            </a:r>
            <a:r>
              <a:rPr lang="ru-RU" sz="32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правило </a:t>
            </a:r>
            <a:r>
              <a:rPr lang="ru-RU" sz="32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ділення</a:t>
            </a:r>
            <a:r>
              <a:rPr lang="ru-RU" sz="32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2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</a:t>
            </a:r>
            <a:r>
              <a:rPr lang="ru-RU" sz="32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2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остачею.Щоб</a:t>
            </a:r>
            <a:r>
              <a:rPr lang="ru-RU" sz="32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2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виконати</a:t>
            </a:r>
            <a:r>
              <a:rPr lang="ru-RU" sz="32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2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ділення</a:t>
            </a:r>
            <a:r>
              <a:rPr lang="ru-RU" sz="32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з </a:t>
            </a:r>
            <a:r>
              <a:rPr lang="ru-RU" sz="32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остачею</a:t>
            </a:r>
            <a:r>
              <a:rPr lang="ru-RU" sz="32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2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потрібно</a:t>
            </a:r>
            <a:r>
              <a:rPr lang="ru-RU" sz="32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ru-RU" sz="3200" b="1" u="sng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339" y="1142985"/>
            <a:ext cx="12048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Знайти найбільше число, яке менше від</a:t>
            </a:r>
          </a:p>
          <a:p>
            <a:pPr marL="342900" indent="-342900"/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діленого і ділиться на дільник без остачі;</a:t>
            </a:r>
          </a:p>
          <a:p>
            <a:pPr marL="342900" indent="-342900"/>
            <a:endParaRPr lang="uk-UA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2)Виконати </a:t>
            </a: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ділення цього числа і знайти </a:t>
            </a:r>
          </a:p>
          <a:p>
            <a:pPr marL="342900" indent="-342900"/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неповну частку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indent="-342900"/>
            <a:endParaRPr lang="uk-UA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3)Знайти </a:t>
            </a:r>
            <a:r>
              <a:rPr lang="uk-UA" sz="3600" b="1" dirty="0">
                <a:latin typeface="Times New Roman" pitchFamily="18" charset="0"/>
                <a:cs typeface="Times New Roman" pitchFamily="18" charset="0"/>
              </a:rPr>
              <a:t>остачу, віднявши від діленого те число, яке ділиться на дане число без остачі.</a:t>
            </a:r>
          </a:p>
        </p:txBody>
      </p:sp>
    </p:spTree>
    <p:extLst>
      <p:ext uri="{BB962C8B-B14F-4D97-AF65-F5344CB8AC3E}">
        <p14:creationId xmlns="" xmlns:p14="http://schemas.microsoft.com/office/powerpoint/2010/main" val="135754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246656" y="1532965"/>
            <a:ext cx="1774667" cy="4719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1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prstClr val="white"/>
                </a:solidFill>
              </a:rPr>
              <a:pPr algn="ctr"/>
              <a:t>23.04.2024</a:t>
            </a:fld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1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prstClr val="white"/>
                </a:solidFill>
              </a:rPr>
              <a:t>Сьогодні</a:t>
            </a:r>
            <a:endParaRPr lang="ru-RU" sz="2400" b="1" dirty="0">
              <a:solidFill>
                <a:prstClr val="white"/>
              </a:solidFill>
            </a:endParaRPr>
          </a:p>
        </p:txBody>
      </p:sp>
      <p:sp>
        <p:nvSpPr>
          <p:cNvPr id="7" name="Прямокутник: округлені кути 11">
            <a:extLst>
              <a:ext uri="{FF2B5EF4-FFF2-40B4-BE49-F238E27FC236}">
                <a16:creationId xmlns:a16="http://schemas.microsoft.com/office/drawing/2014/main" xmlns="" id="{69B8F106-52D3-4E2F-A595-3B4F8D378452}"/>
              </a:ext>
            </a:extLst>
          </p:cNvPr>
          <p:cNvSpPr/>
          <p:nvPr/>
        </p:nvSpPr>
        <p:spPr>
          <a:xfrm>
            <a:off x="174812" y="965200"/>
            <a:ext cx="10192869" cy="570064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sz="2400" b="1" dirty="0" smtClean="0">
              <a:solidFill>
                <a:srgbClr val="0070C0"/>
              </a:solidFill>
            </a:endParaRPr>
          </a:p>
          <a:p>
            <a:endParaRPr lang="uk-UA" sz="3600" b="1" dirty="0" smtClean="0">
              <a:solidFill>
                <a:srgbClr val="0070C0"/>
              </a:solidFill>
            </a:endParaRPr>
          </a:p>
          <a:p>
            <a:endParaRPr lang="uk-UA" sz="3600" b="1" dirty="0" smtClean="0">
              <a:solidFill>
                <a:srgbClr val="0530BB"/>
              </a:solidFill>
            </a:endParaRPr>
          </a:p>
          <a:p>
            <a:pPr algn="ctr"/>
            <a:endParaRPr lang="ru-RU" sz="2400" b="1" i="1" dirty="0" smtClean="0">
              <a:solidFill>
                <a:srgbClr val="7030A0"/>
              </a:solidFill>
            </a:endParaRPr>
          </a:p>
          <a:p>
            <a:pPr algn="ctr"/>
            <a:endParaRPr lang="ru-RU" sz="2400" b="1" i="1" dirty="0" smtClean="0">
              <a:solidFill>
                <a:srgbClr val="0000CC"/>
              </a:solidFill>
            </a:endParaRPr>
          </a:p>
          <a:p>
            <a:pPr algn="ctr"/>
            <a:endParaRPr lang="ru-RU" sz="2400" b="1" i="1" dirty="0" smtClean="0">
              <a:solidFill>
                <a:srgbClr val="0000CC"/>
              </a:solidFill>
            </a:endParaRPr>
          </a:p>
          <a:p>
            <a:pPr algn="ctr"/>
            <a:endParaRPr lang="ru-RU" sz="2400" b="1" i="1" dirty="0" smtClean="0">
              <a:solidFill>
                <a:srgbClr val="0000CC"/>
              </a:solidFill>
            </a:endParaRPr>
          </a:p>
          <a:p>
            <a:pPr algn="ctr"/>
            <a:endParaRPr lang="ru-RU" sz="2400" b="1" i="1" dirty="0" smtClean="0">
              <a:solidFill>
                <a:srgbClr val="0000CC"/>
              </a:solidFill>
            </a:endParaRPr>
          </a:p>
          <a:p>
            <a:pPr algn="ctr"/>
            <a:endParaRPr lang="ru-RU" sz="2400" b="1" i="1" dirty="0" smtClean="0">
              <a:solidFill>
                <a:srgbClr val="0000CC"/>
              </a:solidFill>
            </a:endParaRPr>
          </a:p>
          <a:p>
            <a:endParaRPr lang="ru-RU" sz="2800" b="1" dirty="0" smtClean="0">
              <a:solidFill>
                <a:prstClr val="black"/>
              </a:solidFill>
            </a:endParaRPr>
          </a:p>
          <a:p>
            <a:endParaRPr lang="ru-RU" sz="2800" b="1" dirty="0" smtClean="0">
              <a:solidFill>
                <a:prstClr val="black"/>
              </a:solidFill>
            </a:endParaRPr>
          </a:p>
          <a:p>
            <a:endParaRPr lang="ru-RU" sz="2800" b="1" dirty="0" smtClean="0">
              <a:solidFill>
                <a:prstClr val="black"/>
              </a:solidFill>
            </a:endParaRPr>
          </a:p>
          <a:p>
            <a:endParaRPr lang="ru-RU" sz="2800" b="1" dirty="0" smtClean="0">
              <a:solidFill>
                <a:schemeClr val="tx1"/>
              </a:solidFill>
            </a:endParaRPr>
          </a:p>
          <a:p>
            <a:endParaRPr lang="ru-RU" sz="2600" b="1" dirty="0" smtClean="0">
              <a:solidFill>
                <a:schemeClr val="tx1"/>
              </a:solidFill>
            </a:endParaRPr>
          </a:p>
          <a:p>
            <a:endParaRPr lang="ru-RU" sz="2600" b="1" dirty="0" smtClean="0">
              <a:solidFill>
                <a:schemeClr val="tx1"/>
              </a:solidFill>
            </a:endParaRPr>
          </a:p>
          <a:p>
            <a:pPr algn="ctr"/>
            <a:endParaRPr lang="ru-RU" sz="2600" b="1" i="1" dirty="0" smtClean="0">
              <a:solidFill>
                <a:srgbClr val="003CE6"/>
              </a:solidFill>
            </a:endParaRPr>
          </a:p>
          <a:p>
            <a:pPr algn="ctr"/>
            <a:endParaRPr lang="ru-RU" sz="2600" b="1" i="1" dirty="0" smtClean="0">
              <a:solidFill>
                <a:srgbClr val="003CE6"/>
              </a:solidFill>
            </a:endParaRPr>
          </a:p>
          <a:p>
            <a:pPr algn="ctr"/>
            <a:endParaRPr lang="ru-RU" sz="2600" b="1" i="1" dirty="0" smtClean="0">
              <a:solidFill>
                <a:srgbClr val="003CE6"/>
              </a:solidFill>
            </a:endParaRPr>
          </a:p>
          <a:p>
            <a:pPr algn="ctr"/>
            <a:endParaRPr lang="ru-RU" sz="2600" b="1" i="1" dirty="0" smtClean="0">
              <a:solidFill>
                <a:srgbClr val="003CE6"/>
              </a:solidFill>
            </a:endParaRPr>
          </a:p>
          <a:p>
            <a:pPr algn="ctr"/>
            <a:endParaRPr lang="ru-RU" sz="2600" b="1" i="1" dirty="0" smtClean="0">
              <a:solidFill>
                <a:srgbClr val="003CE6"/>
              </a:solidFill>
            </a:endParaRPr>
          </a:p>
          <a:p>
            <a:pPr algn="ctr"/>
            <a:endParaRPr lang="ru-RU" sz="2600" b="1" i="1" dirty="0" smtClean="0">
              <a:solidFill>
                <a:srgbClr val="003CE6"/>
              </a:solidFill>
            </a:endParaRPr>
          </a:p>
          <a:p>
            <a:pPr algn="ctr"/>
            <a:endParaRPr lang="ru-RU" sz="2600" b="1" i="1" dirty="0" smtClean="0">
              <a:solidFill>
                <a:srgbClr val="003CE6"/>
              </a:solidFill>
            </a:endParaRPr>
          </a:p>
          <a:p>
            <a:pPr algn="ctr"/>
            <a:endParaRPr lang="ru-RU" sz="2400" b="1" i="1" dirty="0" smtClean="0">
              <a:solidFill>
                <a:srgbClr val="003CE6"/>
              </a:solidFill>
            </a:endParaRPr>
          </a:p>
          <a:p>
            <a:pPr algn="ctr"/>
            <a:endParaRPr lang="ru-RU" sz="2800" b="1" i="1" dirty="0" smtClean="0">
              <a:solidFill>
                <a:srgbClr val="003CE6"/>
              </a:solidFill>
            </a:endParaRPr>
          </a:p>
          <a:p>
            <a:pPr algn="ctr"/>
            <a:endParaRPr lang="ru-RU" sz="2800" b="1" i="1" dirty="0" smtClean="0">
              <a:solidFill>
                <a:srgbClr val="003CE6"/>
              </a:solidFill>
            </a:endParaRPr>
          </a:p>
          <a:p>
            <a:pPr algn="ctr"/>
            <a:endParaRPr lang="ru-RU" sz="2800" b="1" i="1" dirty="0" smtClean="0">
              <a:solidFill>
                <a:srgbClr val="003CE6"/>
              </a:solidFill>
            </a:endParaRPr>
          </a:p>
          <a:p>
            <a:pPr algn="ctr"/>
            <a:endParaRPr lang="ru-RU" sz="2000" b="1" i="1" dirty="0" smtClean="0">
              <a:solidFill>
                <a:srgbClr val="003CE6"/>
              </a:solidFill>
            </a:endParaRPr>
          </a:p>
          <a:p>
            <a:pPr algn="ctr"/>
            <a:r>
              <a:rPr lang="ru-RU" sz="2400" b="1" i="1" dirty="0" smtClean="0">
                <a:solidFill>
                  <a:srgbClr val="003CE6"/>
                </a:solidFill>
              </a:rPr>
              <a:t>Дата</a:t>
            </a:r>
            <a:r>
              <a:rPr lang="ru-RU" sz="2400" b="1" i="1" dirty="0">
                <a:solidFill>
                  <a:srgbClr val="003CE6"/>
                </a:solidFill>
              </a:rPr>
              <a:t>: </a:t>
            </a:r>
            <a:r>
              <a:rPr lang="ru-RU" sz="2400" b="1" i="1" dirty="0" smtClean="0">
                <a:solidFill>
                  <a:srgbClr val="003CE6"/>
                </a:solidFill>
              </a:rPr>
              <a:t>29.04.2024</a:t>
            </a:r>
            <a:endParaRPr lang="ru-RU" sz="2400" b="1" i="1" dirty="0">
              <a:solidFill>
                <a:srgbClr val="003CE6"/>
              </a:solidFill>
            </a:endParaRPr>
          </a:p>
          <a:p>
            <a:pPr algn="ctr"/>
            <a:r>
              <a:rPr lang="ru-RU" sz="2400" b="1" i="1" dirty="0" err="1">
                <a:solidFill>
                  <a:srgbClr val="003CE6"/>
                </a:solidFill>
              </a:rPr>
              <a:t>Клас</a:t>
            </a:r>
            <a:r>
              <a:rPr lang="ru-RU" sz="2400" b="1" i="1" dirty="0">
                <a:solidFill>
                  <a:srgbClr val="003CE6"/>
                </a:solidFill>
              </a:rPr>
              <a:t>: </a:t>
            </a:r>
            <a:r>
              <a:rPr lang="ru-RU" sz="2400" b="1" i="1" dirty="0" smtClean="0">
                <a:solidFill>
                  <a:srgbClr val="003CE6"/>
                </a:solidFill>
              </a:rPr>
              <a:t>3-А</a:t>
            </a:r>
            <a:endParaRPr lang="ru-RU" sz="2400" b="1" i="1" dirty="0">
              <a:solidFill>
                <a:srgbClr val="003CE6"/>
              </a:solidFill>
            </a:endParaRPr>
          </a:p>
          <a:p>
            <a:pPr algn="ctr"/>
            <a:r>
              <a:rPr lang="ru-RU" sz="2400" b="1" i="1" dirty="0" smtClean="0">
                <a:solidFill>
                  <a:srgbClr val="003CE6"/>
                </a:solidFill>
              </a:rPr>
              <a:t>Урок</a:t>
            </a:r>
            <a:r>
              <a:rPr lang="ru-RU" sz="2400" b="1" i="1" dirty="0">
                <a:solidFill>
                  <a:srgbClr val="003CE6"/>
                </a:solidFill>
              </a:rPr>
              <a:t>: </a:t>
            </a:r>
            <a:r>
              <a:rPr lang="ru-RU" sz="2400" b="1" i="1" dirty="0" smtClean="0">
                <a:solidFill>
                  <a:srgbClr val="003CE6"/>
                </a:solidFill>
              </a:rPr>
              <a:t>математика</a:t>
            </a:r>
            <a:endParaRPr lang="ru-RU" sz="2400" b="1" i="1" dirty="0">
              <a:solidFill>
                <a:srgbClr val="003CE6"/>
              </a:solidFill>
            </a:endParaRPr>
          </a:p>
          <a:p>
            <a:pPr algn="ctr"/>
            <a:r>
              <a:rPr lang="ru-RU" sz="2400" b="1" i="1" dirty="0" err="1" smtClean="0">
                <a:solidFill>
                  <a:srgbClr val="003CE6"/>
                </a:solidFill>
              </a:rPr>
              <a:t>Вчитель</a:t>
            </a:r>
            <a:r>
              <a:rPr lang="ru-RU" sz="2400" b="1" i="1" dirty="0" smtClean="0">
                <a:solidFill>
                  <a:srgbClr val="003CE6"/>
                </a:solidFill>
              </a:rPr>
              <a:t>: </a:t>
            </a:r>
            <a:r>
              <a:rPr lang="uk-UA" sz="2400" b="1" i="1" dirty="0" smtClean="0">
                <a:solidFill>
                  <a:srgbClr val="003CE6"/>
                </a:solidFill>
              </a:rPr>
              <a:t>Юшко А.А.</a:t>
            </a:r>
            <a:endParaRPr lang="uk-UA" sz="2400" b="1" dirty="0" smtClean="0">
              <a:solidFill>
                <a:srgbClr val="003CE6"/>
              </a:solidFill>
            </a:endParaRPr>
          </a:p>
          <a:p>
            <a:r>
              <a:rPr lang="uk-UA" sz="2400" b="1" dirty="0" smtClean="0">
                <a:solidFill>
                  <a:srgbClr val="003CE6"/>
                </a:solidFill>
              </a:rPr>
              <a:t>Тема. </a:t>
            </a:r>
            <a:r>
              <a:rPr lang="uk-UA" sz="2400" b="1" dirty="0" smtClean="0">
                <a:solidFill>
                  <a:srgbClr val="2F3242"/>
                </a:solidFill>
                <a:ea typeface="Times New Roman" panose="02020603050405020304" pitchFamily="18" charset="0"/>
              </a:rPr>
              <a:t>Ділення з остачею. Вправи і задачі на застосування вивчених випадків арифметичних дій</a:t>
            </a:r>
            <a:r>
              <a:rPr lang="uk-UA" sz="2400" b="1" dirty="0" smtClean="0">
                <a:solidFill>
                  <a:schemeClr val="tx1"/>
                </a:solidFill>
                <a:ea typeface="Times New Roman" panose="02020603050405020304" pitchFamily="18" charset="0"/>
              </a:rPr>
              <a:t>. </a:t>
            </a:r>
            <a:r>
              <a:rPr lang="uk-UA" sz="2400" b="1" dirty="0" smtClean="0">
                <a:solidFill>
                  <a:schemeClr val="tx1"/>
                </a:solidFill>
              </a:rPr>
              <a:t>Повторення ділення числа, що закінчується нулями на 100.</a:t>
            </a:r>
            <a:endParaRPr lang="ru-RU" sz="2400" b="1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r>
              <a:rPr lang="uk-UA" sz="2400" b="1" dirty="0" smtClean="0">
                <a:solidFill>
                  <a:srgbClr val="003CE6"/>
                </a:solidFill>
              </a:rPr>
              <a:t>Мета: </a:t>
            </a:r>
            <a:r>
              <a:rPr lang="uk-UA" sz="2400" dirty="0" smtClean="0">
                <a:solidFill>
                  <a:schemeClr val="tx1"/>
                </a:solidFill>
              </a:rPr>
              <a:t>сприяти засвоєнню умінь та навичок учнів ділити з остачею;розвивати обчислювальні навики, логічне і критичне мислення, уяву, увагу, спостережливість, вміння аналізувати і робити висновки, навички розв’язування задач на застосування вивчених випадків арифметичних дій; виховувати інтерес до предмета; вміння співпрацювати; виховувати любов до природи і бережливе ставлення до всього живого.</a:t>
            </a:r>
            <a:endParaRPr lang="ru-RU" sz="2400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3200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2800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2800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2800" dirty="0" smtClean="0"/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2800" b="1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r>
              <a:rPr lang="uk-UA" sz="2800" b="1" dirty="0" smtClean="0">
                <a:solidFill>
                  <a:srgbClr val="003CE6"/>
                </a:solidFill>
              </a:rPr>
              <a:t> </a:t>
            </a:r>
            <a:endParaRPr lang="ru-RU" sz="2800" b="1" dirty="0" smtClean="0">
              <a:solidFill>
                <a:schemeClr val="tx1"/>
              </a:solidFill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2800" b="1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3200" b="1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3200" b="1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3200" b="1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2600" b="1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3000" b="1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2600" b="1" dirty="0" smtClean="0">
              <a:solidFill>
                <a:schemeClr val="tx1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3495675" algn="l"/>
              </a:tabLst>
            </a:pPr>
            <a:endParaRPr lang="ru-RU" sz="2600" b="1" dirty="0" smtClean="0">
              <a:solidFill>
                <a:prstClr val="black"/>
              </a:solidFill>
            </a:endParaRPr>
          </a:p>
          <a:p>
            <a:endParaRPr lang="ru-RU" sz="2800" b="1" dirty="0" smtClean="0">
              <a:solidFill>
                <a:prstClr val="black"/>
              </a:solidFill>
            </a:endParaRPr>
          </a:p>
          <a:p>
            <a:endParaRPr lang="ru-RU" sz="2600" dirty="0" smtClean="0">
              <a:solidFill>
                <a:prstClr val="black"/>
              </a:solidFill>
            </a:endParaRPr>
          </a:p>
          <a:p>
            <a:endParaRPr lang="ru-RU" sz="2800" b="1" dirty="0" smtClean="0">
              <a:solidFill>
                <a:prstClr val="black"/>
              </a:solidFill>
            </a:endParaRPr>
          </a:p>
          <a:p>
            <a:endParaRPr lang="ru-RU" sz="2800" b="1" dirty="0" smtClean="0">
              <a:solidFill>
                <a:prstClr val="black"/>
              </a:solidFill>
            </a:endParaRPr>
          </a:p>
          <a:p>
            <a:endParaRPr lang="ru-RU" sz="3200" b="1" dirty="0" smtClean="0">
              <a:solidFill>
                <a:prstClr val="black"/>
              </a:solidFill>
            </a:endParaRPr>
          </a:p>
          <a:p>
            <a:endParaRPr lang="ru-RU" sz="2400" b="1" dirty="0" smtClean="0">
              <a:solidFill>
                <a:prstClr val="black"/>
              </a:solidFill>
            </a:endParaRPr>
          </a:p>
          <a:p>
            <a:endParaRPr lang="ru-RU" sz="3600" b="1" dirty="0" smtClean="0">
              <a:solidFill>
                <a:prstClr val="black"/>
              </a:solidFill>
            </a:endParaRPr>
          </a:p>
          <a:p>
            <a:r>
              <a:rPr lang="uk-UA" sz="3600" dirty="0" smtClean="0">
                <a:solidFill>
                  <a:prstClr val="white"/>
                </a:solidFill>
              </a:rPr>
              <a:t> </a:t>
            </a:r>
            <a:endParaRPr lang="ru-RU" sz="3600" b="1" dirty="0" smtClean="0">
              <a:solidFill>
                <a:prstClr val="black"/>
              </a:solidFill>
            </a:endParaRPr>
          </a:p>
          <a:p>
            <a:endParaRPr lang="ru-RU" sz="2400" b="1" dirty="0" smtClean="0">
              <a:solidFill>
                <a:prstClr val="black"/>
              </a:solidFill>
            </a:endParaRPr>
          </a:p>
          <a:p>
            <a:endParaRPr lang="ru-RU" sz="2400" b="1" dirty="0" smtClean="0">
              <a:solidFill>
                <a:prstClr val="black"/>
              </a:solidFill>
            </a:endParaRPr>
          </a:p>
          <a:p>
            <a:pPr algn="ctr"/>
            <a:endParaRPr lang="ru-RU" sz="32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35203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User\Мои документы\картинки\fon_p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236496" cy="6858000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6712" y="1142984"/>
            <a:ext cx="10972800" cy="5214974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endParaRPr lang="uk-UA" b="1" i="1" dirty="0" smtClean="0"/>
          </a:p>
          <a:p>
            <a:pPr marL="514350" indent="-514350" algn="ctr">
              <a:buNone/>
            </a:pPr>
            <a:endParaRPr lang="uk-UA" b="1" i="1" dirty="0" smtClean="0"/>
          </a:p>
          <a:p>
            <a:pPr marL="514350" indent="-514350" algn="ctr">
              <a:buNone/>
            </a:pPr>
            <a:endParaRPr lang="uk-UA" b="1" i="1" dirty="0" smtClean="0"/>
          </a:p>
          <a:p>
            <a:pPr marL="514350" indent="-514350" algn="ctr">
              <a:buNone/>
            </a:pPr>
            <a:endParaRPr lang="uk-UA" b="1" i="1" dirty="0"/>
          </a:p>
          <a:p>
            <a:pPr marL="514350" indent="-514350" algn="ctr">
              <a:buNone/>
            </a:pPr>
            <a:endParaRPr lang="uk-UA" b="1" i="1" dirty="0" smtClean="0"/>
          </a:p>
          <a:p>
            <a:pPr marL="0" indent="0">
              <a:buNone/>
            </a:pPr>
            <a:endParaRPr lang="ru-RU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36788" y="285729"/>
            <a:ext cx="302198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400" b="1" u="sng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Запам’ятай</a:t>
            </a:r>
            <a:endParaRPr lang="ru-RU" sz="4400" b="1" u="sng" cap="none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3339" y="1142984"/>
            <a:ext cx="120486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uk-UA" sz="4400" b="1" dirty="0">
                <a:solidFill>
                  <a:srgbClr val="0000FF"/>
                </a:solidFill>
              </a:rPr>
              <a:t>Остача завжди менша за дільник</a:t>
            </a:r>
            <a:r>
              <a:rPr lang="uk-UA" sz="4400" b="1" dirty="0" smtClean="0">
                <a:solidFill>
                  <a:srgbClr val="0000FF"/>
                </a:solidFill>
              </a:rPr>
              <a:t>!</a:t>
            </a:r>
          </a:p>
          <a:p>
            <a:endParaRPr lang="uk-UA" sz="4400" b="1" dirty="0">
              <a:solidFill>
                <a:srgbClr val="0000FF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uk-UA" sz="4400" b="1" dirty="0">
                <a:solidFill>
                  <a:srgbClr val="0000FF"/>
                </a:solidFill>
              </a:rPr>
              <a:t>Якщо остача більша, ніж  дільник, то ділення з остачею виконано неправильно</a:t>
            </a:r>
            <a:endParaRPr lang="uk-UA" sz="4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740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User\Мои документы\картинки\fon_p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236496" cy="6858000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6712" y="1142984"/>
            <a:ext cx="10972800" cy="5214974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endParaRPr lang="uk-UA" b="1" i="1" dirty="0" smtClean="0"/>
          </a:p>
          <a:p>
            <a:pPr marL="514350" indent="-514350" algn="ctr">
              <a:buNone/>
            </a:pPr>
            <a:endParaRPr lang="uk-UA" b="1" i="1" dirty="0" smtClean="0"/>
          </a:p>
          <a:p>
            <a:pPr marL="514350" indent="-514350" algn="ctr">
              <a:buNone/>
            </a:pPr>
            <a:endParaRPr lang="uk-UA" b="1" i="1" dirty="0" smtClean="0"/>
          </a:p>
          <a:p>
            <a:pPr marL="514350" indent="-514350" algn="ctr">
              <a:buNone/>
            </a:pPr>
            <a:endParaRPr lang="uk-UA" b="1" i="1" dirty="0"/>
          </a:p>
          <a:p>
            <a:pPr marL="514350" indent="-514350" algn="ctr">
              <a:buNone/>
            </a:pPr>
            <a:endParaRPr lang="uk-UA" b="1" i="1" dirty="0" smtClean="0"/>
          </a:p>
          <a:p>
            <a:pPr marL="0" indent="0">
              <a:buNone/>
            </a:pPr>
            <a:endParaRPr lang="ru-RU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6405" y="285729"/>
            <a:ext cx="909755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6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Щоб</a:t>
            </a:r>
            <a:r>
              <a:rPr lang="ru-RU" sz="36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6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виконати</a:t>
            </a:r>
            <a:r>
              <a:rPr lang="ru-RU" sz="36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6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ділення</a:t>
            </a:r>
            <a:r>
              <a:rPr lang="ru-RU" sz="36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з </a:t>
            </a:r>
            <a:r>
              <a:rPr lang="ru-RU" sz="36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остачею</a:t>
            </a:r>
            <a:r>
              <a:rPr lang="ru-RU" sz="36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6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потрібно</a:t>
            </a:r>
            <a:r>
              <a:rPr lang="ru-RU" sz="36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ru-RU" sz="3600" b="1" u="sng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056" y="1157073"/>
            <a:ext cx="108176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>
                <a:latin typeface="Times New Roman" pitchFamily="18" charset="0"/>
                <a:cs typeface="Times New Roman" pitchFamily="18" charset="0"/>
              </a:rPr>
              <a:t>ділене : дільник = </a:t>
            </a:r>
            <a:r>
              <a:rPr lang="uk-UA" sz="4800" b="1" dirty="0" smtClean="0">
                <a:latin typeface="Times New Roman" pitchFamily="18" charset="0"/>
                <a:cs typeface="Times New Roman" pitchFamily="18" charset="0"/>
              </a:rPr>
              <a:t>частка</a:t>
            </a:r>
            <a:endParaRPr lang="uk-UA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3446" y="2916424"/>
            <a:ext cx="70450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sz="7200" b="1" dirty="0" smtClean="0">
                <a:latin typeface="Times New Roman" pitchFamily="18" charset="0"/>
                <a:cs typeface="Times New Roman" pitchFamily="18" charset="0"/>
              </a:rPr>
              <a:t>7   </a:t>
            </a:r>
            <a:r>
              <a:rPr lang="uk-UA" sz="7200" b="1" dirty="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uk-UA" sz="7200" b="1" dirty="0" smtClean="0">
                <a:latin typeface="Times New Roman" pitchFamily="18" charset="0"/>
                <a:cs typeface="Times New Roman" pitchFamily="18" charset="0"/>
              </a:rPr>
              <a:t>3   </a:t>
            </a:r>
            <a:r>
              <a:rPr lang="uk-UA" sz="7200" b="1" dirty="0">
                <a:latin typeface="Times New Roman" pitchFamily="18" charset="0"/>
                <a:cs typeface="Times New Roman" pitchFamily="18" charset="0"/>
              </a:rPr>
              <a:t>= 2(</a:t>
            </a:r>
            <a:r>
              <a:rPr lang="uk-UA" sz="7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ост.1</a:t>
            </a:r>
            <a:r>
              <a:rPr lang="uk-UA" sz="72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4" name="Пряма зі стрілкою 3"/>
          <p:cNvCxnSpPr/>
          <p:nvPr/>
        </p:nvCxnSpPr>
        <p:spPr>
          <a:xfrm flipH="1">
            <a:off x="1810641" y="1928180"/>
            <a:ext cx="960107" cy="115212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 зі стрілкою 9"/>
          <p:cNvCxnSpPr/>
          <p:nvPr/>
        </p:nvCxnSpPr>
        <p:spPr>
          <a:xfrm flipH="1">
            <a:off x="4221477" y="1928180"/>
            <a:ext cx="960107" cy="115212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 зі стрілкою 10"/>
          <p:cNvCxnSpPr/>
          <p:nvPr/>
        </p:nvCxnSpPr>
        <p:spPr>
          <a:xfrm flipH="1">
            <a:off x="7152117" y="1877371"/>
            <a:ext cx="960107" cy="1152128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00658" y="4437112"/>
            <a:ext cx="9199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Остача менша за частку</a:t>
            </a:r>
          </a:p>
          <a:p>
            <a:pPr algn="ctr"/>
            <a:r>
              <a:rPr lang="uk-UA" sz="3600" b="1" dirty="0" smtClean="0">
                <a:solidFill>
                  <a:srgbClr val="FF0000"/>
                </a:solidFill>
              </a:rPr>
              <a:t>1 менше за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3145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User\Мои документы\картинки\fon_p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236496" cy="6858000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6712" y="1142984"/>
            <a:ext cx="10972800" cy="5214974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endParaRPr lang="uk-UA" b="1" i="1" dirty="0" smtClean="0"/>
          </a:p>
          <a:p>
            <a:pPr marL="514350" indent="-514350" algn="ctr">
              <a:buNone/>
            </a:pPr>
            <a:endParaRPr lang="uk-UA" b="1" i="1" dirty="0" smtClean="0"/>
          </a:p>
          <a:p>
            <a:pPr marL="514350" indent="-514350" algn="ctr">
              <a:buNone/>
            </a:pPr>
            <a:endParaRPr lang="uk-UA" b="1" i="1" dirty="0" smtClean="0"/>
          </a:p>
          <a:p>
            <a:pPr marL="514350" indent="-514350" algn="ctr">
              <a:buNone/>
            </a:pPr>
            <a:endParaRPr lang="uk-UA" b="1" i="1" dirty="0"/>
          </a:p>
          <a:p>
            <a:pPr marL="514350" indent="-514350" algn="ctr">
              <a:buNone/>
            </a:pPr>
            <a:endParaRPr lang="uk-UA" b="1" i="1" dirty="0" smtClean="0"/>
          </a:p>
          <a:p>
            <a:pPr marL="0" indent="0">
              <a:buNone/>
            </a:pPr>
            <a:endParaRPr lang="ru-RU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62854" y="285729"/>
            <a:ext cx="932146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36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Пригадаємо</a:t>
            </a:r>
            <a:r>
              <a:rPr lang="ru-RU" sz="36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як </a:t>
            </a:r>
            <a:r>
              <a:rPr lang="ru-RU" sz="36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виконати</a:t>
            </a:r>
            <a:r>
              <a:rPr lang="ru-RU" sz="36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  <a:r>
              <a:rPr lang="ru-RU" sz="36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ділення</a:t>
            </a:r>
            <a:r>
              <a:rPr lang="ru-RU" sz="36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з </a:t>
            </a:r>
            <a:r>
              <a:rPr lang="ru-RU" sz="3600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остачею</a:t>
            </a:r>
            <a:r>
              <a:rPr lang="ru-RU" sz="36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:</a:t>
            </a:r>
            <a:endParaRPr lang="ru-RU" sz="3600" b="1" u="sng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7" name="Содержимое 3" descr="slide_2.jpg"/>
          <p:cNvPicPr>
            <a:picLocks noChangeAspect="1"/>
          </p:cNvPicPr>
          <p:nvPr/>
        </p:nvPicPr>
        <p:blipFill rotWithShape="1">
          <a:blip r:embed="rId3" cstate="print"/>
          <a:srcRect l="1962" t="35754" r="2313" b="6007"/>
          <a:stretch/>
        </p:blipFill>
        <p:spPr>
          <a:xfrm>
            <a:off x="79585" y="1142985"/>
            <a:ext cx="11809312" cy="46299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9188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err="1"/>
              <a:t>Фізкультхвилинка</a:t>
            </a:r>
            <a:endParaRPr lang="uk-UA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6F3BF95E-7E03-455B-8319-4B6941235F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638" r="45346"/>
          <a:stretch/>
        </p:blipFill>
        <p:spPr>
          <a:xfrm>
            <a:off x="97140" y="1803026"/>
            <a:ext cx="2469855" cy="4569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2A4F63B-D891-4F6B-B70E-9D91454323F3}"/>
              </a:ext>
            </a:extLst>
          </p:cNvPr>
          <p:cNvSpPr txBox="1"/>
          <p:nvPr/>
        </p:nvSpPr>
        <p:spPr>
          <a:xfrm>
            <a:off x="3041583" y="6360338"/>
            <a:ext cx="91483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600" b="1" dirty="0">
                <a:solidFill>
                  <a:srgbClr val="2F3242"/>
                </a:solidFill>
              </a:rPr>
              <a:t>Взято з каналу «</a:t>
            </a:r>
            <a:r>
              <a:rPr lang="en-US" sz="1600" b="1" dirty="0">
                <a:solidFill>
                  <a:srgbClr val="2F3242"/>
                </a:solidFill>
              </a:rPr>
              <a:t>Creative Teacher</a:t>
            </a:r>
            <a:r>
              <a:rPr lang="uk-UA" sz="1600" b="1" dirty="0">
                <a:solidFill>
                  <a:srgbClr val="2F3242"/>
                </a:solidFill>
              </a:rPr>
              <a:t>» - </a:t>
            </a:r>
            <a:r>
              <a:rPr lang="uk-UA" sz="1600" b="1" dirty="0">
                <a:solidFill>
                  <a:srgbClr val="2F3242"/>
                </a:solidFill>
                <a:hlinkClick r:id="rId4"/>
              </a:rPr>
              <a:t>https://</a:t>
            </a:r>
            <a:r>
              <a:rPr lang="uk-UA" sz="1600" b="1" dirty="0" smtClean="0">
                <a:solidFill>
                  <a:srgbClr val="2F3242"/>
                </a:solidFill>
                <a:hlinkClick r:id="rId4"/>
              </a:rPr>
              <a:t>www.youtube.com/channel/UCUWpvLEcrLrkA69qf5IDHIg</a:t>
            </a:r>
            <a:r>
              <a:rPr lang="uk-UA" sz="1600" b="1" dirty="0" smtClean="0">
                <a:solidFill>
                  <a:srgbClr val="2F3242"/>
                </a:solidFill>
              </a:rPr>
              <a:t> </a:t>
            </a:r>
            <a:endParaRPr lang="uk-UA" sz="1600" b="1" dirty="0">
              <a:solidFill>
                <a:srgbClr val="2F3242"/>
              </a:solidFill>
            </a:endParaRPr>
          </a:p>
        </p:txBody>
      </p:sp>
      <p:pic>
        <p:nvPicPr>
          <p:cNvPr id="10" name="Фізкультхвилинка №2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689412" y="1183342"/>
            <a:ext cx="9103659" cy="50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4175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A24975-4BE6-4357-9A51-D10C16CF0F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297" b="57681"/>
          <a:stretch/>
        </p:blipFill>
        <p:spPr>
          <a:xfrm>
            <a:off x="202210" y="1559856"/>
            <a:ext cx="5464832" cy="4495064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xmlns="" id="{1D8D1D62-0106-4A48-8DC2-0E9BEBD2A984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Зошит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xmlns="" id="{F9BEF74F-19C2-4E64-8DD2-A9CAB46DC558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7" name="Полілінія: фігура 6">
            <a:extLst>
              <a:ext uri="{FF2B5EF4-FFF2-40B4-BE49-F238E27FC236}">
                <a16:creationId xmlns:a16="http://schemas.microsoft.com/office/drawing/2014/main" xmlns="" id="{E62DF993-A1FB-4D3C-B2AD-5C36105A9C0F}"/>
              </a:ext>
            </a:extLst>
          </p:cNvPr>
          <p:cNvSpPr/>
          <p:nvPr/>
        </p:nvSpPr>
        <p:spPr>
          <a:xfrm>
            <a:off x="5305560" y="3993210"/>
            <a:ext cx="667857" cy="959189"/>
          </a:xfrm>
          <a:custGeom>
            <a:avLst/>
            <a:gdLst>
              <a:gd name="connsiteX0" fmla="*/ 389562 w 667857"/>
              <a:gd name="connsiteY0" fmla="*/ 22199 h 959189"/>
              <a:gd name="connsiteX1" fmla="*/ 319988 w 667857"/>
              <a:gd name="connsiteY1" fmla="*/ 32138 h 959189"/>
              <a:gd name="connsiteX2" fmla="*/ 21814 w 667857"/>
              <a:gd name="connsiteY2" fmla="*/ 330312 h 959189"/>
              <a:gd name="connsiteX3" fmla="*/ 81449 w 667857"/>
              <a:gd name="connsiteY3" fmla="*/ 906781 h 959189"/>
              <a:gd name="connsiteX4" fmla="*/ 548588 w 667857"/>
              <a:gd name="connsiteY4" fmla="*/ 857086 h 959189"/>
              <a:gd name="connsiteX5" fmla="*/ 667857 w 667857"/>
              <a:gd name="connsiteY5" fmla="*/ 240860 h 9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57" h="959189">
                <a:moveTo>
                  <a:pt x="389562" y="22199"/>
                </a:moveTo>
                <a:cubicBezTo>
                  <a:pt x="385420" y="1492"/>
                  <a:pt x="381279" y="-19214"/>
                  <a:pt x="319988" y="32138"/>
                </a:cubicBezTo>
                <a:cubicBezTo>
                  <a:pt x="258697" y="83490"/>
                  <a:pt x="61570" y="184538"/>
                  <a:pt x="21814" y="330312"/>
                </a:cubicBezTo>
                <a:cubicBezTo>
                  <a:pt x="-17942" y="476086"/>
                  <a:pt x="-6347" y="818985"/>
                  <a:pt x="81449" y="906781"/>
                </a:cubicBezTo>
                <a:cubicBezTo>
                  <a:pt x="169245" y="994577"/>
                  <a:pt x="450853" y="968073"/>
                  <a:pt x="548588" y="857086"/>
                </a:cubicBezTo>
                <a:cubicBezTo>
                  <a:pt x="646323" y="746099"/>
                  <a:pt x="657090" y="493479"/>
                  <a:pt x="667857" y="24086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Скругленный прямоугольник 41">
            <a:extLst>
              <a:ext uri="{FF2B5EF4-FFF2-40B4-BE49-F238E27FC236}">
                <a16:creationId xmlns:a16="http://schemas.microsoft.com/office/drawing/2014/main" xmlns="" id="{F5EEDA0A-8A64-4419-BCBB-DA86342C9317}"/>
              </a:ext>
            </a:extLst>
          </p:cNvPr>
          <p:cNvSpPr/>
          <p:nvPr/>
        </p:nvSpPr>
        <p:spPr>
          <a:xfrm>
            <a:off x="5754757" y="1307313"/>
            <a:ext cx="6235033" cy="5272390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Діти купили на 24 грн морозиво, витративши четверту частину грошей. На третину решти вони купили 2 однакові кекси. Яка ціна кексу?</a:t>
            </a:r>
            <a:endParaRPr lang="uk-UA" sz="40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535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AA24975-4BE6-4357-9A51-D10C16CF0F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297" b="57681"/>
          <a:stretch/>
        </p:blipFill>
        <p:spPr>
          <a:xfrm>
            <a:off x="401686" y="1559856"/>
            <a:ext cx="3263234" cy="268415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7" name="Прямоугольник 4">
            <a:extLst>
              <a:ext uri="{FF2B5EF4-FFF2-40B4-BE49-F238E27FC236}">
                <a16:creationId xmlns:a16="http://schemas.microsoft.com/office/drawing/2014/main" xmlns="" id="{1D8D1D62-0106-4A48-8DC2-0E9BEBD2A984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 smtClean="0">
                <a:solidFill>
                  <a:schemeClr val="bg1"/>
                </a:solidFill>
              </a:rPr>
              <a:t>Зошит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xmlns="" id="{F9BEF74F-19C2-4E64-8DD2-A9CAB46DC558}"/>
              </a:ext>
            </a:extLst>
          </p:cNvPr>
          <p:cNvSpPr/>
          <p:nvPr/>
        </p:nvSpPr>
        <p:spPr>
          <a:xfrm>
            <a:off x="3387231" y="468348"/>
            <a:ext cx="8522549" cy="52638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Розв’яжи задачу</a:t>
            </a:r>
          </a:p>
        </p:txBody>
      </p:sp>
      <p:sp>
        <p:nvSpPr>
          <p:cNvPr id="7" name="Полілінія: фігура 6">
            <a:extLst>
              <a:ext uri="{FF2B5EF4-FFF2-40B4-BE49-F238E27FC236}">
                <a16:creationId xmlns:a16="http://schemas.microsoft.com/office/drawing/2014/main" xmlns="" id="{E62DF993-A1FB-4D3C-B2AD-5C36105A9C0F}"/>
              </a:ext>
            </a:extLst>
          </p:cNvPr>
          <p:cNvSpPr/>
          <p:nvPr/>
        </p:nvSpPr>
        <p:spPr>
          <a:xfrm>
            <a:off x="3191165" y="2907240"/>
            <a:ext cx="667857" cy="959189"/>
          </a:xfrm>
          <a:custGeom>
            <a:avLst/>
            <a:gdLst>
              <a:gd name="connsiteX0" fmla="*/ 389562 w 667857"/>
              <a:gd name="connsiteY0" fmla="*/ 22199 h 959189"/>
              <a:gd name="connsiteX1" fmla="*/ 319988 w 667857"/>
              <a:gd name="connsiteY1" fmla="*/ 32138 h 959189"/>
              <a:gd name="connsiteX2" fmla="*/ 21814 w 667857"/>
              <a:gd name="connsiteY2" fmla="*/ 330312 h 959189"/>
              <a:gd name="connsiteX3" fmla="*/ 81449 w 667857"/>
              <a:gd name="connsiteY3" fmla="*/ 906781 h 959189"/>
              <a:gd name="connsiteX4" fmla="*/ 548588 w 667857"/>
              <a:gd name="connsiteY4" fmla="*/ 857086 h 959189"/>
              <a:gd name="connsiteX5" fmla="*/ 667857 w 667857"/>
              <a:gd name="connsiteY5" fmla="*/ 240860 h 95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7857" h="959189">
                <a:moveTo>
                  <a:pt x="389562" y="22199"/>
                </a:moveTo>
                <a:cubicBezTo>
                  <a:pt x="385420" y="1492"/>
                  <a:pt x="381279" y="-19214"/>
                  <a:pt x="319988" y="32138"/>
                </a:cubicBezTo>
                <a:cubicBezTo>
                  <a:pt x="258697" y="83490"/>
                  <a:pt x="61570" y="184538"/>
                  <a:pt x="21814" y="330312"/>
                </a:cubicBezTo>
                <a:cubicBezTo>
                  <a:pt x="-17942" y="476086"/>
                  <a:pt x="-6347" y="818985"/>
                  <a:pt x="81449" y="906781"/>
                </a:cubicBezTo>
                <a:cubicBezTo>
                  <a:pt x="169245" y="994577"/>
                  <a:pt x="450853" y="968073"/>
                  <a:pt x="548588" y="857086"/>
                </a:cubicBezTo>
                <a:cubicBezTo>
                  <a:pt x="646323" y="746099"/>
                  <a:pt x="657090" y="493479"/>
                  <a:pt x="667857" y="24086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36F6095C-BC7B-408A-A7CD-50AC068F02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7197" b="52360"/>
          <a:stretch/>
        </p:blipFill>
        <p:spPr>
          <a:xfrm>
            <a:off x="3806589" y="1216877"/>
            <a:ext cx="8255272" cy="51727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63DB2494-D3A9-45BC-948C-2D2F26EDD27A}"/>
              </a:ext>
            </a:extLst>
          </p:cNvPr>
          <p:cNvSpPr txBox="1"/>
          <p:nvPr/>
        </p:nvSpPr>
        <p:spPr>
          <a:xfrm>
            <a:off x="3818147" y="146504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F03BFF9-B707-4B98-A658-B9FCEB2FECCF}"/>
              </a:ext>
            </a:extLst>
          </p:cNvPr>
          <p:cNvSpPr txBox="1"/>
          <p:nvPr/>
        </p:nvSpPr>
        <p:spPr>
          <a:xfrm>
            <a:off x="5332108" y="2668565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50EE558-FFA7-4668-ABF6-6EB303ACE49B}"/>
              </a:ext>
            </a:extLst>
          </p:cNvPr>
          <p:cNvSpPr txBox="1"/>
          <p:nvPr/>
        </p:nvSpPr>
        <p:spPr>
          <a:xfrm>
            <a:off x="6307383" y="2701640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(грн) – за 2 кекси.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B7CEFE2-C69F-4B56-9515-85563C24214F}"/>
              </a:ext>
            </a:extLst>
          </p:cNvPr>
          <p:cNvSpPr txBox="1"/>
          <p:nvPr/>
        </p:nvSpPr>
        <p:spPr>
          <a:xfrm>
            <a:off x="3806589" y="2073150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2)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B0829E78-5F99-4862-AF32-A1277C3433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75" r="72243"/>
          <a:stretch/>
        </p:blipFill>
        <p:spPr>
          <a:xfrm>
            <a:off x="4178990" y="1434158"/>
            <a:ext cx="443631" cy="6081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FBDB99B-70BF-49E1-B2BC-7BD9EAD0D0CE}"/>
              </a:ext>
            </a:extLst>
          </p:cNvPr>
          <p:cNvSpPr txBox="1"/>
          <p:nvPr/>
        </p:nvSpPr>
        <p:spPr>
          <a:xfrm>
            <a:off x="3818147" y="3805518"/>
            <a:ext cx="825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latin typeface="Monotype Corsiva" panose="03010101010201010101" pitchFamily="66" charset="0"/>
              </a:rPr>
              <a:t>Відповідь: 12 грн ціна одного кексу.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A178F44-C7F4-4F0A-8F48-D6F53C2B7ECD}"/>
              </a:ext>
            </a:extLst>
          </p:cNvPr>
          <p:cNvSpPr txBox="1"/>
          <p:nvPr/>
        </p:nvSpPr>
        <p:spPr>
          <a:xfrm>
            <a:off x="3806589" y="2668263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3)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5FF7C98-69D7-4CCB-98C2-474E370D8654}"/>
              </a:ext>
            </a:extLst>
          </p:cNvPr>
          <p:cNvSpPr txBox="1"/>
          <p:nvPr/>
        </p:nvSpPr>
        <p:spPr>
          <a:xfrm>
            <a:off x="4839088" y="1441734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xmlns="" id="{5025FA41-A632-4D27-9552-8470DB05EA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330" r="53788"/>
          <a:stretch/>
        </p:blipFill>
        <p:spPr>
          <a:xfrm>
            <a:off x="5097404" y="1441194"/>
            <a:ext cx="443631" cy="6081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E9C683F-1835-4ACF-8D0D-83B55C37C895}"/>
              </a:ext>
            </a:extLst>
          </p:cNvPr>
          <p:cNvSpPr txBox="1"/>
          <p:nvPr/>
        </p:nvSpPr>
        <p:spPr>
          <a:xfrm>
            <a:off x="5341441" y="1452573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7EB8C35-A777-4A51-962C-37F7B6FCC1AD}"/>
              </a:ext>
            </a:extLst>
          </p:cNvPr>
          <p:cNvSpPr txBox="1"/>
          <p:nvPr/>
        </p:nvSpPr>
        <p:spPr>
          <a:xfrm>
            <a:off x="6274638" y="1467109"/>
            <a:ext cx="539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</a:t>
            </a:r>
            <a:r>
              <a:rPr lang="ru-RU" sz="3200" dirty="0" err="1">
                <a:latin typeface="Monotype Corsiva" panose="03010101010201010101" pitchFamily="66" charset="0"/>
              </a:rPr>
              <a:t>грн</a:t>
            </a:r>
            <a:r>
              <a:rPr lang="uk-UA" sz="3200" dirty="0">
                <a:latin typeface="Monotype Corsiva" panose="03010101010201010101" pitchFamily="66" charset="0"/>
              </a:rPr>
              <a:t>) – всіх грошей;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A4D7D099-CAE8-406E-BC63-69D52696FB4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920" r="33198"/>
          <a:stretch/>
        </p:blipFill>
        <p:spPr>
          <a:xfrm>
            <a:off x="6022267" y="1430070"/>
            <a:ext cx="443631" cy="60810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15D9CE1-291B-450A-B4FF-E59A850774B8}"/>
              </a:ext>
            </a:extLst>
          </p:cNvPr>
          <p:cNvSpPr txBox="1"/>
          <p:nvPr/>
        </p:nvSpPr>
        <p:spPr>
          <a:xfrm>
            <a:off x="6633232" y="2030728"/>
            <a:ext cx="539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(грн) – залишок </a:t>
            </a:r>
            <a:r>
              <a:rPr lang="uk-UA" sz="3200" dirty="0" err="1">
                <a:latin typeface="Monotype Corsiva" panose="03010101010201010101" pitchFamily="66" charset="0"/>
              </a:rPr>
              <a:t>піся</a:t>
            </a:r>
            <a:r>
              <a:rPr lang="uk-UA" sz="3200" dirty="0">
                <a:latin typeface="Monotype Corsiva" panose="03010101010201010101" pitchFamily="66" charset="0"/>
              </a:rPr>
              <a:t> 1 покупки;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26B4FD6-EE29-4B1A-A250-16C347A5674A}"/>
              </a:ext>
            </a:extLst>
          </p:cNvPr>
          <p:cNvSpPr txBox="1"/>
          <p:nvPr/>
        </p:nvSpPr>
        <p:spPr>
          <a:xfrm>
            <a:off x="3806589" y="3255669"/>
            <a:ext cx="576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4)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8C765E9-AD4F-4402-BE98-CFB46DBEE093}"/>
              </a:ext>
            </a:extLst>
          </p:cNvPr>
          <p:cNvSpPr txBox="1"/>
          <p:nvPr/>
        </p:nvSpPr>
        <p:spPr>
          <a:xfrm>
            <a:off x="5328183" y="3235051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45C274E5-495D-4FD8-8AC7-1EF9445D6A1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951" r="54167"/>
          <a:stretch/>
        </p:blipFill>
        <p:spPr>
          <a:xfrm>
            <a:off x="4501397" y="1452072"/>
            <a:ext cx="443631" cy="6081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94B08257-F5B5-4081-B5C0-3CF4EED8A9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75" r="72243"/>
          <a:stretch/>
        </p:blipFill>
        <p:spPr>
          <a:xfrm>
            <a:off x="4157427" y="3223389"/>
            <a:ext cx="443631" cy="60810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xmlns="" id="{43688EF9-A2A1-4AB1-99EA-C3CCC31F73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951" r="54167"/>
          <a:stretch/>
        </p:blipFill>
        <p:spPr>
          <a:xfrm>
            <a:off x="4479834" y="3241303"/>
            <a:ext cx="443631" cy="60810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01FBA2F0-0F34-447C-9611-129B47D9DC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75" r="72243"/>
          <a:stretch/>
        </p:blipFill>
        <p:spPr>
          <a:xfrm>
            <a:off x="6008335" y="3223389"/>
            <a:ext cx="443631" cy="608101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8149B87-710E-442E-96ED-0D8614004253}"/>
              </a:ext>
            </a:extLst>
          </p:cNvPr>
          <p:cNvSpPr txBox="1"/>
          <p:nvPr/>
        </p:nvSpPr>
        <p:spPr>
          <a:xfrm>
            <a:off x="6307383" y="3250919"/>
            <a:ext cx="44722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(грн)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xmlns="" id="{6725A276-F827-4339-AD2A-690196B255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75" r="72243"/>
          <a:stretch/>
        </p:blipFill>
        <p:spPr>
          <a:xfrm>
            <a:off x="5074211" y="2030785"/>
            <a:ext cx="443631" cy="60810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xmlns="" id="{B03650F8-B4BC-4B4D-9405-55450BD1506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951" r="54167"/>
          <a:stretch/>
        </p:blipFill>
        <p:spPr>
          <a:xfrm>
            <a:off x="5396618" y="2048699"/>
            <a:ext cx="443631" cy="60810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2F4F57B-4883-4866-9A2F-02A25FEAA799}"/>
              </a:ext>
            </a:extLst>
          </p:cNvPr>
          <p:cNvSpPr txBox="1"/>
          <p:nvPr/>
        </p:nvSpPr>
        <p:spPr>
          <a:xfrm>
            <a:off x="4824640" y="1979617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B30C738-BD89-4668-934D-2BB08F5B483C}"/>
              </a:ext>
            </a:extLst>
          </p:cNvPr>
          <p:cNvSpPr txBox="1"/>
          <p:nvPr/>
        </p:nvSpPr>
        <p:spPr>
          <a:xfrm>
            <a:off x="5610259" y="2039850"/>
            <a:ext cx="415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Monotype Corsiva" panose="03010101010201010101" pitchFamily="66" charset="0"/>
              </a:rPr>
              <a:t>=</a:t>
            </a:r>
            <a:endParaRPr lang="uk-UA" sz="3200" dirty="0">
              <a:latin typeface="Monotype Corsiva" panose="03010101010201010101" pitchFamily="66" charset="0"/>
            </a:endParaRP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xmlns="" id="{E61A4E8B-7228-4C2F-9F1D-AF4B8A8099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090" r="2028"/>
          <a:stretch/>
        </p:blipFill>
        <p:spPr>
          <a:xfrm>
            <a:off x="5705305" y="1430070"/>
            <a:ext cx="443631" cy="6081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xmlns="" id="{C5BA2CC8-3D34-46CD-937C-C1CCAD9D11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6920" r="33198"/>
          <a:stretch/>
        </p:blipFill>
        <p:spPr>
          <a:xfrm>
            <a:off x="4502052" y="2037348"/>
            <a:ext cx="443631" cy="608101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xmlns="" id="{AF001A1B-79E4-4A4C-AB38-517A7DBC8E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090" r="2028"/>
          <a:stretch/>
        </p:blipFill>
        <p:spPr>
          <a:xfrm>
            <a:off x="4204322" y="2036563"/>
            <a:ext cx="443631" cy="608101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xmlns="" id="{7C2CFFC2-CFA7-44AF-BC2C-D1A8A85D44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75" r="72243"/>
          <a:stretch/>
        </p:blipFill>
        <p:spPr>
          <a:xfrm>
            <a:off x="6327750" y="2040766"/>
            <a:ext cx="443631" cy="608101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xmlns="" id="{364697D2-A574-44EC-89B6-84B3689264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686" r="23432"/>
          <a:stretch/>
        </p:blipFill>
        <p:spPr>
          <a:xfrm>
            <a:off x="6010304" y="2040766"/>
            <a:ext cx="443631" cy="60810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xmlns="" id="{30A246CE-E06B-47B6-84B6-28D9EB2A6C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75" r="72243"/>
          <a:stretch/>
        </p:blipFill>
        <p:spPr>
          <a:xfrm>
            <a:off x="4488344" y="2637082"/>
            <a:ext cx="443631" cy="608101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xmlns="" id="{6617E1B9-F6CA-46B6-8D73-7E8C267F59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6686" r="23432"/>
          <a:stretch/>
        </p:blipFill>
        <p:spPr>
          <a:xfrm>
            <a:off x="4170898" y="2637082"/>
            <a:ext cx="443631" cy="608101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D7173F5-8C2A-450C-A697-A54D7D03FD6C}"/>
              </a:ext>
            </a:extLst>
          </p:cNvPr>
          <p:cNvSpPr txBox="1"/>
          <p:nvPr/>
        </p:nvSpPr>
        <p:spPr>
          <a:xfrm>
            <a:off x="4787698" y="2602269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xmlns="" id="{77D2CBDE-4481-442A-B4EC-1330F8B361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040" r="65078"/>
          <a:stretch/>
        </p:blipFill>
        <p:spPr>
          <a:xfrm>
            <a:off x="5097404" y="2624742"/>
            <a:ext cx="443631" cy="60810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xmlns="" id="{7032ED1B-4929-495E-9120-9AA2D9B1F9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75" r="72243"/>
          <a:stretch/>
        </p:blipFill>
        <p:spPr>
          <a:xfrm>
            <a:off x="5681402" y="2629107"/>
            <a:ext cx="443631" cy="60810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xmlns="" id="{B67F5959-BC4B-4C49-A72E-8625FE33DA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951" r="54167"/>
          <a:stretch/>
        </p:blipFill>
        <p:spPr>
          <a:xfrm>
            <a:off x="6003809" y="2647021"/>
            <a:ext cx="443631" cy="60810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85F67FD-CF67-4640-B8EC-7B34AD4AA721}"/>
              </a:ext>
            </a:extLst>
          </p:cNvPr>
          <p:cNvSpPr txBox="1"/>
          <p:nvPr/>
        </p:nvSpPr>
        <p:spPr>
          <a:xfrm>
            <a:off x="4796288" y="319709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49E49435-FAC7-4E2A-8750-066C8F822B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875" r="72243"/>
          <a:stretch/>
        </p:blipFill>
        <p:spPr>
          <a:xfrm>
            <a:off x="5113734" y="3223389"/>
            <a:ext cx="443631" cy="6081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xmlns="" id="{FEF8BE12-61D4-4469-9D5D-67F005432E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419" r="79699"/>
          <a:stretch/>
        </p:blipFill>
        <p:spPr>
          <a:xfrm>
            <a:off x="5689603" y="3223389"/>
            <a:ext cx="443631" cy="60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879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7" grpId="0"/>
      <p:bldP spid="29" grpId="0"/>
      <p:bldP spid="33" grpId="0"/>
      <p:bldP spid="35" grpId="0"/>
      <p:bldP spid="37" grpId="0"/>
      <p:bldP spid="41" grpId="0"/>
      <p:bldP spid="42" grpId="0"/>
      <p:bldP spid="44" grpId="0"/>
      <p:bldP spid="57" grpId="0"/>
      <p:bldP spid="60" grpId="0"/>
      <p:bldP spid="62" grpId="0"/>
      <p:bldP spid="70" grpId="0"/>
      <p:bldP spid="7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Documents and Settings\User\Мои документы\картинки\fon_pp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4496" y="0"/>
            <a:ext cx="12236496" cy="6858000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66712" y="1142984"/>
            <a:ext cx="10972800" cy="5214974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uk-UA" b="1" i="1" dirty="0" smtClean="0"/>
              <a:t> </a:t>
            </a:r>
          </a:p>
          <a:p>
            <a:pPr marL="514350" indent="-514350">
              <a:buAutoNum type="arabicParenR"/>
            </a:pPr>
            <a:endParaRPr lang="ru-RU" b="1" i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860128" y="285729"/>
            <a:ext cx="71090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4400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Робота над задачею </a:t>
            </a:r>
            <a:endParaRPr lang="ru-RU" sz="4400" b="1" u="sng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5" name="Таблиця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37329989"/>
              </p:ext>
            </p:extLst>
          </p:nvPr>
        </p:nvGraphicFramePr>
        <p:xfrm>
          <a:off x="184248" y="2834327"/>
          <a:ext cx="119377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293">
                  <a:extLst>
                    <a:ext uri="{9D8B030D-6E8A-4147-A177-3AD203B41FA5}">
                      <a16:colId xmlns="" xmlns:a16="http://schemas.microsoft.com/office/drawing/2014/main" val="1532336515"/>
                    </a:ext>
                  </a:extLst>
                </a:gridCol>
                <a:gridCol w="3168352">
                  <a:extLst>
                    <a:ext uri="{9D8B030D-6E8A-4147-A177-3AD203B41FA5}">
                      <a16:colId xmlns="" xmlns:a16="http://schemas.microsoft.com/office/drawing/2014/main" val="2994311652"/>
                    </a:ext>
                  </a:extLst>
                </a:gridCol>
                <a:gridCol w="2976331">
                  <a:extLst>
                    <a:ext uri="{9D8B030D-6E8A-4147-A177-3AD203B41FA5}">
                      <a16:colId xmlns="" xmlns:a16="http://schemas.microsoft.com/office/drawing/2014/main" val="3140277750"/>
                    </a:ext>
                  </a:extLst>
                </a:gridCol>
                <a:gridCol w="4009752">
                  <a:extLst>
                    <a:ext uri="{9D8B030D-6E8A-4147-A177-3AD203B41FA5}">
                      <a16:colId xmlns="" xmlns:a16="http://schemas.microsoft.com/office/drawing/2014/main" val="4287901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4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Продуктивність праці</a:t>
                      </a:r>
                      <a:endParaRPr lang="ru-RU" sz="24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Затрачений</a:t>
                      </a:r>
                      <a:r>
                        <a:rPr lang="uk-UA" sz="2400" b="1" baseline="0" dirty="0" smtClean="0"/>
                        <a:t> час</a:t>
                      </a:r>
                      <a:endParaRPr lang="ru-RU" sz="24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Загальний виробіток</a:t>
                      </a:r>
                      <a:endParaRPr lang="ru-RU" sz="2400" b="1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383653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Мама</a:t>
                      </a:r>
                      <a:endParaRPr lang="ru-RU" sz="24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?</a:t>
                      </a:r>
                      <a:endParaRPr lang="ru-RU" sz="24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6 хв</a:t>
                      </a:r>
                      <a:endParaRPr lang="ru-RU" sz="24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24 хрестиків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158987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Донька</a:t>
                      </a:r>
                      <a:endParaRPr lang="ru-RU" sz="24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?</a:t>
                      </a:r>
                      <a:endParaRPr lang="ru-RU" sz="24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Той самий(….)</a:t>
                      </a:r>
                      <a:endParaRPr lang="ru-RU" sz="24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12 хрестиків</a:t>
                      </a:r>
                      <a:endParaRPr lang="ru-RU" sz="2400" b="1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250570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Разом</a:t>
                      </a:r>
                      <a:endParaRPr lang="ru-RU" sz="24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?</a:t>
                      </a:r>
                      <a:endParaRPr lang="ru-RU" sz="24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?</a:t>
                      </a:r>
                      <a:endParaRPr lang="ru-RU" sz="2400" b="1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uk-UA" sz="2400" b="1" dirty="0" smtClean="0"/>
                        <a:t>48 хрестиків</a:t>
                      </a:r>
                      <a:endParaRPr lang="ru-RU" sz="2400" b="1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="" xmlns:a16="http://schemas.microsoft.com/office/drawing/2014/main" val="416491767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1055170"/>
            <a:ext cx="120486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solidFill>
                  <a:srgbClr val="0000FF"/>
                </a:solidFill>
              </a:rPr>
              <a:t>Мати за 6 хвилин вишиває 24 хрестики, а донька за той самий час вишиває 12 хрестиків. Скільки потрібно часу матері і доньці, щоб вони разом вишили 48 хрестиків?</a:t>
            </a:r>
            <a:endParaRPr lang="ru-RU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445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625737BA-F4E4-4592-AD17-ABACC18536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8116"/>
          <a:stretch/>
        </p:blipFill>
        <p:spPr>
          <a:xfrm>
            <a:off x="162595" y="1334062"/>
            <a:ext cx="3821870" cy="5418035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>
                <a:solidFill>
                  <a:schemeClr val="bg1"/>
                </a:solidFill>
              </a:rPr>
              <a:t>Побудуй відрізок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Зошит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sp>
        <p:nvSpPr>
          <p:cNvPr id="16" name="Скругленный прямоугольник 41">
            <a:extLst>
              <a:ext uri="{FF2B5EF4-FFF2-40B4-BE49-F238E27FC236}">
                <a16:creationId xmlns:a16="http://schemas.microsoft.com/office/drawing/2014/main" xmlns="" id="{2547272F-57DF-4ED6-9AF3-3F4F1FB5D31A}"/>
              </a:ext>
            </a:extLst>
          </p:cNvPr>
          <p:cNvSpPr/>
          <p:nvPr/>
        </p:nvSpPr>
        <p:spPr>
          <a:xfrm>
            <a:off x="3813536" y="1117262"/>
            <a:ext cx="7934516" cy="296772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Побудуй відрізок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завдовжки </a:t>
            </a:r>
            <a:r>
              <a:rPr lang="uk-UA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uk-U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см. Постав на ньому точку </a:t>
            </a:r>
            <a:r>
              <a:rPr lang="uk-UA" sz="36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відстані </a:t>
            </a:r>
            <a:r>
              <a:rPr lang="uk-UA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uk-U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см </a:t>
            </a:r>
            <a:r>
              <a:rPr lang="uk-UA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uk-U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мм від середини. Які завдовжки відрізки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АС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і</a:t>
            </a:r>
            <a:r>
              <a:rPr lang="uk-U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uk-UA" sz="3600" b="1" dirty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</a:t>
            </a:r>
            <a:r>
              <a:rPr lang="uk-U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 Перевір вимірювання.</a:t>
            </a:r>
            <a:endParaRPr lang="uk-UA" sz="3600" b="1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4E9E802-4DE3-43A6-B0AF-AA50C575C6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5041" b="75204"/>
          <a:stretch/>
        </p:blipFill>
        <p:spPr>
          <a:xfrm>
            <a:off x="3520868" y="4165709"/>
            <a:ext cx="8671131" cy="2692291"/>
          </a:xfrm>
          <a:prstGeom prst="rect">
            <a:avLst/>
          </a:prstGeom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xmlns="" id="{FBABC03C-FB54-45ED-8A05-D7FBC7C460C1}"/>
              </a:ext>
            </a:extLst>
          </p:cNvPr>
          <p:cNvCxnSpPr/>
          <p:nvPr/>
        </p:nvCxnSpPr>
        <p:spPr>
          <a:xfrm>
            <a:off x="3906078" y="4847969"/>
            <a:ext cx="6052931" cy="0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 сполучна лінія 19">
            <a:extLst>
              <a:ext uri="{FF2B5EF4-FFF2-40B4-BE49-F238E27FC236}">
                <a16:creationId xmlns:a16="http://schemas.microsoft.com/office/drawing/2014/main" xmlns="" id="{4B4A2DC0-2CB4-4C21-879E-53FBDE067AD4}"/>
              </a:ext>
            </a:extLst>
          </p:cNvPr>
          <p:cNvCxnSpPr>
            <a:cxnSpLocks/>
          </p:cNvCxnSpPr>
          <p:nvPr/>
        </p:nvCxnSpPr>
        <p:spPr>
          <a:xfrm flipV="1">
            <a:off x="3906078" y="4747059"/>
            <a:ext cx="0" cy="186517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xmlns="" id="{E619034F-A30A-42B8-95CA-93608CD5BC82}"/>
              </a:ext>
            </a:extLst>
          </p:cNvPr>
          <p:cNvCxnSpPr>
            <a:cxnSpLocks/>
          </p:cNvCxnSpPr>
          <p:nvPr/>
        </p:nvCxnSpPr>
        <p:spPr>
          <a:xfrm flipV="1">
            <a:off x="9959009" y="4747059"/>
            <a:ext cx="0" cy="186517"/>
          </a:xfrm>
          <a:prstGeom prst="line">
            <a:avLst/>
          </a:prstGeom>
          <a:ln w="38100">
            <a:solidFill>
              <a:srgbClr val="2F32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xmlns="" id="{336C9551-A34D-48EE-A581-B48507DE4621}"/>
              </a:ext>
            </a:extLst>
          </p:cNvPr>
          <p:cNvSpPr/>
          <p:nvPr/>
        </p:nvSpPr>
        <p:spPr>
          <a:xfrm>
            <a:off x="5433423" y="4808216"/>
            <a:ext cx="74398" cy="7950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D27DAFC-4B9F-4FE4-A3D6-6A84C02847D3}"/>
              </a:ext>
            </a:extLst>
          </p:cNvPr>
          <p:cNvSpPr txBox="1"/>
          <p:nvPr/>
        </p:nvSpPr>
        <p:spPr>
          <a:xfrm>
            <a:off x="3734882" y="4215815"/>
            <a:ext cx="32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0110CBF6-40FC-4CE9-B188-709408FE8CED}"/>
              </a:ext>
            </a:extLst>
          </p:cNvPr>
          <p:cNvSpPr txBox="1"/>
          <p:nvPr/>
        </p:nvSpPr>
        <p:spPr>
          <a:xfrm>
            <a:off x="9797531" y="4215815"/>
            <a:ext cx="32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В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3E524B6F-A5A3-4404-8316-D19D4BB94C75}"/>
              </a:ext>
            </a:extLst>
          </p:cNvPr>
          <p:cNvSpPr txBox="1"/>
          <p:nvPr/>
        </p:nvSpPr>
        <p:spPr>
          <a:xfrm>
            <a:off x="5271945" y="4195526"/>
            <a:ext cx="32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03FA009-C2ED-4304-9073-8E1F56BEC363}"/>
              </a:ext>
            </a:extLst>
          </p:cNvPr>
          <p:cNvSpPr txBox="1"/>
          <p:nvPr/>
        </p:nvSpPr>
        <p:spPr>
          <a:xfrm>
            <a:off x="3683183" y="5316565"/>
            <a:ext cx="2609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latin typeface="Monotype Corsiva" panose="03010101010201010101" pitchFamily="66" charset="0"/>
              </a:rPr>
              <a:t>А</a:t>
            </a:r>
            <a:r>
              <a:rPr lang="en-US" sz="2800" b="1" dirty="0">
                <a:latin typeface="Monotype Corsiva" panose="03010101010201010101" pitchFamily="66" charset="0"/>
              </a:rPr>
              <a:t>C = </a:t>
            </a:r>
            <a:r>
              <a:rPr lang="uk-UA" sz="2800" b="1" dirty="0" smtClean="0">
                <a:latin typeface="Monotype Corsiva" panose="03010101010201010101" pitchFamily="66" charset="0"/>
              </a:rPr>
              <a:t>3 см </a:t>
            </a:r>
            <a:r>
              <a:rPr lang="uk-UA" sz="2800" b="1" dirty="0">
                <a:latin typeface="Monotype Corsiva" panose="03010101010201010101" pitchFamily="66" charset="0"/>
              </a:rPr>
              <a:t>5</a:t>
            </a:r>
            <a:r>
              <a:rPr lang="uk-UA" sz="2800" b="1" dirty="0" smtClean="0">
                <a:latin typeface="Monotype Corsiva" panose="03010101010201010101" pitchFamily="66" charset="0"/>
              </a:rPr>
              <a:t> </a:t>
            </a:r>
            <a:r>
              <a:rPr lang="uk-UA" sz="2800" b="1" dirty="0">
                <a:latin typeface="Monotype Corsiva" panose="03010101010201010101" pitchFamily="66" charset="0"/>
              </a:rPr>
              <a:t>мм;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5E873E9D-BC01-4C25-AF06-1ADDF2ECD62E}"/>
              </a:ext>
            </a:extLst>
          </p:cNvPr>
          <p:cNvSpPr txBox="1"/>
          <p:nvPr/>
        </p:nvSpPr>
        <p:spPr>
          <a:xfrm>
            <a:off x="3683182" y="5938839"/>
            <a:ext cx="7773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onotype Corsiva" panose="03010101010201010101" pitchFamily="66" charset="0"/>
              </a:rPr>
              <a:t>C</a:t>
            </a:r>
            <a:r>
              <a:rPr lang="uk-UA" sz="2800" b="1" dirty="0">
                <a:latin typeface="Monotype Corsiva" panose="03010101010201010101" pitchFamily="66" charset="0"/>
              </a:rPr>
              <a:t>В</a:t>
            </a:r>
            <a:r>
              <a:rPr lang="en-US" sz="2800" b="1" dirty="0">
                <a:latin typeface="Monotype Corsiva" panose="03010101010201010101" pitchFamily="66" charset="0"/>
              </a:rPr>
              <a:t> = </a:t>
            </a:r>
            <a:r>
              <a:rPr lang="uk-UA" sz="2800" b="1" dirty="0" smtClean="0">
                <a:latin typeface="Monotype Corsiva" panose="03010101010201010101" pitchFamily="66" charset="0"/>
              </a:rPr>
              <a:t> 12 см – 3 </a:t>
            </a:r>
            <a:r>
              <a:rPr lang="uk-UA" sz="2800" b="1" dirty="0" err="1" smtClean="0">
                <a:latin typeface="Monotype Corsiva" panose="03010101010201010101" pitchFamily="66" charset="0"/>
              </a:rPr>
              <a:t>см</a:t>
            </a:r>
            <a:r>
              <a:rPr lang="uk-UA" sz="2800" b="1" dirty="0" smtClean="0">
                <a:latin typeface="Monotype Corsiva" panose="03010101010201010101" pitchFamily="66" charset="0"/>
              </a:rPr>
              <a:t> 5 мм =8</a:t>
            </a:r>
            <a:r>
              <a:rPr lang="en-US" sz="2800" b="1" dirty="0" smtClean="0">
                <a:latin typeface="Monotype Corsiva" panose="03010101010201010101" pitchFamily="66" charset="0"/>
              </a:rPr>
              <a:t> </a:t>
            </a:r>
            <a:r>
              <a:rPr lang="uk-UA" sz="2800" b="1" dirty="0">
                <a:latin typeface="Monotype Corsiva" panose="03010101010201010101" pitchFamily="66" charset="0"/>
              </a:rPr>
              <a:t>см </a:t>
            </a:r>
            <a:r>
              <a:rPr lang="uk-UA" sz="2800" b="1" dirty="0" smtClean="0">
                <a:latin typeface="Monotype Corsiva" panose="03010101010201010101" pitchFamily="66" charset="0"/>
              </a:rPr>
              <a:t>5 мм</a:t>
            </a:r>
            <a:endParaRPr lang="uk-UA" sz="28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904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23" grpId="0"/>
      <p:bldP spid="24" grpId="0"/>
      <p:bldP spid="25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Повторення ділення числа, що закінчується нулями на 100. 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600" b="1" dirty="0">
                <a:ln>
                  <a:solidFill>
                    <a:srgbClr val="2F3242"/>
                  </a:solidFill>
                </a:ln>
              </a:rPr>
              <a:t>Щоб поділити на 100 число, яке закінчується нулями, треба в ньому справа закрити два нулі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72158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xmlns="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xmlns="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xmlns="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xmlns="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xmlns="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xmlns="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xmlns="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xmlns="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7" name="Прямоугольник 26"/>
          <p:cNvSpPr/>
          <p:nvPr/>
        </p:nvSpPr>
        <p:spPr>
          <a:xfrm>
            <a:off x="3355596" y="494530"/>
            <a:ext cx="8531604" cy="45935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</a:t>
            </a:r>
          </a:p>
        </p:txBody>
      </p:sp>
      <p:sp>
        <p:nvSpPr>
          <p:cNvPr id="2" name="AutoShape 2" descr="Олия соняшникова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17" t="691" r="54119" b="63335"/>
          <a:stretch/>
        </p:blipFill>
        <p:spPr>
          <a:xfrm>
            <a:off x="217713" y="1219811"/>
            <a:ext cx="11984279" cy="5521648"/>
          </a:xfrm>
          <a:prstGeom prst="rect">
            <a:avLst/>
          </a:prstGeom>
        </p:spPr>
      </p:pic>
      <p:pic>
        <p:nvPicPr>
          <p:cNvPr id="49" name="Рисунок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3116" y="1017162"/>
            <a:ext cx="3178788" cy="1814308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Зошит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836" t="43769" r="22392" b="43195"/>
          <a:stretch/>
        </p:blipFill>
        <p:spPr>
          <a:xfrm>
            <a:off x="703944" y="2390040"/>
            <a:ext cx="520700" cy="661482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776" t="43840" r="4452" b="43124"/>
          <a:stretch/>
        </p:blipFill>
        <p:spPr>
          <a:xfrm>
            <a:off x="1131766" y="2390040"/>
            <a:ext cx="520700" cy="66148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77" t="43231" r="85451" b="43733"/>
          <a:stretch/>
        </p:blipFill>
        <p:spPr>
          <a:xfrm>
            <a:off x="2003818" y="2378869"/>
            <a:ext cx="520700" cy="661482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053" t="43648" r="4175" b="43316"/>
          <a:stretch/>
        </p:blipFill>
        <p:spPr>
          <a:xfrm>
            <a:off x="2415232" y="2390040"/>
            <a:ext cx="520700" cy="661482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816" t="43504" r="4412" b="43460"/>
          <a:stretch/>
        </p:blipFill>
        <p:spPr>
          <a:xfrm>
            <a:off x="3691459" y="2390040"/>
            <a:ext cx="520700" cy="661482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117" t="43185" r="4111" b="43779"/>
          <a:stretch/>
        </p:blipFill>
        <p:spPr>
          <a:xfrm>
            <a:off x="4129490" y="2370863"/>
            <a:ext cx="520700" cy="661482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3400" y="2511389"/>
            <a:ext cx="408812" cy="41878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26" t="43324" r="85402" b="43640"/>
          <a:stretch/>
        </p:blipFill>
        <p:spPr>
          <a:xfrm>
            <a:off x="3291006" y="2378869"/>
            <a:ext cx="520700" cy="661482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53" t="10718" r="77803" b="82891"/>
          <a:stretch/>
        </p:blipFill>
        <p:spPr>
          <a:xfrm>
            <a:off x="4567881" y="2549804"/>
            <a:ext cx="312609" cy="281666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71724" t="43549" r="22504" b="43415"/>
          <a:stretch/>
        </p:blipFill>
        <p:spPr>
          <a:xfrm>
            <a:off x="4976232" y="2380008"/>
            <a:ext cx="520700" cy="661482"/>
          </a:xfrm>
          <a:prstGeom prst="rect">
            <a:avLst/>
          </a:prstGeom>
        </p:spPr>
      </p:pic>
      <p:grpSp>
        <p:nvGrpSpPr>
          <p:cNvPr id="9" name="Группа 205"/>
          <p:cNvGrpSpPr/>
          <p:nvPr/>
        </p:nvGrpSpPr>
        <p:grpSpPr>
          <a:xfrm>
            <a:off x="2861380" y="2438149"/>
            <a:ext cx="408812" cy="542922"/>
            <a:chOff x="2361639" y="2985697"/>
            <a:chExt cx="408812" cy="542922"/>
          </a:xfrm>
        </p:grpSpPr>
        <p:pic>
          <p:nvPicPr>
            <p:cNvPr id="207" name="Рисунок 206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208" name="Рисунок 207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27" name="Рисунок 126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727" t="43769" r="13501" b="43195"/>
          <a:stretch/>
        </p:blipFill>
        <p:spPr>
          <a:xfrm>
            <a:off x="705771" y="3236537"/>
            <a:ext cx="520700" cy="661482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776" t="43840" r="4452" b="43124"/>
          <a:stretch/>
        </p:blipFill>
        <p:spPr>
          <a:xfrm>
            <a:off x="1133593" y="3236537"/>
            <a:ext cx="520700" cy="661482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77" t="43231" r="85451" b="43733"/>
          <a:stretch/>
        </p:blipFill>
        <p:spPr>
          <a:xfrm>
            <a:off x="2415232" y="3236537"/>
            <a:ext cx="520700" cy="661482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053" t="43648" r="4175" b="43316"/>
          <a:stretch/>
        </p:blipFill>
        <p:spPr>
          <a:xfrm>
            <a:off x="1567827" y="3242104"/>
            <a:ext cx="520700" cy="661482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816" t="43504" r="4412" b="43460"/>
          <a:stretch/>
        </p:blipFill>
        <p:spPr>
          <a:xfrm>
            <a:off x="2831527" y="3230212"/>
            <a:ext cx="520700" cy="661482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117" t="43185" r="4111" b="43779"/>
          <a:stretch/>
        </p:blipFill>
        <p:spPr>
          <a:xfrm>
            <a:off x="4131317" y="3217360"/>
            <a:ext cx="520700" cy="661482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9783" y="3429997"/>
            <a:ext cx="408812" cy="418784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26" t="43324" r="85402" b="43640"/>
          <a:stretch/>
        </p:blipFill>
        <p:spPr>
          <a:xfrm>
            <a:off x="3711666" y="3221015"/>
            <a:ext cx="520700" cy="661482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53" t="10718" r="77803" b="82891"/>
          <a:stretch/>
        </p:blipFill>
        <p:spPr>
          <a:xfrm>
            <a:off x="4569708" y="3396301"/>
            <a:ext cx="312609" cy="281666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734" t="43444" r="13494" b="43520"/>
          <a:stretch/>
        </p:blipFill>
        <p:spPr>
          <a:xfrm>
            <a:off x="4978059" y="3226505"/>
            <a:ext cx="520700" cy="661482"/>
          </a:xfrm>
          <a:prstGeom prst="rect">
            <a:avLst/>
          </a:prstGeom>
        </p:spPr>
      </p:pic>
      <p:grpSp>
        <p:nvGrpSpPr>
          <p:cNvPr id="10" name="Группа 142"/>
          <p:cNvGrpSpPr/>
          <p:nvPr/>
        </p:nvGrpSpPr>
        <p:grpSpPr>
          <a:xfrm>
            <a:off x="3269457" y="3275981"/>
            <a:ext cx="408812" cy="542922"/>
            <a:chOff x="2361639" y="2985697"/>
            <a:chExt cx="408812" cy="542922"/>
          </a:xfrm>
        </p:grpSpPr>
        <p:pic>
          <p:nvPicPr>
            <p:cNvPr id="144" name="Рисунок 14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45" name="Рисунок 14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46" name="Рисунок 145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7499" y="3270938"/>
            <a:ext cx="408812" cy="418784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330" t="43769" r="48898" b="43195"/>
          <a:stretch/>
        </p:blipFill>
        <p:spPr>
          <a:xfrm>
            <a:off x="8404209" y="2402955"/>
            <a:ext cx="520700" cy="661482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776" t="43840" r="4452" b="43124"/>
          <a:stretch/>
        </p:blipFill>
        <p:spPr>
          <a:xfrm>
            <a:off x="7099157" y="2405781"/>
            <a:ext cx="520700" cy="661482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77" t="43231" r="85451" b="43733"/>
          <a:stretch/>
        </p:blipFill>
        <p:spPr>
          <a:xfrm>
            <a:off x="6711919" y="2373404"/>
            <a:ext cx="520700" cy="661482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053" t="43648" r="4175" b="43316"/>
          <a:stretch/>
        </p:blipFill>
        <p:spPr>
          <a:xfrm>
            <a:off x="7555207" y="2394610"/>
            <a:ext cx="520700" cy="661482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816" t="43504" r="4412" b="43460"/>
          <a:stretch/>
        </p:blipFill>
        <p:spPr>
          <a:xfrm>
            <a:off x="9681768" y="2391615"/>
            <a:ext cx="520700" cy="661482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117" t="43185" r="4111" b="43779"/>
          <a:stretch/>
        </p:blipFill>
        <p:spPr>
          <a:xfrm>
            <a:off x="10961587" y="2370863"/>
            <a:ext cx="520700" cy="661482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54941" y="2500218"/>
            <a:ext cx="408812" cy="418784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26" t="43324" r="85402" b="43640"/>
          <a:stretch/>
        </p:blipFill>
        <p:spPr>
          <a:xfrm>
            <a:off x="9258397" y="2394610"/>
            <a:ext cx="520700" cy="661482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53" t="10718" r="77803" b="82891"/>
          <a:stretch/>
        </p:blipFill>
        <p:spPr>
          <a:xfrm>
            <a:off x="10134048" y="2549804"/>
            <a:ext cx="312609" cy="281666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493" t="43767" r="48735" b="43197"/>
          <a:stretch/>
        </p:blipFill>
        <p:spPr>
          <a:xfrm>
            <a:off x="10541258" y="2398777"/>
            <a:ext cx="520700" cy="661482"/>
          </a:xfrm>
          <a:prstGeom prst="rect">
            <a:avLst/>
          </a:prstGeom>
        </p:spPr>
      </p:pic>
      <p:grpSp>
        <p:nvGrpSpPr>
          <p:cNvPr id="11" name="Группа 159"/>
          <p:cNvGrpSpPr/>
          <p:nvPr/>
        </p:nvGrpSpPr>
        <p:grpSpPr>
          <a:xfrm>
            <a:off x="8828771" y="2453890"/>
            <a:ext cx="408812" cy="542922"/>
            <a:chOff x="2361639" y="2985697"/>
            <a:chExt cx="408812" cy="542922"/>
          </a:xfrm>
        </p:grpSpPr>
        <p:pic>
          <p:nvPicPr>
            <p:cNvPr id="161" name="Рисунок 160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62" name="Рисунок 161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63" name="Рисунок 16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777" t="43878" r="31451" b="43086"/>
          <a:stretch/>
        </p:blipFill>
        <p:spPr>
          <a:xfrm>
            <a:off x="8380012" y="3245482"/>
            <a:ext cx="520700" cy="661482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776" t="43840" r="4452" b="43124"/>
          <a:stretch/>
        </p:blipFill>
        <p:spPr>
          <a:xfrm>
            <a:off x="7074960" y="3248308"/>
            <a:ext cx="520700" cy="661482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77" t="43231" r="85451" b="43733"/>
          <a:stretch/>
        </p:blipFill>
        <p:spPr>
          <a:xfrm>
            <a:off x="6687722" y="3215931"/>
            <a:ext cx="520700" cy="661482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053" t="43648" r="4175" b="43316"/>
          <a:stretch/>
        </p:blipFill>
        <p:spPr>
          <a:xfrm>
            <a:off x="7531010" y="3237137"/>
            <a:ext cx="520700" cy="661482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816" t="43504" r="4412" b="43460"/>
          <a:stretch/>
        </p:blipFill>
        <p:spPr>
          <a:xfrm>
            <a:off x="9657571" y="3234142"/>
            <a:ext cx="520700" cy="661482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117" t="43185" r="4111" b="43779"/>
          <a:stretch/>
        </p:blipFill>
        <p:spPr>
          <a:xfrm>
            <a:off x="10937390" y="3213390"/>
            <a:ext cx="520700" cy="661482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30744" y="3342745"/>
            <a:ext cx="408812" cy="418784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26" t="43324" r="85402" b="43640"/>
          <a:stretch/>
        </p:blipFill>
        <p:spPr>
          <a:xfrm>
            <a:off x="9281016" y="3221015"/>
            <a:ext cx="520700" cy="661482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53" t="10718" r="77803" b="82891"/>
          <a:stretch/>
        </p:blipFill>
        <p:spPr>
          <a:xfrm>
            <a:off x="10109851" y="3392331"/>
            <a:ext cx="312609" cy="281666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2694" t="43767" r="31534" b="43197"/>
          <a:stretch/>
        </p:blipFill>
        <p:spPr>
          <a:xfrm>
            <a:off x="10517061" y="3241304"/>
            <a:ext cx="520700" cy="661482"/>
          </a:xfrm>
          <a:prstGeom prst="rect">
            <a:avLst/>
          </a:prstGeom>
        </p:spPr>
      </p:pic>
      <p:grpSp>
        <p:nvGrpSpPr>
          <p:cNvPr id="12" name="Группа 172"/>
          <p:cNvGrpSpPr/>
          <p:nvPr/>
        </p:nvGrpSpPr>
        <p:grpSpPr>
          <a:xfrm>
            <a:off x="8804574" y="3296417"/>
            <a:ext cx="408812" cy="542922"/>
            <a:chOff x="2361639" y="2985697"/>
            <a:chExt cx="408812" cy="542922"/>
          </a:xfrm>
        </p:grpSpPr>
        <p:pic>
          <p:nvPicPr>
            <p:cNvPr id="174" name="Рисунок 173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75" name="Рисунок 174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76" name="Рисунок 175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327" t="43570" r="85901" b="43394"/>
          <a:stretch/>
        </p:blipFill>
        <p:spPr>
          <a:xfrm>
            <a:off x="2814555" y="4509850"/>
            <a:ext cx="520700" cy="661482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776" t="43840" r="4452" b="43124"/>
          <a:stretch/>
        </p:blipFill>
        <p:spPr>
          <a:xfrm>
            <a:off x="1955065" y="4524016"/>
            <a:ext cx="520700" cy="661482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4649" t="43385" r="39579" b="43579"/>
          <a:stretch/>
        </p:blipFill>
        <p:spPr>
          <a:xfrm>
            <a:off x="1567827" y="4491639"/>
            <a:ext cx="520700" cy="661482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053" t="43648" r="4175" b="43316"/>
          <a:stretch/>
        </p:blipFill>
        <p:spPr>
          <a:xfrm>
            <a:off x="3273587" y="4504787"/>
            <a:ext cx="520700" cy="661482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816" t="43504" r="4412" b="43460"/>
          <a:stretch/>
        </p:blipFill>
        <p:spPr>
          <a:xfrm>
            <a:off x="4944436" y="4517914"/>
            <a:ext cx="520700" cy="661482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555" t="43412" r="13673" b="43552"/>
          <a:stretch/>
        </p:blipFill>
        <p:spPr>
          <a:xfrm>
            <a:off x="6652818" y="4493012"/>
            <a:ext cx="520700" cy="661482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826" t="43324" r="85402" b="43640"/>
          <a:stretch/>
        </p:blipFill>
        <p:spPr>
          <a:xfrm>
            <a:off x="4567881" y="4504787"/>
            <a:ext cx="520700" cy="661482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53" t="10718" r="77803" b="82891"/>
          <a:stretch/>
        </p:blipFill>
        <p:spPr>
          <a:xfrm>
            <a:off x="5825279" y="4671953"/>
            <a:ext cx="312609" cy="281666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163" t="43994" r="49065" b="42970"/>
          <a:stretch/>
        </p:blipFill>
        <p:spPr>
          <a:xfrm>
            <a:off x="6232489" y="4520926"/>
            <a:ext cx="520700" cy="661482"/>
          </a:xfrm>
          <a:prstGeom prst="rect">
            <a:avLst/>
          </a:prstGeom>
        </p:spPr>
      </p:pic>
      <p:grpSp>
        <p:nvGrpSpPr>
          <p:cNvPr id="13" name="Группа 185"/>
          <p:cNvGrpSpPr/>
          <p:nvPr/>
        </p:nvGrpSpPr>
        <p:grpSpPr>
          <a:xfrm>
            <a:off x="4091439" y="4580189"/>
            <a:ext cx="408812" cy="542922"/>
            <a:chOff x="2361639" y="2985697"/>
            <a:chExt cx="408812" cy="542922"/>
          </a:xfrm>
        </p:grpSpPr>
        <p:pic>
          <p:nvPicPr>
            <p:cNvPr id="187" name="Рисунок 186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88" name="Рисунок 187">
              <a:extLst>
                <a:ext uri="{FF2B5EF4-FFF2-40B4-BE49-F238E27FC236}">
                  <a16:creationId xmlns:a16="http://schemas.microsoft.com/office/drawing/2014/main" xmlns="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 xmlns="">
                    <a14:imgLayer r:embed="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89" name="Рисунок 18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053" t="43648" r="4175" b="43316"/>
          <a:stretch/>
        </p:blipFill>
        <p:spPr>
          <a:xfrm>
            <a:off x="3688005" y="4509850"/>
            <a:ext cx="520700" cy="661482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9816" t="43504" r="4412" b="43460"/>
          <a:stretch/>
        </p:blipFill>
        <p:spPr>
          <a:xfrm>
            <a:off x="5398681" y="4512842"/>
            <a:ext cx="520700" cy="661482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074" t="10718" r="90982" b="82891"/>
          <a:stretch/>
        </p:blipFill>
        <p:spPr>
          <a:xfrm>
            <a:off x="2446434" y="4676343"/>
            <a:ext cx="302864" cy="272886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77" t="43231" r="85451" b="43733"/>
          <a:stretch/>
        </p:blipFill>
        <p:spPr>
          <a:xfrm>
            <a:off x="2410936" y="5340908"/>
            <a:ext cx="520700" cy="661482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60518" y="5473428"/>
            <a:ext cx="408812" cy="418784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77" t="43231" r="85451" b="43733"/>
          <a:stretch/>
        </p:blipFill>
        <p:spPr>
          <a:xfrm>
            <a:off x="3291006" y="5334583"/>
            <a:ext cx="520700" cy="661482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xmlns="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 xmlns="">
                  <a14:imgLayer r:embed="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40588" y="5467103"/>
            <a:ext cx="408812" cy="418784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777" t="43231" r="85451" b="43733"/>
          <a:stretch/>
        </p:blipFill>
        <p:spPr>
          <a:xfrm>
            <a:off x="1573205" y="5334583"/>
            <a:ext cx="520700" cy="661482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327" t="43570" r="85901" b="43394"/>
          <a:stretch/>
        </p:blipFill>
        <p:spPr>
          <a:xfrm>
            <a:off x="4102710" y="5344915"/>
            <a:ext cx="520700" cy="661482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053" t="43648" r="4175" b="43316"/>
          <a:stretch/>
        </p:blipFill>
        <p:spPr>
          <a:xfrm>
            <a:off x="4561742" y="5339852"/>
            <a:ext cx="520700" cy="661482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053" t="43648" r="4175" b="43316"/>
          <a:stretch/>
        </p:blipFill>
        <p:spPr>
          <a:xfrm>
            <a:off x="4976160" y="5344915"/>
            <a:ext cx="520700" cy="661482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xmlns="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960" t="11153" r="85096" b="82456"/>
          <a:stretch/>
        </p:blipFill>
        <p:spPr>
          <a:xfrm>
            <a:off x="3688005" y="5515673"/>
            <a:ext cx="302864" cy="272886"/>
          </a:xfrm>
          <a:prstGeom prst="rect">
            <a:avLst/>
          </a:prstGeom>
        </p:spPr>
      </p:pic>
      <p:pic>
        <p:nvPicPr>
          <p:cNvPr id="212" name="Рисунок 211">
            <a:extLst>
              <a:ext uri="{FF2B5EF4-FFF2-40B4-BE49-F238E27FC236}">
                <a16:creationId xmlns:a16="http://schemas.microsoft.com/office/drawing/2014/main" xmlns="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7253" t="10718" r="77803" b="82891"/>
          <a:stretch/>
        </p:blipFill>
        <p:spPr>
          <a:xfrm>
            <a:off x="5433191" y="5517513"/>
            <a:ext cx="312609" cy="281666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327" t="43570" r="85901" b="43394"/>
          <a:stretch/>
        </p:blipFill>
        <p:spPr>
          <a:xfrm>
            <a:off x="5810421" y="5353604"/>
            <a:ext cx="520700" cy="661482"/>
          </a:xfrm>
          <a:prstGeom prst="rect">
            <a:avLst/>
          </a:prstGeom>
        </p:spPr>
      </p:pic>
      <p:pic>
        <p:nvPicPr>
          <p:cNvPr id="214" name="Рисунок 213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053" t="43648" r="4175" b="43316"/>
          <a:stretch/>
        </p:blipFill>
        <p:spPr>
          <a:xfrm>
            <a:off x="6282660" y="5357610"/>
            <a:ext cx="520700" cy="661482"/>
          </a:xfrm>
          <a:prstGeom prst="rect">
            <a:avLst/>
          </a:prstGeom>
        </p:spPr>
      </p:pic>
      <p:pic>
        <p:nvPicPr>
          <p:cNvPr id="215" name="Рисунок 214">
            <a:extLst>
              <a:ext uri="{FF2B5EF4-FFF2-40B4-BE49-F238E27FC236}">
                <a16:creationId xmlns:a16="http://schemas.microsoft.com/office/drawing/2014/main" xmlns="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8065" t="44104" r="86163" b="42860"/>
          <a:stretch/>
        </p:blipFill>
        <p:spPr>
          <a:xfrm>
            <a:off x="6642461" y="5382313"/>
            <a:ext cx="520700" cy="6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6279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E55B923F-6659-43BB-8ED9-9BCA80C0EF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7141" b="13200"/>
          <a:stretch/>
        </p:blipFill>
        <p:spPr>
          <a:xfrm>
            <a:off x="130468" y="1609507"/>
            <a:ext cx="11931061" cy="5110191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E018D5C-1C3F-4E2B-949C-FDE6EFBA4C78}"/>
              </a:ext>
            </a:extLst>
          </p:cNvPr>
          <p:cNvSpPr txBox="1"/>
          <p:nvPr/>
        </p:nvSpPr>
        <p:spPr>
          <a:xfrm>
            <a:off x="1093653" y="1268382"/>
            <a:ext cx="2802829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Знову день почався, діти.</a:t>
            </a:r>
          </a:p>
          <a:p>
            <a:pPr algn="ctr"/>
            <a:r>
              <a:rPr lang="uk-U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Всі зібрались на урок?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74FB3603-A8CC-46DB-ADF6-2F35EAC3B553}"/>
              </a:ext>
            </a:extLst>
          </p:cNvPr>
          <p:cNvSpPr txBox="1"/>
          <p:nvPr/>
        </p:nvSpPr>
        <p:spPr>
          <a:xfrm>
            <a:off x="4859667" y="1187798"/>
            <a:ext cx="3440230" cy="71508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А урок наш незвичайний —</a:t>
            </a:r>
          </a:p>
          <a:p>
            <a:r>
              <a:rPr lang="uk-UA" dirty="0"/>
              <a:t>Грою всі його зовуть.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A968CF2C-47A1-4CBF-A151-2B08A3870FD3}"/>
              </a:ext>
            </a:extLst>
          </p:cNvPr>
          <p:cNvSpPr txBox="1"/>
          <p:nvPr/>
        </p:nvSpPr>
        <p:spPr>
          <a:xfrm>
            <a:off x="2221421" y="4159441"/>
            <a:ext cx="3350121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Тож пора нам поспішати —</a:t>
            </a:r>
          </a:p>
          <a:p>
            <a:r>
              <a:rPr lang="uk-UA" dirty="0"/>
              <a:t>Кличе в подорож дзвінок.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51E7F71-0E2B-424B-A7D4-1E61CD0E6DF9}"/>
              </a:ext>
            </a:extLst>
          </p:cNvPr>
          <p:cNvSpPr txBox="1"/>
          <p:nvPr/>
        </p:nvSpPr>
        <p:spPr>
          <a:xfrm>
            <a:off x="8649374" y="4231292"/>
            <a:ext cx="3218576" cy="7150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ru-RU"/>
            </a:defPPr>
            <a:lvl1pPr algn="ctr">
              <a:defRPr b="1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uk-UA" dirty="0"/>
              <a:t>Щоб урок цей був цікавим,</a:t>
            </a:r>
          </a:p>
          <a:p>
            <a:r>
              <a:rPr lang="uk-UA" dirty="0"/>
              <a:t>Ти активним мусиш буть.</a:t>
            </a:r>
          </a:p>
        </p:txBody>
      </p:sp>
    </p:spTree>
    <p:extLst>
      <p:ext uri="{BB962C8B-B14F-4D97-AF65-F5344CB8AC3E}">
        <p14:creationId xmlns:p14="http://schemas.microsoft.com/office/powerpoint/2010/main" xmlns="" val="1584356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xmlns="" id="{F35B1DC1-1FB4-485D-B536-AB95778CE417}"/>
              </a:ext>
            </a:extLst>
          </p:cNvPr>
          <p:cNvSpPr/>
          <p:nvPr/>
        </p:nvSpPr>
        <p:spPr>
          <a:xfrm>
            <a:off x="5499846" y="1869142"/>
            <a:ext cx="6410801" cy="4155142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32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uk-UA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Виконати завдання за карткою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3200" b="1" i="1" dirty="0" err="1" smtClean="0">
                <a:solidFill>
                  <a:schemeClr val="tx1"/>
                </a:solidFill>
              </a:rPr>
              <a:t>Фотозвіт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надсилати</a:t>
            </a:r>
            <a:r>
              <a:rPr lang="ru-RU" sz="3200" b="1" i="1" dirty="0" smtClean="0">
                <a:solidFill>
                  <a:schemeClr val="tx1"/>
                </a:solidFill>
              </a:rPr>
              <a:t> на 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освітню</a:t>
            </a:r>
            <a:r>
              <a:rPr lang="ru-RU" sz="3200" b="1" i="1" dirty="0" smtClean="0">
                <a:solidFill>
                  <a:schemeClr val="tx1"/>
                </a:solidFill>
              </a:rPr>
              <a:t> платформу </a:t>
            </a:r>
            <a:r>
              <a:rPr lang="ru-RU" sz="3200" b="1" i="1" dirty="0" err="1" smtClean="0">
                <a:solidFill>
                  <a:schemeClr val="tx1"/>
                </a:solidFill>
              </a:rPr>
              <a:t>Human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3200" b="1" i="1" dirty="0" err="1" smtClean="0">
                <a:solidFill>
                  <a:schemeClr val="tx1"/>
                </a:solidFill>
              </a:rPr>
              <a:t>або</a:t>
            </a:r>
            <a:r>
              <a:rPr lang="ru-RU" sz="3200" b="1" i="1" dirty="0" smtClean="0">
                <a:solidFill>
                  <a:schemeClr val="tx1"/>
                </a:solidFill>
              </a:rPr>
              <a:t> ел. </a:t>
            </a:r>
            <a:r>
              <a:rPr lang="ru-RU" sz="3200" b="1" i="1" dirty="0" err="1" smtClean="0">
                <a:solidFill>
                  <a:schemeClr val="tx1"/>
                </a:solidFill>
              </a:rPr>
              <a:t>пошту</a:t>
            </a:r>
            <a:r>
              <a:rPr lang="ru-RU" sz="3200" b="1" i="1" dirty="0" smtClean="0">
                <a:solidFill>
                  <a:schemeClr val="tx1"/>
                </a:solidFill>
              </a:rPr>
              <a:t>  </a:t>
            </a:r>
            <a:r>
              <a:rPr lang="uk-UA" sz="3200" b="1" i="1" u="sng" dirty="0" smtClean="0">
                <a:hlinkClick r:id="rId3"/>
              </a:rPr>
              <a:t>allayushko123@</a:t>
            </a:r>
            <a:r>
              <a:rPr lang="uk-UA" sz="3200" b="1" i="1" u="sng" dirty="0" err="1" smtClean="0">
                <a:hlinkClick r:id="rId3"/>
              </a:rPr>
              <a:t>gmail.com</a:t>
            </a:r>
            <a:r>
              <a:rPr lang="ru-RU" sz="3200" b="1" dirty="0" smtClean="0"/>
              <a:t> </a:t>
            </a:r>
            <a:endParaRPr lang="ru-RU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3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Успіхів</a:t>
            </a:r>
            <a:r>
              <a:rPr lang="ru-RU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у </a:t>
            </a:r>
            <a:r>
              <a:rPr lang="ru-RU" sz="3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навчанні</a:t>
            </a:r>
            <a:r>
              <a:rPr lang="ru-RU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endParaRPr lang="ru-RU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64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4616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uk-UA" sz="2000" b="1" dirty="0" smtClean="0">
                <a:solidFill>
                  <a:schemeClr val="bg1"/>
                </a:solidFill>
              </a:rPr>
              <a:t>Домашнє завдання</a:t>
            </a:r>
            <a:endParaRPr lang="uk-UA" sz="2000" b="1" dirty="0">
              <a:solidFill>
                <a:schemeClr val="bg1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xmlns="" id="{B920E535-4CB8-409E-8D11-41053B370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4229" y="-893016"/>
            <a:ext cx="5877900" cy="796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FC57C161-B931-4201-AA7A-4124F16ACD8B}"/>
              </a:ext>
            </a:extLst>
          </p:cNvPr>
          <p:cNvSpPr txBox="1"/>
          <p:nvPr/>
        </p:nvSpPr>
        <p:spPr>
          <a:xfrm>
            <a:off x="3047667" y="-893016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9F9F922-ECAA-4943-B75A-A32662BFCA21}"/>
              </a:ext>
            </a:extLst>
          </p:cNvPr>
          <p:cNvSpPr txBox="1"/>
          <p:nvPr/>
        </p:nvSpPr>
        <p:spPr>
          <a:xfrm>
            <a:off x="271494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ECD1111-7DED-46CC-A0DC-0E3B84B3DDCB}"/>
              </a:ext>
            </a:extLst>
          </p:cNvPr>
          <p:cNvSpPr txBox="1"/>
          <p:nvPr/>
        </p:nvSpPr>
        <p:spPr>
          <a:xfrm>
            <a:off x="2230930" y="-859622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34A0D8B-A323-49A5-A20A-D286373AE8F0}"/>
              </a:ext>
            </a:extLst>
          </p:cNvPr>
          <p:cNvSpPr txBox="1"/>
          <p:nvPr/>
        </p:nvSpPr>
        <p:spPr>
          <a:xfrm>
            <a:off x="1835644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380AD2-9B67-4D55-805B-4C5C425A471E}"/>
              </a:ext>
            </a:extLst>
          </p:cNvPr>
          <p:cNvSpPr txBox="1"/>
          <p:nvPr/>
        </p:nvSpPr>
        <p:spPr>
          <a:xfrm>
            <a:off x="1460049" y="-887188"/>
            <a:ext cx="317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</p:txBody>
      </p:sp>
      <p:pic>
        <p:nvPicPr>
          <p:cNvPr id="2050" name="Рисунок 12"/>
          <p:cNvPicPr>
            <a:picLocks noChangeAspect="1" noChangeArrowheads="1"/>
          </p:cNvPicPr>
          <p:nvPr/>
        </p:nvPicPr>
        <p:blipFill>
          <a:blip r:embed="rId3"/>
          <a:srcRect l="15399" t="21179" r="9383" b="44310"/>
          <a:stretch>
            <a:fillRect/>
          </a:stretch>
        </p:blipFill>
        <p:spPr bwMode="auto">
          <a:xfrm>
            <a:off x="564776" y="1801906"/>
            <a:ext cx="11187953" cy="1976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E873E9D-BC01-4C25-AF06-1ADDF2ECD62E}"/>
              </a:ext>
            </a:extLst>
          </p:cNvPr>
          <p:cNvSpPr txBox="1"/>
          <p:nvPr/>
        </p:nvSpPr>
        <p:spPr>
          <a:xfrm>
            <a:off x="497541" y="1196788"/>
            <a:ext cx="5876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latin typeface="Monotype Corsiva" panose="03010101010201010101" pitchFamily="66" charset="0"/>
              </a:rPr>
              <a:t>1. </a:t>
            </a:r>
            <a:r>
              <a:rPr lang="uk-UA" sz="3200" b="1" dirty="0" err="1" smtClean="0">
                <a:latin typeface="Monotype Corsiva" panose="03010101010201010101" pitchFamily="66" charset="0"/>
              </a:rPr>
              <a:t>Розв</a:t>
            </a:r>
            <a:r>
              <a:rPr lang="en-US" sz="3200" b="1" dirty="0" smtClean="0">
                <a:latin typeface="Monotype Corsiva" panose="03010101010201010101" pitchFamily="66" charset="0"/>
              </a:rPr>
              <a:t>’</a:t>
            </a:r>
            <a:r>
              <a:rPr lang="uk-UA" sz="3200" b="1" dirty="0" err="1" smtClean="0">
                <a:latin typeface="Monotype Corsiva" panose="03010101010201010101" pitchFamily="66" charset="0"/>
              </a:rPr>
              <a:t>язати</a:t>
            </a:r>
            <a:r>
              <a:rPr lang="uk-UA" sz="3200" b="1" dirty="0" smtClean="0">
                <a:latin typeface="Monotype Corsiva" panose="03010101010201010101" pitchFamily="66" charset="0"/>
              </a:rPr>
              <a:t> задачу</a:t>
            </a:r>
            <a:endParaRPr lang="uk-UA" sz="3200" b="1" dirty="0">
              <a:latin typeface="Monotype Corsiva" panose="03010101010201010101" pitchFamily="66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672353" y="3939989"/>
            <a:ext cx="110534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3200" b="1" dirty="0" smtClean="0">
                <a:latin typeface="Monotype Corsiva" panose="03010101010201010101" pitchFamily="66" charset="0"/>
              </a:rPr>
              <a:t>2. </a:t>
            </a:r>
            <a:r>
              <a:rPr lang="uk-UA" sz="3200" b="1" dirty="0" err="1" smtClean="0">
                <a:latin typeface="Monotype Corsiva" panose="03010101010201010101" pitchFamily="66" charset="0"/>
              </a:rPr>
              <a:t>Розв</a:t>
            </a:r>
            <a:r>
              <a:rPr lang="en-US" sz="3200" b="1" dirty="0" smtClean="0">
                <a:latin typeface="Monotype Corsiva" panose="03010101010201010101" pitchFamily="66" charset="0"/>
              </a:rPr>
              <a:t>’</a:t>
            </a:r>
            <a:r>
              <a:rPr lang="uk-UA" sz="3200" b="1" dirty="0" err="1" smtClean="0">
                <a:latin typeface="Monotype Corsiva" panose="03010101010201010101" pitchFamily="66" charset="0"/>
              </a:rPr>
              <a:t>язати</a:t>
            </a:r>
            <a:r>
              <a:rPr lang="uk-UA" sz="3200" b="1" dirty="0" smtClean="0">
                <a:latin typeface="Monotype Corsiva" panose="03010101010201010101" pitchFamily="66" charset="0"/>
              </a:rPr>
              <a:t>  рівняння</a:t>
            </a:r>
          </a:p>
          <a:p>
            <a:r>
              <a:rPr lang="uk-UA" sz="3200" b="1" dirty="0" smtClean="0">
                <a:latin typeface="Monotype Corsiva" panose="03010101010201010101" pitchFamily="66" charset="0"/>
              </a:rPr>
              <a:t>        48 : х = 600 : 100                         </a:t>
            </a:r>
            <a:r>
              <a:rPr lang="uk-UA" sz="3200" b="1" dirty="0" err="1" smtClean="0">
                <a:latin typeface="Monotype Corsiva" panose="03010101010201010101" pitchFamily="66" charset="0"/>
              </a:rPr>
              <a:t>х</a:t>
            </a:r>
            <a:r>
              <a:rPr lang="uk-UA" sz="3200" b="1" dirty="0" smtClean="0">
                <a:latin typeface="Monotype Corsiva" panose="03010101010201010101" pitchFamily="66" charset="0"/>
              </a:rPr>
              <a:t> – (65 + 35) = 755   </a:t>
            </a:r>
            <a:endParaRPr lang="uk-UA" sz="32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904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8803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 Вправа «Веселка»</a:t>
            </a:r>
          </a:p>
        </p:txBody>
      </p:sp>
      <p:pic>
        <p:nvPicPr>
          <p:cNvPr id="15362" name="Picture 2" descr="Детский сад №178 &quot;Неболейка&quot;, Чебокса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4429" y="1947988"/>
            <a:ext cx="48768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кругленный прямоугольник 1"/>
          <p:cNvSpPr/>
          <p:nvPr/>
        </p:nvSpPr>
        <p:spPr>
          <a:xfrm>
            <a:off x="5412259" y="1408670"/>
            <a:ext cx="6116595" cy="593125"/>
          </a:xfrm>
          <a:prstGeom prst="roundRect">
            <a:avLst/>
          </a:prstGeom>
          <a:solidFill>
            <a:srgbClr val="FC5134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не міг, не хотів це робити.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412259" y="2137718"/>
            <a:ext cx="6116595" cy="593125"/>
          </a:xfrm>
          <a:prstGeom prst="roundRect">
            <a:avLst/>
          </a:prstGeom>
          <a:solidFill>
            <a:srgbClr val="FB840D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вдалося.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412259" y="2866766"/>
            <a:ext cx="6116595" cy="593125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 з допомогою.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5412259" y="3595814"/>
            <a:ext cx="6116595" cy="593125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хоча були помилки.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412259" y="4324862"/>
            <a:ext cx="6116595" cy="5931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робив, але не відразу.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412259" y="5053908"/>
            <a:ext cx="6116595" cy="593125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Я це зробив.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5412259" y="5782954"/>
            <a:ext cx="6116595" cy="593125"/>
          </a:xfrm>
          <a:prstGeom prst="roundRect">
            <a:avLst/>
          </a:prstGeom>
          <a:solidFill>
            <a:srgbClr val="CB23B3"/>
          </a:solidFill>
          <a:ln>
            <a:solidFill>
              <a:srgbClr val="CB23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>
                <a:solidFill>
                  <a:schemeClr val="tx2">
                    <a:lumMod val="50000"/>
                  </a:schemeClr>
                </a:solidFill>
              </a:rPr>
              <a:t>Це було дуже просто!</a:t>
            </a:r>
            <a:endParaRPr lang="ru-RU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6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320:4=?</a:t>
            </a:r>
            <a:endParaRPr lang="uk-UA" sz="8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xmlns="" val="260046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20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240:8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uk-U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8205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48:6=?</a:t>
            </a:r>
            <a:endParaRPr lang="uk-UA" sz="8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xmlns="" val="2947010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90</a:t>
            </a:r>
            <a:endParaRPr lang="uk-U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720:8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xmlns="" val="56129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uk-U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540:9=?</a:t>
            </a:r>
            <a:endParaRPr lang="uk-UA" sz="8800" b="1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xmlns="" val="358446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23.04.2024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xmlns="" id="{3D74329E-5CAA-490F-9A8E-9A7F5460A785}"/>
              </a:ext>
            </a:extLst>
          </p:cNvPr>
          <p:cNvSpPr/>
          <p:nvPr/>
        </p:nvSpPr>
        <p:spPr>
          <a:xfrm>
            <a:off x="3477295" y="566142"/>
            <a:ext cx="8479351" cy="45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Дай відповідь </a:t>
            </a:r>
            <a:r>
              <a:rPr lang="en-US" sz="2000" b="1" dirty="0">
                <a:solidFill>
                  <a:schemeClr val="bg1"/>
                </a:solidFill>
              </a:rPr>
              <a:t>LEGO </a:t>
            </a:r>
            <a:r>
              <a:rPr lang="ru-RU" sz="2000" b="1" dirty="0" err="1">
                <a:solidFill>
                  <a:schemeClr val="bg1"/>
                </a:solidFill>
              </a:rPr>
              <a:t>цеглинкою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120EB2B-A67E-4178-8778-B07DFFCD0E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1956"/>
          <a:stretch/>
        </p:blipFill>
        <p:spPr>
          <a:xfrm>
            <a:off x="357807" y="2985715"/>
            <a:ext cx="5227983" cy="35902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D7ADA444-7232-450D-AFF2-0C2CF04968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2105" y="5990565"/>
            <a:ext cx="1981472" cy="72661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A7F85FC0-38C3-43C0-A4E9-FF296062FAC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62650" y="4125212"/>
            <a:ext cx="1890090" cy="6931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BB0E2506-D27A-4841-A59E-CED1C9EB1B3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9058" y="5230264"/>
            <a:ext cx="1890090" cy="6931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xmlns="" id="{78902252-FF68-4F29-9E12-765AE413BDB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1925" y="5230264"/>
            <a:ext cx="1890090" cy="6931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xmlns="" id="{0A2372AE-B433-486E-ACCD-1195390BC1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03486" y="4087745"/>
            <a:ext cx="1890090" cy="6931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xmlns="" id="{0643DA1C-3047-4C3A-8F6E-E85963387E6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44103" y="4087745"/>
            <a:ext cx="1890090" cy="6931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FBA11E68-4504-4341-ABEA-5207E419D264}"/>
              </a:ext>
            </a:extLst>
          </p:cNvPr>
          <p:cNvSpPr txBox="1"/>
          <p:nvPr/>
        </p:nvSpPr>
        <p:spPr>
          <a:xfrm>
            <a:off x="5774700" y="425677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73963AAC-870B-4F78-855B-CB1D11FCE26C}"/>
              </a:ext>
            </a:extLst>
          </p:cNvPr>
          <p:cNvSpPr txBox="1"/>
          <p:nvPr/>
        </p:nvSpPr>
        <p:spPr>
          <a:xfrm>
            <a:off x="7834138" y="423945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C13484F5-4796-46EC-9200-67948BB3F85D}"/>
              </a:ext>
            </a:extLst>
          </p:cNvPr>
          <p:cNvSpPr txBox="1"/>
          <p:nvPr/>
        </p:nvSpPr>
        <p:spPr>
          <a:xfrm>
            <a:off x="655161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699E60E-A045-49C6-B0A0-D4F0A1DF1216}"/>
              </a:ext>
            </a:extLst>
          </p:cNvPr>
          <p:cNvSpPr txBox="1"/>
          <p:nvPr/>
        </p:nvSpPr>
        <p:spPr>
          <a:xfrm>
            <a:off x="8882330" y="5362767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384F60-0E89-4489-8376-59BACD34BDBD}"/>
              </a:ext>
            </a:extLst>
          </p:cNvPr>
          <p:cNvSpPr txBox="1"/>
          <p:nvPr/>
        </p:nvSpPr>
        <p:spPr>
          <a:xfrm>
            <a:off x="9774755" y="4229808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</a:t>
            </a:r>
            <a:endParaRPr lang="uk-UA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Скругленный прямоугольник 24">
            <a:extLst>
              <a:ext uri="{FF2B5EF4-FFF2-40B4-BE49-F238E27FC236}">
                <a16:creationId xmlns:a16="http://schemas.microsoft.com/office/drawing/2014/main" xmlns="" id="{D08D2ED7-0387-4953-81A7-CDE0A74BA37A}"/>
              </a:ext>
            </a:extLst>
          </p:cNvPr>
          <p:cNvSpPr/>
          <p:nvPr/>
        </p:nvSpPr>
        <p:spPr>
          <a:xfrm>
            <a:off x="317928" y="1316764"/>
            <a:ext cx="11556143" cy="1672041"/>
          </a:xfrm>
          <a:prstGeom prst="roundRect">
            <a:avLst/>
          </a:prstGeom>
          <a:solidFill>
            <a:srgbClr val="FFC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800" b="1" dirty="0" smtClean="0">
                <a:ln>
                  <a:solidFill>
                    <a:sysClr val="windowText" lastClr="000000"/>
                  </a:solidFill>
                </a:ln>
              </a:rPr>
              <a:t>400:8</a:t>
            </a:r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=?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0415E7E-D2BF-4361-8277-1EFE89EE1C12}"/>
              </a:ext>
            </a:extLst>
          </p:cNvPr>
          <p:cNvSpPr txBox="1"/>
          <p:nvPr/>
        </p:nvSpPr>
        <p:spPr>
          <a:xfrm>
            <a:off x="7788448" y="6186039"/>
            <a:ext cx="2228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xmlns="" val="136589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43536</TotalTime>
  <Words>919</Words>
  <Application>Microsoft Office PowerPoint</Application>
  <PresentationFormat>Произвольный</PresentationFormat>
  <Paragraphs>372</Paragraphs>
  <Slides>32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Пользователь Windows</cp:lastModifiedBy>
  <cp:revision>5966</cp:revision>
  <dcterms:created xsi:type="dcterms:W3CDTF">2018-01-05T16:38:53Z</dcterms:created>
  <dcterms:modified xsi:type="dcterms:W3CDTF">2024-04-23T08:22:31Z</dcterms:modified>
</cp:coreProperties>
</file>