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08" r:id="rId2"/>
    <p:sldId id="264" r:id="rId3"/>
    <p:sldId id="263" r:id="rId4"/>
    <p:sldId id="272" r:id="rId5"/>
    <p:sldId id="271" r:id="rId6"/>
    <p:sldId id="306" r:id="rId7"/>
    <p:sldId id="262" r:id="rId8"/>
    <p:sldId id="274" r:id="rId9"/>
    <p:sldId id="275" r:id="rId10"/>
    <p:sldId id="278" r:id="rId11"/>
    <p:sldId id="281" r:id="rId12"/>
    <p:sldId id="304" r:id="rId13"/>
    <p:sldId id="302" r:id="rId14"/>
    <p:sldId id="307" r:id="rId15"/>
    <p:sldId id="273" r:id="rId16"/>
    <p:sldId id="305" r:id="rId17"/>
    <p:sldId id="260" r:id="rId18"/>
    <p:sldId id="285" r:id="rId19"/>
    <p:sldId id="259" r:id="rId20"/>
    <p:sldId id="303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929F9F4-4A8F-4326-A1B4-22849713DDAB}" styleName="Темный стиль 1 -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718" autoAdjust="0"/>
  </p:normalViewPr>
  <p:slideViewPr>
    <p:cSldViewPr>
      <p:cViewPr varScale="1">
        <p:scale>
          <a:sx n="66" d="100"/>
          <a:sy n="66" d="100"/>
        </p:scale>
        <p:origin x="-142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28A40-B897-4DC5-B1A9-61E336052B6D}" type="datetimeFigureOut">
              <a:rPr lang="ru-RU" smtClean="0"/>
              <a:pPr/>
              <a:t>14.10.2024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E168F-BD7E-4277-9B75-EF5DDBCD51B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E168F-BD7E-4277-9B75-EF5DDBCD51B3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14.10.2024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apps.org/watch?v=ptafv3mxn20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apps.org/watch?v=psucsma8n20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apps.org/watch?v=pdeut1jfc20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apps.org/watch?v=pqpzfesi320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b="1" dirty="0" smtClean="0"/>
              <a:t>8 клас</a:t>
            </a:r>
            <a:br>
              <a:rPr lang="uk-UA" b="1" dirty="0" smtClean="0"/>
            </a:br>
            <a:r>
              <a:rPr lang="uk-UA" b="1" dirty="0" smtClean="0"/>
              <a:t>У</a:t>
            </a:r>
            <a:r>
              <a:rPr lang="uk-UA" b="1" dirty="0" smtClean="0"/>
              <a:t>країнська мова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b="1" dirty="0" err="1" smtClean="0">
                <a:solidFill>
                  <a:schemeClr val="accent2"/>
                </a:solidFill>
              </a:rPr>
              <a:t>П'</a:t>
            </a:r>
            <a:r>
              <a:rPr lang="uk-UA" b="1" dirty="0" smtClean="0">
                <a:solidFill>
                  <a:schemeClr val="accent2"/>
                </a:solidFill>
              </a:rPr>
              <a:t> </a:t>
            </a:r>
            <a:r>
              <a:rPr lang="uk-UA" b="1" dirty="0" err="1" smtClean="0">
                <a:solidFill>
                  <a:schemeClr val="accent2"/>
                </a:solidFill>
              </a:rPr>
              <a:t>ятнадцяте</a:t>
            </a:r>
            <a:r>
              <a:rPr lang="uk-UA" b="1" dirty="0" smtClean="0">
                <a:solidFill>
                  <a:schemeClr val="accent2"/>
                </a:solidFill>
              </a:rPr>
              <a:t> жовтня </a:t>
            </a:r>
          </a:p>
          <a:p>
            <a:r>
              <a:rPr lang="uk-UA" b="1" dirty="0" smtClean="0">
                <a:solidFill>
                  <a:schemeClr val="accent2"/>
                </a:solidFill>
              </a:rPr>
              <a:t>Класна робота</a:t>
            </a:r>
          </a:p>
          <a:p>
            <a:pPr algn="r"/>
            <a:r>
              <a:rPr lang="uk-UA" b="1" dirty="0" smtClean="0">
                <a:solidFill>
                  <a:schemeClr val="accent2"/>
                </a:solidFill>
              </a:rPr>
              <a:t> </a:t>
            </a:r>
            <a:r>
              <a:rPr lang="uk-UA" b="1" dirty="0" smtClean="0">
                <a:solidFill>
                  <a:schemeClr val="accent2"/>
                </a:solidFill>
              </a:rPr>
              <a:t>     </a:t>
            </a:r>
            <a:r>
              <a:rPr lang="uk-UA" b="1" dirty="0" err="1" smtClean="0">
                <a:solidFill>
                  <a:srgbClr val="00B0F0"/>
                </a:solidFill>
              </a:rPr>
              <a:t>Стрембицька</a:t>
            </a:r>
            <a:r>
              <a:rPr lang="uk-UA" b="1" dirty="0" smtClean="0">
                <a:solidFill>
                  <a:srgbClr val="00B0F0"/>
                </a:solidFill>
              </a:rPr>
              <a:t> Л.А.</a:t>
            </a:r>
            <a:endParaRPr lang="ru-RU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0" y="188640"/>
            <a:ext cx="3275856" cy="7200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" pitchFamily="34" charset="0"/>
                <a:cs typeface="Arial" pitchFamily="34" charset="0"/>
              </a:rPr>
              <a:t>Теорія</a:t>
            </a:r>
            <a:endParaRPr lang="ru-RU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196752"/>
            <a:ext cx="871296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Виділення у реченні за допомогою посилення голосу одного із слів називається </a:t>
            </a:r>
            <a:r>
              <a:rPr lang="uk-UA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логічним наголосом</a:t>
            </a:r>
            <a:r>
              <a:rPr lang="uk-UA" sz="24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r>
              <a:rPr lang="uk-UA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 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Від місця логічного наголосу залежить зміст речення. </a:t>
            </a:r>
          </a:p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uk-UA" sz="2400" b="1" u="sng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sz="24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Порівняйте</a:t>
            </a:r>
            <a:r>
              <a:rPr lang="uk-UA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</a:p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ru-RU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sz="2400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Учень нарешті </a:t>
            </a:r>
            <a:r>
              <a:rPr lang="uk-UA" sz="2400" b="1" i="1" dirty="0" smtClean="0">
                <a:solidFill>
                  <a:srgbClr val="00206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усвідомив</a:t>
            </a:r>
            <a:r>
              <a:rPr lang="uk-UA" sz="2400" b="1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uk-UA" sz="2400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свою помилку.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sz="2400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Учень </a:t>
            </a:r>
            <a:r>
              <a:rPr lang="uk-UA" sz="2400" b="1" i="1" dirty="0" smtClean="0">
                <a:solidFill>
                  <a:srgbClr val="00206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нарешті</a:t>
            </a:r>
            <a:r>
              <a:rPr lang="uk-UA" sz="2400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 усвідомив</a:t>
            </a:r>
            <a:r>
              <a:rPr lang="uk-UA" sz="2400" b="1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uk-UA" sz="2400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свою помилку</a:t>
            </a:r>
          </a:p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sz="2400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Учень нарешті усвідомив</a:t>
            </a:r>
            <a:r>
              <a:rPr lang="uk-UA" sz="2400" b="1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uk-UA" sz="2400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свою </a:t>
            </a:r>
            <a:r>
              <a:rPr lang="uk-UA" sz="2400" b="1" i="1" dirty="0" smtClean="0">
                <a:solidFill>
                  <a:srgbClr val="00206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помилку</a:t>
            </a:r>
            <a:r>
              <a:rPr lang="uk-UA" sz="2400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0" y="188640"/>
            <a:ext cx="3275856" cy="7200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" pitchFamily="34" charset="0"/>
                <a:cs typeface="Arial" pitchFamily="34" charset="0"/>
              </a:rPr>
              <a:t>Завдання</a:t>
            </a:r>
            <a:endParaRPr lang="ru-RU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251520" y="824227"/>
            <a:ext cx="8568952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Прочитайте речення, визначте порядок слів, назвіть слова, на які падає логічний наголос.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uk-UA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Праця єдина з неволі нас вирве: нумо до праці, брати! 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endParaRPr kumimoji="0" lang="uk-UA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В тих теплих степах виробилась кров моя і душа моя. </a:t>
            </a:r>
            <a:b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endParaRPr kumimoji="0" lang="uk-UA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Посеред неба гнеться на південь Чумацький Шлях, і між його доспілими зорями тремтить і осипається на край землі срібний пилок.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uk-UA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Проходять хмари, гаптують небо химерною грою.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uk-UA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Пролісків перших блакитні отари…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uk-UA" sz="2400" dirty="0" smtClean="0">
              <a:solidFill>
                <a:srgbClr val="000000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Земле! Як тепло нам із тобою! </a:t>
            </a:r>
            <a:endParaRPr kumimoji="0" lang="uk-U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0" y="188640"/>
            <a:ext cx="3275856" cy="7200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" pitchFamily="34" charset="0"/>
                <a:cs typeface="Arial" pitchFamily="34" charset="0"/>
              </a:rPr>
              <a:t>Завдання</a:t>
            </a:r>
            <a:endParaRPr lang="ru-RU" sz="40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95536" y="1397000"/>
          <a:ext cx="8424936" cy="3505200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5193514"/>
                <a:gridCol w="3231422"/>
              </a:tblGrid>
              <a:tr h="34001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err="1" smtClean="0">
                          <a:latin typeface="Arial" pitchFamily="34" charset="0"/>
                          <a:cs typeface="Arial" pitchFamily="34" charset="0"/>
                        </a:rPr>
                        <a:t>Знайдіть</a:t>
                      </a:r>
                      <a:r>
                        <a:rPr lang="ru-RU" sz="20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2000" b="1" dirty="0" err="1" smtClean="0">
                          <a:latin typeface="Arial" pitchFamily="34" charset="0"/>
                          <a:cs typeface="Arial" pitchFamily="34" charset="0"/>
                        </a:rPr>
                        <a:t>назви</a:t>
                      </a:r>
                      <a:r>
                        <a:rPr lang="ru-RU" sz="20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2000" b="1" dirty="0" err="1" smtClean="0">
                          <a:latin typeface="Arial" pitchFamily="34" charset="0"/>
                          <a:cs typeface="Arial" pitchFamily="34" charset="0"/>
                        </a:rPr>
                        <a:t>всіх</a:t>
                      </a:r>
                      <a:r>
                        <a:rPr lang="ru-RU" sz="20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2000" b="1" dirty="0" err="1" smtClean="0">
                          <a:latin typeface="Arial" pitchFamily="34" charset="0"/>
                          <a:cs typeface="Arial" pitchFamily="34" charset="0"/>
                        </a:rPr>
                        <a:t>членів</a:t>
                      </a:r>
                      <a:r>
                        <a:rPr lang="ru-RU" sz="20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2000" b="1" dirty="0" err="1" smtClean="0">
                          <a:latin typeface="Arial" pitchFamily="34" charset="0"/>
                          <a:cs typeface="Arial" pitchFamily="34" charset="0"/>
                        </a:rPr>
                        <a:t>речення</a:t>
                      </a:r>
                      <a:r>
                        <a:rPr lang="ru-RU" sz="2000" b="1" dirty="0" smtClean="0">
                          <a:latin typeface="Arial" pitchFamily="34" charset="0"/>
                          <a:cs typeface="Arial" pitchFamily="34" charset="0"/>
                        </a:rPr>
                        <a:t>. </a:t>
                      </a:r>
                      <a:r>
                        <a:rPr lang="ru-RU" sz="2000" b="1" dirty="0" err="1" smtClean="0">
                          <a:latin typeface="Arial" pitchFamily="34" charset="0"/>
                          <a:cs typeface="Arial" pitchFamily="34" charset="0"/>
                        </a:rPr>
                        <a:t>Назвіть</a:t>
                      </a:r>
                      <a:r>
                        <a:rPr lang="ru-RU" sz="2000" b="1" dirty="0" smtClean="0">
                          <a:latin typeface="Arial" pitchFamily="34" charset="0"/>
                          <a:cs typeface="Arial" pitchFamily="34" charset="0"/>
                        </a:rPr>
                        <a:t>, на </a:t>
                      </a:r>
                      <a:r>
                        <a:rPr lang="ru-RU" sz="2000" b="1" dirty="0" err="1" smtClean="0">
                          <a:latin typeface="Arial" pitchFamily="34" charset="0"/>
                          <a:cs typeface="Arial" pitchFamily="34" charset="0"/>
                        </a:rPr>
                        <a:t>які</a:t>
                      </a:r>
                      <a:r>
                        <a:rPr lang="ru-RU" sz="20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2000" b="1" dirty="0" err="1" smtClean="0">
                          <a:latin typeface="Arial" pitchFamily="34" charset="0"/>
                          <a:cs typeface="Arial" pitchFamily="34" charset="0"/>
                        </a:rPr>
                        <a:t>питання</a:t>
                      </a:r>
                      <a:r>
                        <a:rPr lang="ru-RU" sz="20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2000" b="1" dirty="0" err="1" smtClean="0">
                          <a:latin typeface="Arial" pitchFamily="34" charset="0"/>
                          <a:cs typeface="Arial" pitchFamily="34" charset="0"/>
                        </a:rPr>
                        <a:t>відповідають</a:t>
                      </a:r>
                      <a:r>
                        <a:rPr lang="ru-RU" sz="20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2000" b="1" dirty="0" err="1" smtClean="0">
                          <a:latin typeface="Arial" pitchFamily="34" charset="0"/>
                          <a:cs typeface="Arial" pitchFamily="34" charset="0"/>
                        </a:rPr>
                        <a:t>головні</a:t>
                      </a:r>
                      <a:r>
                        <a:rPr lang="ru-RU" sz="2000" b="1" dirty="0" smtClean="0">
                          <a:latin typeface="Arial" pitchFamily="34" charset="0"/>
                          <a:cs typeface="Arial" pitchFamily="34" charset="0"/>
                        </a:rPr>
                        <a:t> та </a:t>
                      </a:r>
                      <a:r>
                        <a:rPr lang="ru-RU" sz="2000" b="1" dirty="0" err="1" smtClean="0">
                          <a:latin typeface="Arial" pitchFamily="34" charset="0"/>
                          <a:cs typeface="Arial" pitchFamily="34" charset="0"/>
                        </a:rPr>
                        <a:t>другорядні</a:t>
                      </a:r>
                      <a:r>
                        <a:rPr lang="ru-RU" sz="2000" b="1" dirty="0" smtClean="0">
                          <a:latin typeface="Arial" pitchFamily="34" charset="0"/>
                          <a:cs typeface="Arial" pitchFamily="34" charset="0"/>
                        </a:rPr>
                        <a:t> члени </a:t>
                      </a:r>
                      <a:r>
                        <a:rPr lang="ru-RU" sz="2000" b="1" dirty="0" err="1" smtClean="0">
                          <a:latin typeface="Arial" pitchFamily="34" charset="0"/>
                          <a:cs typeface="Arial" pitchFamily="34" charset="0"/>
                        </a:rPr>
                        <a:t>речення</a:t>
                      </a:r>
                      <a:r>
                        <a:rPr lang="ru-RU" sz="2000" b="1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uk-UA" sz="20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000" b="1" i="1" dirty="0" smtClean="0">
                          <a:latin typeface="Arial" pitchFamily="34" charset="0"/>
                          <a:cs typeface="Arial" pitchFamily="34" charset="0"/>
                        </a:rPr>
                        <a:t>Скористайтеся </a:t>
                      </a:r>
                      <a:r>
                        <a:rPr lang="uk-UA" sz="2000" b="1" i="1" dirty="0">
                          <a:latin typeface="Arial" pitchFamily="34" charset="0"/>
                          <a:cs typeface="Arial" pitchFamily="34" charset="0"/>
                        </a:rPr>
                        <a:t>QR-кодом або натисніть на посилання в </a:t>
                      </a:r>
                      <a:r>
                        <a:rPr lang="uk-UA" sz="2000" b="1" i="1" dirty="0" err="1">
                          <a:latin typeface="Arial" pitchFamily="34" charset="0"/>
                          <a:cs typeface="Arial" pitchFamily="34" charset="0"/>
                        </a:rPr>
                        <a:t>чаті</a:t>
                      </a:r>
                      <a:r>
                        <a:rPr lang="uk-UA" sz="2000" b="1" i="1" dirty="0"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uk-UA" sz="20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uk-UA" sz="2000" b="1" i="1" u="sng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  <a:hlinkClick r:id="rId3"/>
                        </a:rPr>
                        <a:t>https://learningapps.org/watch?v=ptafv3mxn20</a:t>
                      </a:r>
                      <a:r>
                        <a:rPr lang="uk-UA" sz="20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r>
                        <a:rPr lang="uk-UA" sz="2000" b="1" i="1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uk-UA" sz="2000" b="1" i="1" dirty="0">
                          <a:latin typeface="Arial" pitchFamily="34" charset="0"/>
                          <a:cs typeface="Arial" pitchFamily="34" charset="0"/>
                        </a:rPr>
                        <a:t>щоб відкрити вправу. Після виконання </a:t>
                      </a:r>
                      <a:r>
                        <a:rPr lang="uk-UA" sz="2000" b="1" i="1" dirty="0" err="1">
                          <a:latin typeface="Arial" pitchFamily="34" charset="0"/>
                          <a:cs typeface="Arial" pitchFamily="34" charset="0"/>
                        </a:rPr>
                        <a:t>скріншот</a:t>
                      </a:r>
                      <a:r>
                        <a:rPr lang="uk-UA" sz="2000" b="1" i="1" dirty="0">
                          <a:latin typeface="Arial" pitchFamily="34" charset="0"/>
                          <a:cs typeface="Arial" pitchFamily="34" charset="0"/>
                        </a:rPr>
                        <a:t> з результатом відправте учителю.</a:t>
                      </a:r>
                      <a:endParaRPr lang="ru-RU" sz="2000" b="1" i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16" marR="68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16" marR="68516" marT="0" marB="0" anchor="ctr"/>
                </a:tc>
              </a:tr>
            </a:tbl>
          </a:graphicData>
        </a:graphic>
      </p:graphicFrame>
      <p:pic>
        <p:nvPicPr>
          <p:cNvPr id="7" name="Рисунок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1556792"/>
            <a:ext cx="3024336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0" y="188640"/>
            <a:ext cx="3275856" cy="7200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" pitchFamily="34" charset="0"/>
                <a:cs typeface="Arial" pitchFamily="34" charset="0"/>
              </a:rPr>
              <a:t>Теорія</a:t>
            </a:r>
            <a:endParaRPr lang="ru-RU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1377643"/>
            <a:ext cx="9144000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Речення, які складаються лише з головних членів речення, називаються </a:t>
            </a:r>
            <a:r>
              <a:rPr kumimoji="0" lang="uk-UA" sz="2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непоширеними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 </a:t>
            </a:r>
            <a:r>
              <a:rPr kumimoji="0" lang="uk-UA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Ляда. Чоколяда. Коляда</a:t>
            </a:r>
            <a:r>
              <a:rPr kumimoji="0" lang="uk-UA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Речення, у яких, крім головних членів, є інші члени речення,називаються </a:t>
            </a:r>
            <a:r>
              <a:rPr kumimoji="0" lang="uk-UA" sz="2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поширеними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 </a:t>
            </a:r>
            <a:r>
              <a:rPr kumimoji="0" lang="uk-UA" sz="2800" b="1" i="1" u="dbl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Нашорошилось</a:t>
            </a:r>
            <a:r>
              <a:rPr kumimoji="0" lang="uk-UA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 </a:t>
            </a:r>
            <a:r>
              <a:rPr kumimoji="0" lang="uk-UA" sz="28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небо</a:t>
            </a:r>
            <a:r>
              <a:rPr kumimoji="0" lang="uk-UA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 </a:t>
            </a:r>
            <a:r>
              <a:rPr kumimoji="0" lang="uk-UA" sz="2800" b="1" i="1" u="dotDash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буряно</a:t>
            </a:r>
            <a:r>
              <a:rPr kumimoji="0" lang="uk-UA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 і </a:t>
            </a:r>
            <a:r>
              <a:rPr kumimoji="0" lang="uk-UA" sz="2800" b="1" i="1" u="dashHeavy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погрозами</a:t>
            </a:r>
            <a:r>
              <a:rPr kumimoji="0" lang="uk-UA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 </a:t>
            </a:r>
            <a:r>
              <a:rPr kumimoji="0" lang="uk-UA" sz="2800" b="1" i="1" u="dbl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загуло</a:t>
            </a:r>
            <a:r>
              <a:rPr kumimoji="0" lang="uk-UA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 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0" y="188640"/>
            <a:ext cx="3275856" cy="7200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" pitchFamily="34" charset="0"/>
                <a:cs typeface="Arial" pitchFamily="34" charset="0"/>
              </a:rPr>
              <a:t>Теорія</a:t>
            </a:r>
            <a:endParaRPr lang="ru-RU" sz="40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79512" y="1628800"/>
          <a:ext cx="8640961" cy="3954754"/>
        </p:xfrm>
        <a:graphic>
          <a:graphicData uri="http://schemas.openxmlformats.org/drawingml/2006/table">
            <a:tbl>
              <a:tblPr/>
              <a:tblGrid>
                <a:gridCol w="2657021"/>
                <a:gridCol w="3327822"/>
                <a:gridCol w="2656118"/>
              </a:tblGrid>
              <a:tr h="4629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b="1" dirty="0">
                          <a:solidFill>
                            <a:srgbClr val="00206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ДОДАТОК</a:t>
                      </a:r>
                      <a:endParaRPr lang="ru-RU" sz="1800" dirty="0">
                        <a:solidFill>
                          <a:srgbClr val="00206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b="1">
                          <a:solidFill>
                            <a:srgbClr val="00206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ОЗНАЧЕННЯ</a:t>
                      </a:r>
                      <a:endParaRPr lang="ru-RU" sz="1800">
                        <a:solidFill>
                          <a:srgbClr val="00206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b="1" dirty="0">
                          <a:solidFill>
                            <a:srgbClr val="00206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ОБСТАВИНА</a:t>
                      </a:r>
                      <a:endParaRPr lang="ru-RU" sz="1800" dirty="0">
                        <a:solidFill>
                          <a:srgbClr val="00206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9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означає </a:t>
                      </a:r>
                      <a:r>
                        <a:rPr lang="uk-UA" sz="2400" b="1" dirty="0" err="1">
                          <a:solidFill>
                            <a:srgbClr val="00206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об’</a:t>
                      </a:r>
                      <a:r>
                        <a:rPr lang="en-US" sz="2400" b="1" dirty="0" err="1">
                          <a:solidFill>
                            <a:srgbClr val="00206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єкт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rgbClr val="00206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дії</a:t>
                      </a:r>
                      <a:endParaRPr lang="ru-RU" sz="1800" dirty="0">
                        <a:solidFill>
                          <a:srgbClr val="00206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вказує на </a:t>
                      </a:r>
                      <a:r>
                        <a:rPr lang="uk-UA" sz="2400" b="1" dirty="0">
                          <a:solidFill>
                            <a:srgbClr val="00206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ознаку</a:t>
                      </a:r>
                      <a:r>
                        <a:rPr lang="uk-UA" sz="2400" dirty="0">
                          <a:solidFill>
                            <a:srgbClr val="00206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uk-UA" sz="2400" b="1" dirty="0">
                          <a:solidFill>
                            <a:srgbClr val="00206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предмета</a:t>
                      </a:r>
                      <a:endParaRPr lang="ru-RU" sz="1800" dirty="0">
                        <a:solidFill>
                          <a:srgbClr val="00206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вказує на </a:t>
                      </a:r>
                      <a:r>
                        <a:rPr lang="uk-UA" sz="2400" b="1" dirty="0">
                          <a:solidFill>
                            <a:srgbClr val="00206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ознаку дії</a:t>
                      </a:r>
                      <a:endParaRPr lang="ru-RU" sz="1800" dirty="0">
                        <a:solidFill>
                          <a:srgbClr val="00206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58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питання непрямих відмінків</a:t>
                      </a:r>
                      <a:endParaRPr lang="ru-RU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i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який? чий? котрий?</a:t>
                      </a:r>
                      <a:endParaRPr lang="ru-RU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i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як? де? куди? коли? чому?</a:t>
                      </a:r>
                      <a:endParaRPr lang="ru-RU" sz="1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87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підкреслюють </a:t>
                      </a:r>
                      <a:r>
                        <a:rPr lang="uk-UA" sz="2400" u="dash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пунктиром</a:t>
                      </a:r>
                      <a:endParaRPr lang="ru-RU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підкреслюють </a:t>
                      </a:r>
                      <a:r>
                        <a:rPr lang="uk-UA" sz="2400" u="wavy" baseline="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хвилястою лінією</a:t>
                      </a:r>
                      <a:endParaRPr lang="ru-RU" sz="1800" u="wavy" baseline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підкреслюють </a:t>
                      </a:r>
                      <a:r>
                        <a:rPr lang="uk-UA" sz="2400" u="dotDash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рискою-крапкою</a:t>
                      </a:r>
                      <a:endParaRPr lang="ru-RU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0" y="188640"/>
            <a:ext cx="3275856" cy="7200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" pitchFamily="34" charset="0"/>
                <a:cs typeface="Arial" pitchFamily="34" charset="0"/>
              </a:rPr>
              <a:t>Завдання</a:t>
            </a:r>
            <a:endParaRPr lang="ru-RU" sz="40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51520" y="1397000"/>
          <a:ext cx="8352928" cy="3855720"/>
        </p:xfrm>
        <a:graphic>
          <a:graphicData uri="http://schemas.openxmlformats.org/drawingml/2006/table">
            <a:tbl>
              <a:tblPr>
                <a:tableStyleId>{E269D01E-BC32-4049-B463-5C60D7B0CCD2}</a:tableStyleId>
              </a:tblPr>
              <a:tblGrid>
                <a:gridCol w="5149125"/>
                <a:gridCol w="3203803"/>
              </a:tblGrid>
              <a:tr h="22419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uk-UA" sz="20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err="1" smtClean="0">
                          <a:latin typeface="Arial" pitchFamily="34" charset="0"/>
                          <a:cs typeface="Arial" pitchFamily="34" charset="0"/>
                        </a:rPr>
                        <a:t>Укажіть</a:t>
                      </a:r>
                      <a:r>
                        <a:rPr lang="ru-RU" sz="2000" b="1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ru-RU" sz="2000" b="1" dirty="0" err="1" smtClean="0">
                          <a:latin typeface="Arial" pitchFamily="34" charset="0"/>
                          <a:cs typeface="Arial" pitchFamily="34" charset="0"/>
                        </a:rPr>
                        <a:t>яким</a:t>
                      </a:r>
                      <a:r>
                        <a:rPr lang="ru-RU" sz="20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2000" b="1" dirty="0" err="1" smtClean="0">
                          <a:latin typeface="Arial" pitchFamily="34" charset="0"/>
                          <a:cs typeface="Arial" pitchFamily="34" charset="0"/>
                        </a:rPr>
                        <a:t>є</a:t>
                      </a:r>
                      <a:r>
                        <a:rPr lang="ru-RU" sz="20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2000" b="1" dirty="0" err="1" smtClean="0">
                          <a:latin typeface="Arial" pitchFamily="34" charset="0"/>
                          <a:cs typeface="Arial" pitchFamily="34" charset="0"/>
                        </a:rPr>
                        <a:t>речення</a:t>
                      </a:r>
                      <a:r>
                        <a:rPr lang="ru-RU" sz="2000" b="1" dirty="0" smtClean="0">
                          <a:latin typeface="Arial" pitchFamily="34" charset="0"/>
                          <a:cs typeface="Arial" pitchFamily="34" charset="0"/>
                        </a:rPr>
                        <a:t> за </a:t>
                      </a:r>
                      <a:r>
                        <a:rPr lang="ru-RU" sz="2000" b="1" dirty="0" err="1" smtClean="0">
                          <a:latin typeface="Arial" pitchFamily="34" charset="0"/>
                          <a:cs typeface="Arial" pitchFamily="34" charset="0"/>
                        </a:rPr>
                        <a:t>наявністю</a:t>
                      </a:r>
                      <a:r>
                        <a:rPr lang="ru-RU" sz="20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2000" b="1" dirty="0" err="1" smtClean="0">
                          <a:latin typeface="Arial" pitchFamily="34" charset="0"/>
                          <a:cs typeface="Arial" pitchFamily="34" charset="0"/>
                        </a:rPr>
                        <a:t>другорядних</a:t>
                      </a:r>
                      <a:r>
                        <a:rPr lang="ru-RU" sz="20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2000" b="1" dirty="0" err="1" smtClean="0">
                          <a:latin typeface="Arial" pitchFamily="34" charset="0"/>
                          <a:cs typeface="Arial" pitchFamily="34" charset="0"/>
                        </a:rPr>
                        <a:t>членів</a:t>
                      </a:r>
                      <a:r>
                        <a:rPr lang="ru-RU" sz="20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2000" b="1" dirty="0" err="1" smtClean="0">
                          <a:latin typeface="Arial" pitchFamily="34" charset="0"/>
                          <a:cs typeface="Arial" pitchFamily="34" charset="0"/>
                        </a:rPr>
                        <a:t>речення</a:t>
                      </a:r>
                      <a:r>
                        <a:rPr lang="ru-RU" sz="2000" b="1" dirty="0" smtClean="0">
                          <a:latin typeface="Arial" pitchFamily="34" charset="0"/>
                          <a:cs typeface="Arial" pitchFamily="34" charset="0"/>
                        </a:rPr>
                        <a:t>: </a:t>
                      </a:r>
                      <a:r>
                        <a:rPr lang="ru-RU" sz="2000" b="1" dirty="0" err="1" smtClean="0">
                          <a:latin typeface="Arial" pitchFamily="34" charset="0"/>
                          <a:cs typeface="Arial" pitchFamily="34" charset="0"/>
                        </a:rPr>
                        <a:t>поширеним</a:t>
                      </a:r>
                      <a:r>
                        <a:rPr lang="ru-RU" sz="20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2000" b="1" dirty="0" err="1" smtClean="0">
                          <a:latin typeface="Arial" pitchFamily="34" charset="0"/>
                          <a:cs typeface="Arial" pitchFamily="34" charset="0"/>
                        </a:rPr>
                        <a:t>чи</a:t>
                      </a:r>
                      <a:r>
                        <a:rPr lang="ru-RU" sz="20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2000" b="1" dirty="0" err="1" smtClean="0">
                          <a:latin typeface="Arial" pitchFamily="34" charset="0"/>
                          <a:cs typeface="Arial" pitchFamily="34" charset="0"/>
                        </a:rPr>
                        <a:t>непоширеним</a:t>
                      </a:r>
                      <a:r>
                        <a:rPr lang="ru-RU" sz="2000" b="1" dirty="0" smtClean="0">
                          <a:latin typeface="Arial" pitchFamily="34" charset="0"/>
                          <a:cs typeface="Arial" pitchFamily="34" charset="0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sz="2000" b="1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000" b="1" i="1" dirty="0" smtClean="0">
                          <a:latin typeface="Arial" pitchFamily="34" charset="0"/>
                          <a:cs typeface="Arial" pitchFamily="34" charset="0"/>
                        </a:rPr>
                        <a:t>Скористайтеся </a:t>
                      </a:r>
                      <a:r>
                        <a:rPr lang="uk-UA" sz="2000" b="1" i="1" dirty="0">
                          <a:latin typeface="Arial" pitchFamily="34" charset="0"/>
                          <a:cs typeface="Arial" pitchFamily="34" charset="0"/>
                        </a:rPr>
                        <a:t>QR-кодом або натисніть на посилання в </a:t>
                      </a:r>
                      <a:r>
                        <a:rPr lang="uk-UA" sz="2000" b="1" i="1" dirty="0" err="1">
                          <a:latin typeface="Arial" pitchFamily="34" charset="0"/>
                          <a:cs typeface="Arial" pitchFamily="34" charset="0"/>
                        </a:rPr>
                        <a:t>чаті</a:t>
                      </a:r>
                      <a:r>
                        <a:rPr lang="uk-UA" sz="2000" b="1" i="1" dirty="0"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uk-UA" sz="20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uk-UA" sz="2000" b="1" i="1" u="sng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  <a:hlinkClick r:id="rId3"/>
                        </a:rPr>
                        <a:t>https://learningapps.org/watch?v=psucsma8n20</a:t>
                      </a:r>
                      <a:r>
                        <a:rPr lang="uk-UA" sz="2000" b="1" i="1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uk-UA" sz="20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r>
                        <a:rPr lang="uk-UA" sz="2000" b="1" i="1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uk-UA" sz="2000" b="1" i="1" dirty="0">
                          <a:latin typeface="Arial" pitchFamily="34" charset="0"/>
                          <a:cs typeface="Arial" pitchFamily="34" charset="0"/>
                        </a:rPr>
                        <a:t>щоб відкрити вправу. Після виконання </a:t>
                      </a:r>
                      <a:r>
                        <a:rPr lang="uk-UA" sz="2000" b="1" i="1" dirty="0" err="1">
                          <a:latin typeface="Arial" pitchFamily="34" charset="0"/>
                          <a:cs typeface="Arial" pitchFamily="34" charset="0"/>
                        </a:rPr>
                        <a:t>скріншот</a:t>
                      </a:r>
                      <a:r>
                        <a:rPr lang="uk-UA" sz="2000" b="1" i="1" dirty="0">
                          <a:latin typeface="Arial" pitchFamily="34" charset="0"/>
                          <a:cs typeface="Arial" pitchFamily="34" charset="0"/>
                        </a:rPr>
                        <a:t> з результатом відправте учителю.</a:t>
                      </a:r>
                      <a:endParaRPr lang="ru-RU" sz="2000" b="1" i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16" marR="68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16" marR="68516" marT="0" marB="0" anchor="ctr"/>
                </a:tc>
              </a:tr>
            </a:tbl>
          </a:graphicData>
        </a:graphic>
      </p:graphicFrame>
      <p:pic>
        <p:nvPicPr>
          <p:cNvPr id="5" name="Рисунок 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1772816"/>
            <a:ext cx="3096344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0" y="188640"/>
            <a:ext cx="3275856" cy="7200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" pitchFamily="34" charset="0"/>
                <a:cs typeface="Arial" pitchFamily="34" charset="0"/>
              </a:rPr>
              <a:t>Завдання</a:t>
            </a:r>
            <a:endParaRPr lang="ru-RU" sz="40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51520" y="1397000"/>
          <a:ext cx="8352928" cy="3505200"/>
        </p:xfrm>
        <a:graphic>
          <a:graphicData uri="http://schemas.openxmlformats.org/drawingml/2006/table">
            <a:tbl>
              <a:tblPr>
                <a:tableStyleId>{E269D01E-BC32-4049-B463-5C60D7B0CCD2}</a:tableStyleId>
              </a:tblPr>
              <a:tblGrid>
                <a:gridCol w="5149125"/>
                <a:gridCol w="3203803"/>
              </a:tblGrid>
              <a:tr h="22419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uk-UA" sz="20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err="1" smtClean="0">
                          <a:latin typeface="Arial" pitchFamily="34" charset="0"/>
                          <a:cs typeface="Arial" pitchFamily="34" charset="0"/>
                        </a:rPr>
                        <a:t>Визначте</a:t>
                      </a:r>
                      <a:r>
                        <a:rPr lang="ru-RU" sz="20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2000" b="1" dirty="0" err="1" smtClean="0">
                          <a:latin typeface="Arial" pitchFamily="34" charset="0"/>
                          <a:cs typeface="Arial" pitchFamily="34" charset="0"/>
                        </a:rPr>
                        <a:t>головні</a:t>
                      </a:r>
                      <a:r>
                        <a:rPr lang="ru-RU" sz="2000" b="1" dirty="0" smtClean="0">
                          <a:latin typeface="Arial" pitchFamily="34" charset="0"/>
                          <a:cs typeface="Arial" pitchFamily="34" charset="0"/>
                        </a:rPr>
                        <a:t> та </a:t>
                      </a:r>
                      <a:r>
                        <a:rPr lang="ru-RU" sz="2000" b="1" dirty="0" err="1" smtClean="0">
                          <a:latin typeface="Arial" pitchFamily="34" charset="0"/>
                          <a:cs typeface="Arial" pitchFamily="34" charset="0"/>
                        </a:rPr>
                        <a:t>другорядні</a:t>
                      </a:r>
                      <a:r>
                        <a:rPr lang="ru-RU" sz="2000" b="1" dirty="0" smtClean="0">
                          <a:latin typeface="Arial" pitchFamily="34" charset="0"/>
                          <a:cs typeface="Arial" pitchFamily="34" charset="0"/>
                        </a:rPr>
                        <a:t> члени.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sz="2000" b="1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uk-UA" sz="20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b="1" i="1" dirty="0" smtClean="0">
                          <a:latin typeface="Arial" pitchFamily="34" charset="0"/>
                          <a:cs typeface="Arial" pitchFamily="34" charset="0"/>
                        </a:rPr>
                        <a:t>Скористайтеся </a:t>
                      </a:r>
                      <a:r>
                        <a:rPr lang="uk-UA" sz="2000" b="1" i="1" dirty="0">
                          <a:latin typeface="Arial" pitchFamily="34" charset="0"/>
                          <a:cs typeface="Arial" pitchFamily="34" charset="0"/>
                        </a:rPr>
                        <a:t>QR-кодом або натисніть на посилання в </a:t>
                      </a:r>
                      <a:r>
                        <a:rPr lang="uk-UA" sz="2000" b="1" i="1" dirty="0" err="1">
                          <a:latin typeface="Arial" pitchFamily="34" charset="0"/>
                          <a:cs typeface="Arial" pitchFamily="34" charset="0"/>
                        </a:rPr>
                        <a:t>чаті</a:t>
                      </a:r>
                      <a:r>
                        <a:rPr lang="uk-UA" sz="2000" b="1" i="1" dirty="0"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uk-UA" sz="20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uk-UA" sz="2000" b="1" i="1" u="sng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  <a:hlinkClick r:id="rId3"/>
                        </a:rPr>
                        <a:t>https://learningapps.org/watch?v=pdeut1jfc20</a:t>
                      </a:r>
                      <a:r>
                        <a:rPr lang="uk-UA" sz="2000" u="none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r>
                        <a:rPr lang="uk-UA" sz="2000" b="1" i="1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uk-UA" sz="2000" b="1" i="1" dirty="0">
                          <a:latin typeface="Arial" pitchFamily="34" charset="0"/>
                          <a:cs typeface="Arial" pitchFamily="34" charset="0"/>
                        </a:rPr>
                        <a:t>щоб відкрити вправу. Після виконання </a:t>
                      </a:r>
                      <a:r>
                        <a:rPr lang="uk-UA" sz="2000" b="1" i="1" dirty="0" err="1">
                          <a:latin typeface="Arial" pitchFamily="34" charset="0"/>
                          <a:cs typeface="Arial" pitchFamily="34" charset="0"/>
                        </a:rPr>
                        <a:t>скріншот</a:t>
                      </a:r>
                      <a:r>
                        <a:rPr lang="uk-UA" sz="2000" b="1" i="1" dirty="0">
                          <a:latin typeface="Arial" pitchFamily="34" charset="0"/>
                          <a:cs typeface="Arial" pitchFamily="34" charset="0"/>
                        </a:rPr>
                        <a:t> з результатом відправте учителю.</a:t>
                      </a:r>
                      <a:endParaRPr lang="ru-RU" sz="2000" b="1" i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16" marR="68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16" marR="68516" marT="0" marB="0" anchor="ctr"/>
                </a:tc>
              </a:tr>
            </a:tbl>
          </a:graphicData>
        </a:graphic>
      </p:graphicFrame>
      <p:pic>
        <p:nvPicPr>
          <p:cNvPr id="7" name="Рисунок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1700808"/>
            <a:ext cx="2952328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2420888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3. Узагальнення знань</a:t>
            </a:r>
            <a:endParaRPr lang="ru-RU" sz="40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0" y="188640"/>
            <a:ext cx="3275856" cy="7200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>
                <a:latin typeface="Arial" pitchFamily="34" charset="0"/>
                <a:cs typeface="Arial" pitchFamily="34" charset="0"/>
              </a:rPr>
              <a:t>Тести</a:t>
            </a:r>
            <a:endParaRPr lang="ru-RU" sz="40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51520" y="1397000"/>
          <a:ext cx="8352928" cy="3505200"/>
        </p:xfrm>
        <a:graphic>
          <a:graphicData uri="http://schemas.openxmlformats.org/drawingml/2006/table">
            <a:tbl>
              <a:tblPr>
                <a:tableStyleId>{E269D01E-BC32-4049-B463-5C60D7B0CCD2}</a:tableStyleId>
              </a:tblPr>
              <a:tblGrid>
                <a:gridCol w="5149125"/>
                <a:gridCol w="3203803"/>
              </a:tblGrid>
              <a:tr h="22419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uk-UA" sz="20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latin typeface="Arial" pitchFamily="34" charset="0"/>
                          <a:cs typeface="Arial" pitchFamily="34" charset="0"/>
                        </a:rPr>
                        <a:t>Дайте </a:t>
                      </a:r>
                      <a:r>
                        <a:rPr lang="ru-RU" sz="2000" b="1" dirty="0" err="1" smtClean="0">
                          <a:latin typeface="Arial" pitchFamily="34" charset="0"/>
                          <a:cs typeface="Arial" pitchFamily="34" charset="0"/>
                        </a:rPr>
                        <a:t>відповіді</a:t>
                      </a:r>
                      <a:r>
                        <a:rPr lang="ru-RU" sz="2000" b="1" dirty="0" smtClean="0">
                          <a:latin typeface="Arial" pitchFamily="34" charset="0"/>
                          <a:cs typeface="Arial" pitchFamily="34" charset="0"/>
                        </a:rPr>
                        <a:t> на </a:t>
                      </a:r>
                      <a:r>
                        <a:rPr lang="ru-RU" sz="2000" b="1" dirty="0" err="1" smtClean="0">
                          <a:latin typeface="Arial" pitchFamily="34" charset="0"/>
                          <a:cs typeface="Arial" pitchFamily="34" charset="0"/>
                        </a:rPr>
                        <a:t>тестові</a:t>
                      </a:r>
                      <a:r>
                        <a:rPr lang="ru-RU" sz="20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2000" b="1" dirty="0" err="1" smtClean="0">
                          <a:latin typeface="Arial" pitchFamily="34" charset="0"/>
                          <a:cs typeface="Arial" pitchFamily="34" charset="0"/>
                        </a:rPr>
                        <a:t>запитання</a:t>
                      </a:r>
                      <a:r>
                        <a:rPr lang="ru-RU" sz="2000" b="1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sz="2000" b="1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uk-UA" sz="20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b="1" i="1" dirty="0" smtClean="0">
                          <a:latin typeface="Arial" pitchFamily="34" charset="0"/>
                          <a:cs typeface="Arial" pitchFamily="34" charset="0"/>
                        </a:rPr>
                        <a:t>Скористайтеся </a:t>
                      </a:r>
                      <a:r>
                        <a:rPr lang="uk-UA" sz="2000" b="1" i="1" dirty="0">
                          <a:latin typeface="Arial" pitchFamily="34" charset="0"/>
                          <a:cs typeface="Arial" pitchFamily="34" charset="0"/>
                        </a:rPr>
                        <a:t>QR-кодом або натисніть на посилання в </a:t>
                      </a:r>
                      <a:r>
                        <a:rPr lang="uk-UA" sz="2000" b="1" i="1" dirty="0" err="1">
                          <a:latin typeface="Arial" pitchFamily="34" charset="0"/>
                          <a:cs typeface="Arial" pitchFamily="34" charset="0"/>
                        </a:rPr>
                        <a:t>чаті</a:t>
                      </a:r>
                      <a:r>
                        <a:rPr lang="uk-UA" sz="2000" b="1" i="1" dirty="0"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uk-UA" sz="20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uk-UA" sz="2000" b="1" i="1" u="sng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  <a:hlinkClick r:id="rId3"/>
                        </a:rPr>
                        <a:t>https://learningapps.org/watch?v=pqpzfesi320</a:t>
                      </a:r>
                      <a:r>
                        <a:rPr lang="uk-UA" sz="2000" b="1" i="1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uk-UA" sz="2000" u="none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r>
                        <a:rPr lang="uk-UA" sz="2000" b="1" i="1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uk-UA" sz="2000" b="1" i="1" dirty="0">
                          <a:latin typeface="Arial" pitchFamily="34" charset="0"/>
                          <a:cs typeface="Arial" pitchFamily="34" charset="0"/>
                        </a:rPr>
                        <a:t>щоб відкрити вправу. Після виконання </a:t>
                      </a:r>
                      <a:r>
                        <a:rPr lang="uk-UA" sz="2000" b="1" i="1" dirty="0" err="1">
                          <a:latin typeface="Arial" pitchFamily="34" charset="0"/>
                          <a:cs typeface="Arial" pitchFamily="34" charset="0"/>
                        </a:rPr>
                        <a:t>скріншот</a:t>
                      </a:r>
                      <a:r>
                        <a:rPr lang="uk-UA" sz="2000" b="1" i="1" dirty="0">
                          <a:latin typeface="Arial" pitchFamily="34" charset="0"/>
                          <a:cs typeface="Arial" pitchFamily="34" charset="0"/>
                        </a:rPr>
                        <a:t> з результатом відправте учителю.</a:t>
                      </a:r>
                      <a:endParaRPr lang="ru-RU" sz="2000" b="1" i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16" marR="68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16" marR="68516" marT="0" marB="0" anchor="ctr"/>
                </a:tc>
              </a:tr>
            </a:tbl>
          </a:graphicData>
        </a:graphic>
      </p:graphicFrame>
      <p:pic>
        <p:nvPicPr>
          <p:cNvPr id="6" name="Рисунок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1628800"/>
            <a:ext cx="2952328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1412776"/>
            <a:ext cx="7632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sz="3200" b="1" dirty="0" smtClean="0">
                <a:latin typeface="Arial" pitchFamily="34" charset="0"/>
                <a:cs typeface="Arial" pitchFamily="34" charset="0"/>
              </a:rPr>
              <a:t>Домашнє </a:t>
            </a:r>
            <a:r>
              <a:rPr lang="uk-UA" sz="3200" b="1" dirty="0" smtClean="0">
                <a:latin typeface="Arial" pitchFamily="34" charset="0"/>
                <a:cs typeface="Arial" pitchFamily="34" charset="0"/>
              </a:rPr>
              <a:t>завдання:</a:t>
            </a:r>
          </a:p>
          <a:p>
            <a:pPr>
              <a:lnSpc>
                <a:spcPct val="150000"/>
              </a:lnSpc>
            </a:pPr>
            <a:r>
              <a:rPr lang="uk-UA" sz="3200" b="1" dirty="0" smtClean="0">
                <a:latin typeface="Arial" pitchFamily="34" charset="0"/>
                <a:cs typeface="Arial" pitchFamily="34" charset="0"/>
              </a:rPr>
              <a:t>в</a:t>
            </a:r>
            <a:r>
              <a:rPr lang="uk-UA" sz="3200" b="1" dirty="0" smtClean="0">
                <a:latin typeface="Arial" pitchFamily="34" charset="0"/>
                <a:cs typeface="Arial" pitchFamily="34" charset="0"/>
              </a:rPr>
              <a:t>иконати домашню вправу з підручника на стор.31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1916832"/>
            <a:ext cx="83529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Речення</a:t>
            </a:r>
            <a:r>
              <a:rPr lang="ru-RU" sz="4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0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поширені</a:t>
            </a:r>
            <a:r>
              <a:rPr lang="ru-RU" sz="4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0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й</a:t>
            </a:r>
            <a:r>
              <a:rPr lang="ru-RU" sz="4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0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непоширені</a:t>
            </a:r>
            <a:r>
              <a:rPr lang="ru-RU" sz="4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ru-RU" sz="40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повторення</a:t>
            </a:r>
            <a:r>
              <a:rPr lang="ru-RU" sz="4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). Порядок </a:t>
            </a:r>
            <a:r>
              <a:rPr lang="ru-RU" sz="40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слів</a:t>
            </a:r>
            <a:r>
              <a:rPr lang="ru-RU" sz="4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у </a:t>
            </a:r>
            <a:r>
              <a:rPr lang="ru-RU" sz="40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реченні</a:t>
            </a:r>
            <a:r>
              <a:rPr lang="ru-RU" sz="4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ru-RU" sz="40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Логічний</a:t>
            </a:r>
            <a:r>
              <a:rPr lang="ru-RU" sz="4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0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наголос</a:t>
            </a:r>
            <a:endParaRPr lang="ru-RU" sz="40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9672" y="2060848"/>
            <a:ext cx="6192688" cy="1824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0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Дякую</a:t>
            </a:r>
            <a:r>
              <a:rPr lang="ru-RU" sz="4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за </a:t>
            </a:r>
            <a:r>
              <a:rPr lang="ru-RU" sz="40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сп</a:t>
            </a:r>
            <a:r>
              <a:rPr lang="uk-UA" sz="40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івпрацю</a:t>
            </a:r>
            <a:r>
              <a:rPr lang="uk-UA" sz="4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uk-UA" sz="4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До наступної зустрічі!</a:t>
            </a:r>
            <a:endParaRPr lang="ru-RU" sz="40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512" y="1196752"/>
            <a:ext cx="864096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uk-UA" sz="32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поглибити знання про будову речення, його граматичну основу та другорядні члени;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uk-UA" sz="32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сформувати поняття порядку слів у реченні;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uk-UA" sz="32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навчитися ставити логічний наголос у реченні.</a:t>
            </a:r>
            <a:endParaRPr kumimoji="0" lang="uk-UA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0" y="188640"/>
            <a:ext cx="3275856" cy="7200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" pitchFamily="34" charset="0"/>
                <a:cs typeface="Arial" pitchFamily="34" charset="0"/>
              </a:rPr>
              <a:t>Мета уроку</a:t>
            </a:r>
            <a:endParaRPr lang="ru-RU" sz="4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132856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1. Актуалізація опорних знань. Мотивація навчальної діяльності учнів  </a:t>
            </a:r>
            <a:endParaRPr lang="ru-RU" sz="40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0" y="188640"/>
            <a:ext cx="3275856" cy="7200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Проблемне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питання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0" y="1689200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uk-UA" sz="3200" b="1" dirty="0" smtClean="0">
                <a:latin typeface="Arial" pitchFamily="34" charset="0"/>
                <a:cs typeface="Arial" pitchFamily="34" charset="0"/>
              </a:rPr>
              <a:t>Прочитайте подане речення, наголошуючи щоразу інший його член та з іншою інтонацією. Який ви можете зробити висновок? </a:t>
            </a:r>
            <a:endParaRPr lang="ru-RU" sz="3200" b="1" dirty="0" smtClean="0">
              <a:latin typeface="Arial" pitchFamily="34" charset="0"/>
              <a:cs typeface="Arial" pitchFamily="34" charset="0"/>
            </a:endParaRPr>
          </a:p>
          <a:p>
            <a:r>
              <a:rPr lang="uk-UA" sz="3200" i="1" dirty="0" smtClean="0">
                <a:latin typeface="Arial" pitchFamily="34" charset="0"/>
                <a:cs typeface="Arial" pitchFamily="34" charset="0"/>
              </a:rPr>
              <a:t> </a:t>
            </a:r>
            <a:endParaRPr lang="ru-RU" sz="32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uk-UA" sz="3200" b="1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Ви добре знаєте цю місцевість (. ? !)</a:t>
            </a:r>
            <a:endParaRPr lang="ru-RU" sz="32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0" y="188640"/>
            <a:ext cx="3275856" cy="7200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Проблемне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 smtClean="0">
                <a:latin typeface="Arial" pitchFamily="34" charset="0"/>
                <a:cs typeface="Arial" pitchFamily="34" charset="0"/>
              </a:rPr>
              <a:t>питання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0" y="2181643"/>
            <a:ext cx="91440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uk-UA" sz="3200" b="1" dirty="0" smtClean="0">
                <a:latin typeface="Arial" pitchFamily="34" charset="0"/>
                <a:cs typeface="Arial" pitchFamily="34" charset="0"/>
              </a:rPr>
              <a:t>Спробуйте змінити порядок слів у реченні. Чи змінився його зміст? </a:t>
            </a:r>
          </a:p>
          <a:p>
            <a:r>
              <a:rPr lang="uk-UA" sz="3200" i="1" dirty="0" smtClean="0">
                <a:latin typeface="Arial" pitchFamily="34" charset="0"/>
                <a:cs typeface="Arial" pitchFamily="34" charset="0"/>
              </a:rPr>
              <a:t> </a:t>
            </a:r>
            <a:endParaRPr lang="ru-RU" sz="32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uk-UA" sz="3200" b="1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Ви добре знаєте цю місцевість.</a:t>
            </a:r>
            <a:endParaRPr lang="ru-RU" sz="32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2564904"/>
            <a:ext cx="76328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2. Вивчення нового матеріалу </a:t>
            </a:r>
            <a:endParaRPr lang="ru-RU" sz="4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0" y="188640"/>
            <a:ext cx="3275856" cy="7200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" pitchFamily="34" charset="0"/>
                <a:cs typeface="Arial" pitchFamily="34" charset="0"/>
              </a:rPr>
              <a:t>Теорія</a:t>
            </a:r>
            <a:endParaRPr lang="ru-RU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0" y="885513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7175" algn="l"/>
              </a:tabLst>
            </a:pPr>
            <a:r>
              <a:rPr kumimoji="0" lang="uk-U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Прямим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 вважається такий порядок слів у реченні, при якому </a:t>
            </a:r>
            <a:r>
              <a:rPr kumimoji="0" lang="uk-U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присудок стоїть після підмета: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 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7175" algn="l"/>
              </a:tabLst>
            </a:pPr>
            <a:r>
              <a:rPr kumimoji="0" lang="uk-UA" sz="2400" b="1" i="1" u="sng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Слова</a:t>
            </a:r>
            <a:r>
              <a:rPr kumimoji="0" lang="uk-UA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 поета </a:t>
            </a:r>
            <a:r>
              <a:rPr kumimoji="0" lang="uk-UA" sz="2400" b="1" i="1" u="dbl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вийшли</a:t>
            </a:r>
            <a:r>
              <a:rPr kumimoji="0" lang="uk-UA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 далеко за межі країни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7175" algn="l"/>
              </a:tabLst>
            </a:pPr>
            <a:endParaRPr kumimoji="0" lang="uk-UA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7175" algn="l"/>
              </a:tabLst>
            </a:pPr>
            <a:r>
              <a:rPr kumimoji="0" lang="uk-U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Прямий порядок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 другорядних членів речення пов'язаний з порядком слів у словосполученні: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257175" algn="l"/>
              </a:tabLst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узгоджене </a:t>
            </a:r>
            <a:r>
              <a:rPr kumimoji="0" lang="uk-U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означення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стоїть перед означуваним словом;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257175" algn="l"/>
              </a:tabLst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uk-U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додаток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- після керуючого слова;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257175" algn="l"/>
              </a:tabLst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uk-UA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обставина</a:t>
            </a: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може бути перед і після головного слова (у реченні ним виступає присудок).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0" y="188640"/>
            <a:ext cx="3275856" cy="7200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" pitchFamily="34" charset="0"/>
                <a:cs typeface="Arial" pitchFamily="34" charset="0"/>
              </a:rPr>
              <a:t>Теорія</a:t>
            </a:r>
            <a:endParaRPr lang="ru-RU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988840"/>
            <a:ext cx="84249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sz="2800" dirty="0" smtClean="0">
                <a:latin typeface="Arial" pitchFamily="34" charset="0"/>
                <a:cs typeface="Arial" pitchFamily="34" charset="0"/>
              </a:rPr>
              <a:t>Порушення прямого порядку слів з метою виділення якогось із них називається </a:t>
            </a:r>
            <a:r>
              <a:rPr lang="uk-UA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інверсією 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uk-UA" sz="2800" b="1" i="1" dirty="0" smtClean="0">
                <a:latin typeface="Arial" pitchFamily="34" charset="0"/>
                <a:cs typeface="Arial" pitchFamily="34" charset="0"/>
              </a:rPr>
              <a:t>зворотним порядком слів</a:t>
            </a:r>
            <a:r>
              <a:rPr lang="uk-UA" sz="2800" dirty="0" smtClean="0">
                <a:latin typeface="Arial" pitchFamily="34" charset="0"/>
                <a:cs typeface="Arial" pitchFamily="34" charset="0"/>
              </a:rPr>
              <a:t>).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397</Words>
  <Application>Microsoft Office PowerPoint</Application>
  <PresentationFormat>Экран (4:3)</PresentationFormat>
  <Paragraphs>94</Paragraphs>
  <Slides>20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8 клас Українська мова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Пользователь</cp:lastModifiedBy>
  <cp:revision>57</cp:revision>
  <dcterms:created xsi:type="dcterms:W3CDTF">2020-09-25T10:10:18Z</dcterms:created>
  <dcterms:modified xsi:type="dcterms:W3CDTF">2024-10-14T15:40:07Z</dcterms:modified>
</cp:coreProperties>
</file>