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82" r:id="rId3"/>
    <p:sldId id="289" r:id="rId4"/>
    <p:sldId id="288" r:id="rId5"/>
    <p:sldId id="283" r:id="rId6"/>
    <p:sldId id="291" r:id="rId7"/>
    <p:sldId id="292" r:id="rId8"/>
    <p:sldId id="293" r:id="rId9"/>
    <p:sldId id="294" r:id="rId10"/>
    <p:sldId id="295" r:id="rId11"/>
    <p:sldId id="290" r:id="rId12"/>
    <p:sldId id="297" r:id="rId13"/>
    <p:sldId id="296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281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99"/>
    <a:srgbClr val="FF3399"/>
    <a:srgbClr val="0033CC"/>
    <a:srgbClr val="A20000"/>
    <a:srgbClr val="006600"/>
    <a:srgbClr val="F20000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41F8-3A6C-4FF3-B6C1-3F086C25147F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553D78-05A8-45EF-8728-AD9D65ACC2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0706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7ED75D-4DA6-44B6-B606-DBFD8C307AD7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Последнее число – обращаемся к таблице простых чисел!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CD85-48FF-4C47-9B2D-DD5ECCFAEB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2E533-79B9-406C-89FB-848B6C2A44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9DC57-EBB1-40B0-A45A-0DE88577C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D47CB-356F-40F7-85E5-A3B5B024D2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30CE4-7A8F-4002-9682-1DFE7ADA12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27B84-1013-4D5A-BCE6-6CE31EF166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59267-F4A0-4CBF-9E21-C986B60816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C4421-CE97-4886-B598-82BDA2A083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F66FE-C942-45A9-BC78-2DDD4656F9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189DD-53B4-4584-8221-FE9E9A7779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7BB22-EA44-443E-B630-1ACB1425B5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EB230BA5-189B-4176-B994-0CC0A9A497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8"/>
          <p:cNvSpPr txBox="1">
            <a:spLocks noChangeArrowheads="1"/>
          </p:cNvSpPr>
          <p:nvPr/>
        </p:nvSpPr>
        <p:spPr bwMode="auto">
          <a:xfrm>
            <a:off x="4572000" y="3573016"/>
            <a:ext cx="441657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uk-UA" sz="2000" i="1" dirty="0" err="1" smtClean="0"/>
              <a:t>Стрембицька</a:t>
            </a:r>
            <a:r>
              <a:rPr lang="uk-UA" sz="2000" i="1" dirty="0" smtClean="0"/>
              <a:t> Л.А.</a:t>
            </a:r>
            <a:endParaRPr lang="ru-RU" sz="24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71800" y="1052736"/>
            <a:ext cx="3228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400" i="1" dirty="0" smtClean="0">
                <a:solidFill>
                  <a:srgbClr val="C00000"/>
                </a:solidFill>
              </a:rPr>
              <a:t>7 клас</a:t>
            </a:r>
          </a:p>
          <a:p>
            <a:pPr algn="ctr"/>
            <a:endParaRPr lang="ru-RU" sz="4400" i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1714488"/>
            <a:ext cx="6500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Підсумковий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проєкт</a:t>
            </a:r>
            <a:r>
              <a:rPr lang="ru-RU" sz="3200" b="1" dirty="0" smtClean="0"/>
              <a:t>.</a:t>
            </a:r>
          </a:p>
          <a:p>
            <a:r>
              <a:rPr lang="ru-RU" sz="3200" b="1" dirty="0" err="1" smtClean="0"/>
              <a:t>Узагальнення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вивченого</a:t>
            </a: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85750" y="0"/>
            <a:ext cx="8715375" cy="830263"/>
          </a:xfrm>
          <a:prstGeom prst="rect">
            <a:avLst/>
          </a:prstGeom>
          <a:solidFill>
            <a:srgbClr val="FFFFCC">
              <a:alpha val="76862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4800" b="1">
                <a:solidFill>
                  <a:srgbClr val="FF3399"/>
                </a:solidFill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Лабораторія  «Аналізу»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28625" y="785813"/>
            <a:ext cx="82867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2400" b="1" i="1">
                <a:solidFill>
                  <a:srgbClr val="000099"/>
                </a:solidFill>
                <a:latin typeface="Arial" charset="0"/>
                <a:ea typeface="Calibri" pitchFamily="34" charset="0"/>
                <a:cs typeface="Arial" charset="0"/>
              </a:rPr>
              <a:t>У  Мовознавця  розірвався листок.  Допоможіть йому відтворити слова,  визначивши їх вид</a:t>
            </a:r>
            <a:r>
              <a:rPr lang="uk-UA" sz="1400" i="1">
                <a:solidFill>
                  <a:srgbClr val="000099"/>
                </a:solidFill>
                <a:latin typeface="Arial" charset="0"/>
                <a:ea typeface="Calibri" pitchFamily="34" charset="0"/>
                <a:cs typeface="Arial" charset="0"/>
              </a:rPr>
              <a:t>.  </a:t>
            </a:r>
            <a:endParaRPr lang="uk-UA">
              <a:solidFill>
                <a:srgbClr val="000099"/>
              </a:solidFill>
              <a:latin typeface="Arial" charset="0"/>
              <a:ea typeface="Calibri" pitchFamily="34" charset="0"/>
              <a:cs typeface="Arial" charset="0"/>
            </a:endParaRPr>
          </a:p>
        </p:txBody>
      </p:sp>
      <p:sp>
        <p:nvSpPr>
          <p:cNvPr id="11268" name="Прямоугольник 7"/>
          <p:cNvSpPr>
            <a:spLocks noChangeArrowheads="1"/>
          </p:cNvSpPr>
          <p:nvPr/>
        </p:nvSpPr>
        <p:spPr bwMode="auto">
          <a:xfrm>
            <a:off x="3000375" y="1963738"/>
            <a:ext cx="192881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400" b="1">
                <a:solidFill>
                  <a:srgbClr val="800000"/>
                </a:solidFill>
                <a:cs typeface="Arial" charset="0"/>
              </a:rPr>
              <a:t>Малю</a:t>
            </a:r>
          </a:p>
          <a:p>
            <a:r>
              <a:rPr lang="uk-UA" sz="2400" b="1">
                <a:solidFill>
                  <a:srgbClr val="800000"/>
                </a:solidFill>
                <a:cs typeface="Arial" charset="0"/>
              </a:rPr>
              <a:t>приніс</a:t>
            </a:r>
          </a:p>
          <a:p>
            <a:r>
              <a:rPr lang="uk-UA" sz="2400" b="1">
                <a:solidFill>
                  <a:srgbClr val="800000"/>
                </a:solidFill>
                <a:cs typeface="Arial" charset="0"/>
              </a:rPr>
              <a:t>пригорну</a:t>
            </a:r>
          </a:p>
          <a:p>
            <a:r>
              <a:rPr lang="uk-UA" sz="2400" b="1">
                <a:solidFill>
                  <a:srgbClr val="800000"/>
                </a:solidFill>
                <a:cs typeface="Arial" charset="0"/>
              </a:rPr>
              <a:t>визначи</a:t>
            </a:r>
          </a:p>
          <a:p>
            <a:r>
              <a:rPr lang="uk-UA" sz="2400" b="1">
                <a:solidFill>
                  <a:srgbClr val="800000"/>
                </a:solidFill>
                <a:cs typeface="Arial" charset="0"/>
              </a:rPr>
              <a:t>робл</a:t>
            </a:r>
          </a:p>
          <a:p>
            <a:r>
              <a:rPr lang="uk-UA" sz="2400" b="1">
                <a:solidFill>
                  <a:srgbClr val="800000"/>
                </a:solidFill>
                <a:cs typeface="Arial" charset="0"/>
              </a:rPr>
              <a:t>нес</a:t>
            </a:r>
          </a:p>
          <a:p>
            <a:r>
              <a:rPr lang="uk-UA" sz="2400" b="1">
                <a:solidFill>
                  <a:srgbClr val="800000"/>
                </a:solidFill>
                <a:cs typeface="Arial" charset="0"/>
              </a:rPr>
              <a:t>леж</a:t>
            </a:r>
          </a:p>
          <a:p>
            <a:endParaRPr lang="uk-UA" sz="2400" i="1">
              <a:latin typeface="Calibri" pitchFamily="34" charset="0"/>
            </a:endParaRPr>
          </a:p>
          <a:p>
            <a:endParaRPr lang="uk-UA" sz="2400" i="1">
              <a:latin typeface="Calibri" pitchFamily="34" charset="0"/>
            </a:endParaRPr>
          </a:p>
          <a:p>
            <a:endParaRPr lang="uk-UA" sz="2400" i="1">
              <a:latin typeface="Calibri" pitchFamily="34" charset="0"/>
            </a:endParaRPr>
          </a:p>
          <a:p>
            <a:endParaRPr lang="uk-UA" sz="2400" i="1">
              <a:latin typeface="Calibri" pitchFamily="34" charset="0"/>
            </a:endParaRPr>
          </a:p>
          <a:p>
            <a:endParaRPr lang="uk-UA" sz="2400" b="1" i="1">
              <a:cs typeface="Arial" charset="0"/>
            </a:endParaRPr>
          </a:p>
          <a:p>
            <a:endParaRPr lang="ru-RU" sz="2400" b="1">
              <a:cs typeface="Arial" charset="0"/>
            </a:endParaRPr>
          </a:p>
        </p:txBody>
      </p:sp>
      <p:sp>
        <p:nvSpPr>
          <p:cNvPr id="8199" name="Прямоугольник 8"/>
          <p:cNvSpPr>
            <a:spLocks noChangeArrowheads="1"/>
          </p:cNvSpPr>
          <p:nvPr/>
        </p:nvSpPr>
        <p:spPr bwMode="auto">
          <a:xfrm>
            <a:off x="6572250" y="1928813"/>
            <a:ext cx="17145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400" b="1">
                <a:cs typeface="Arial" charset="0"/>
              </a:rPr>
              <a:t>-</a:t>
            </a:r>
            <a:r>
              <a:rPr lang="uk-UA" sz="2400" b="1">
                <a:solidFill>
                  <a:srgbClr val="006600"/>
                </a:solidFill>
                <a:cs typeface="Arial" charset="0"/>
              </a:rPr>
              <a:t>ючи, </a:t>
            </a:r>
          </a:p>
          <a:p>
            <a:r>
              <a:rPr lang="uk-UA" sz="2400" b="1">
                <a:solidFill>
                  <a:srgbClr val="006600"/>
                </a:solidFill>
                <a:cs typeface="Arial" charset="0"/>
              </a:rPr>
              <a:t>-вши, </a:t>
            </a:r>
          </a:p>
          <a:p>
            <a:r>
              <a:rPr lang="uk-UA" sz="2400" b="1">
                <a:solidFill>
                  <a:srgbClr val="006600"/>
                </a:solidFill>
                <a:cs typeface="Arial" charset="0"/>
              </a:rPr>
              <a:t>-ши, </a:t>
            </a:r>
          </a:p>
          <a:p>
            <a:r>
              <a:rPr lang="uk-UA" sz="2400" b="1">
                <a:solidFill>
                  <a:srgbClr val="006600"/>
                </a:solidFill>
                <a:cs typeface="Arial" charset="0"/>
              </a:rPr>
              <a:t>-ачи, </a:t>
            </a:r>
          </a:p>
          <a:p>
            <a:r>
              <a:rPr lang="uk-UA" sz="2400" b="1">
                <a:solidFill>
                  <a:srgbClr val="006600"/>
                </a:solidFill>
                <a:cs typeface="Arial" charset="0"/>
              </a:rPr>
              <a:t>-вшись,</a:t>
            </a:r>
          </a:p>
          <a:p>
            <a:r>
              <a:rPr lang="uk-UA" sz="2400" b="1">
                <a:solidFill>
                  <a:srgbClr val="006600"/>
                </a:solidFill>
                <a:cs typeface="Arial" charset="0"/>
              </a:rPr>
              <a:t> -ячи, </a:t>
            </a:r>
          </a:p>
          <a:p>
            <a:r>
              <a:rPr lang="uk-UA" sz="2400" b="1">
                <a:solidFill>
                  <a:srgbClr val="006600"/>
                </a:solidFill>
                <a:cs typeface="Arial" charset="0"/>
              </a:rPr>
              <a:t>-учи</a:t>
            </a:r>
            <a:endParaRPr lang="ru-RU" sz="2400" b="1">
              <a:solidFill>
                <a:srgbClr val="006600"/>
              </a:solidFill>
              <a:cs typeface="Arial" charset="0"/>
            </a:endParaRPr>
          </a:p>
        </p:txBody>
      </p:sp>
      <p:pic>
        <p:nvPicPr>
          <p:cNvPr id="11270" name="Picture 8" descr="D:\для ТНМ\Школьные фоны\Рисунок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357563"/>
            <a:ext cx="235743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/>
          <p:nvPr/>
        </p:nvCxnSpPr>
        <p:spPr>
          <a:xfrm>
            <a:off x="4214813" y="2214563"/>
            <a:ext cx="23574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286250" y="2571750"/>
            <a:ext cx="2357438" cy="35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714875" y="2571750"/>
            <a:ext cx="1928813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00563" y="3357563"/>
            <a:ext cx="2143125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929063" y="3714750"/>
            <a:ext cx="2714625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714750" y="4071938"/>
            <a:ext cx="3000375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786188" y="3286125"/>
            <a:ext cx="2786062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500063" y="785813"/>
            <a:ext cx="8215312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4800" b="1">
                <a:solidFill>
                  <a:srgbClr val="FF3399"/>
                </a:solidFill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Лабораторія «Орфографічна»</a:t>
            </a:r>
            <a:endParaRPr lang="ru-RU" sz="4800" b="1">
              <a:solidFill>
                <a:srgbClr val="FF3399"/>
              </a:solidFill>
              <a:latin typeface="Monotype Corsiva" pitchFamily="66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endParaRPr lang="uk-UA" sz="1400" i="1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uk-UA" sz="2400" b="1" i="1">
                <a:solidFill>
                  <a:srgbClr val="000099"/>
                </a:solidFill>
                <a:ea typeface="Calibri" pitchFamily="34" charset="0"/>
                <a:cs typeface="Arial" charset="0"/>
              </a:rPr>
              <a:t>Записати речення, прибравши риску, пояснити правопис   НЕ з дієприслівниками</a:t>
            </a:r>
            <a:r>
              <a:rPr lang="uk-UA" sz="2400" b="1">
                <a:solidFill>
                  <a:srgbClr val="000099"/>
                </a:solidFill>
                <a:ea typeface="Calibri" pitchFamily="34" charset="0"/>
                <a:cs typeface="Arial" charset="0"/>
              </a:rPr>
              <a:t>.  </a:t>
            </a:r>
          </a:p>
          <a:p>
            <a:pPr eaLnBrk="0" hangingPunct="0"/>
            <a:endParaRPr lang="ru-RU" sz="2400" b="1">
              <a:cs typeface="Arial" charset="0"/>
            </a:endParaRPr>
          </a:p>
          <a:p>
            <a:pPr eaLnBrk="0" hangingPunct="0"/>
            <a:r>
              <a:rPr lang="uk-UA" sz="2400" b="1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1)  Не/нагнувшись, гриба не знайдеш.</a:t>
            </a:r>
            <a:endParaRPr lang="ru-RU" sz="2400" b="1">
              <a:solidFill>
                <a:srgbClr val="800000"/>
              </a:solidFill>
              <a:cs typeface="Arial" charset="0"/>
            </a:endParaRPr>
          </a:p>
          <a:p>
            <a:pPr eaLnBrk="0" hangingPunct="0"/>
            <a:r>
              <a:rPr lang="uk-UA" sz="2400" b="1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2)  Не/хтуючи честю, не вбережеш совісті.                                                    </a:t>
            </a:r>
            <a:endParaRPr lang="ru-RU" sz="2400" b="1">
              <a:solidFill>
                <a:srgbClr val="800000"/>
              </a:solidFill>
              <a:cs typeface="Arial" charset="0"/>
            </a:endParaRPr>
          </a:p>
          <a:p>
            <a:pPr eaLnBrk="0" hangingPunct="0"/>
            <a:r>
              <a:rPr lang="uk-UA" sz="2400" b="1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3)  Не/працюючи, не будеш ситим.</a:t>
            </a:r>
            <a:endParaRPr lang="ru-RU" sz="2400" b="1">
              <a:solidFill>
                <a:srgbClr val="800000"/>
              </a:solidFill>
              <a:cs typeface="Arial" charset="0"/>
            </a:endParaRPr>
          </a:p>
          <a:p>
            <a:pPr eaLnBrk="0" hangingPunct="0">
              <a:buFontTx/>
              <a:buAutoNum type="arabicParenR" startAt="4"/>
            </a:pPr>
            <a:r>
              <a:rPr lang="uk-UA" sz="2400" b="1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  Не/навидячи ближніх, оскверняєш себе. </a:t>
            </a:r>
          </a:p>
          <a:p>
            <a:pPr eaLnBrk="0" hangingPunct="0"/>
            <a:r>
              <a:rPr lang="uk-UA" sz="2400" b="1">
                <a:solidFill>
                  <a:srgbClr val="800000"/>
                </a:solidFill>
              </a:rPr>
              <a:t>5)</a:t>
            </a:r>
            <a:r>
              <a:rPr lang="uk-UA" sz="2400">
                <a:solidFill>
                  <a:srgbClr val="800000"/>
                </a:solidFill>
              </a:rPr>
              <a:t>  </a:t>
            </a:r>
            <a:r>
              <a:rPr lang="ru-RU" sz="2400" b="1">
                <a:solidFill>
                  <a:srgbClr val="800000"/>
                </a:solidFill>
              </a:rPr>
              <a:t>Не</a:t>
            </a:r>
            <a:r>
              <a:rPr lang="uk-UA" sz="2400" b="1">
                <a:solidFill>
                  <a:srgbClr val="800000"/>
                </a:solidFill>
              </a:rPr>
              <a:t>/</a:t>
            </a:r>
            <a:r>
              <a:rPr lang="ru-RU" sz="2400" b="1">
                <a:solidFill>
                  <a:srgbClr val="800000"/>
                </a:solidFill>
              </a:rPr>
              <a:t>розтрощивши горіх, не смакуватимеш зернятком</a:t>
            </a:r>
            <a:r>
              <a:rPr lang="uk-UA" sz="2400" b="1">
                <a:solidFill>
                  <a:srgbClr val="800000"/>
                </a:solidFill>
              </a:rPr>
              <a:t>.</a:t>
            </a:r>
            <a:r>
              <a:rPr lang="uk-UA" sz="2400" b="1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                                                      </a:t>
            </a:r>
            <a:endParaRPr lang="uk-UA" sz="2400" b="1">
              <a:solidFill>
                <a:srgbClr val="8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95536" y="642938"/>
            <a:ext cx="8358187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1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r>
              <a:rPr lang="uk-UA" sz="2000" b="1" i="1" dirty="0">
                <a:solidFill>
                  <a:srgbClr val="006600"/>
                </a:solidFill>
                <a:ea typeface="Calibri" pitchFamily="34" charset="0"/>
                <a:cs typeface="Arial" charset="0"/>
              </a:rPr>
              <a:t>      </a:t>
            </a:r>
            <a:r>
              <a:rPr lang="uk-UA" sz="2000" b="1" i="1" dirty="0">
                <a:solidFill>
                  <a:srgbClr val="003399"/>
                </a:solidFill>
                <a:latin typeface="+mn-lt"/>
                <a:ea typeface="Calibri" pitchFamily="34" charset="0"/>
                <a:cs typeface="Arial" charset="0"/>
              </a:rPr>
              <a:t>Знайти  пунктуаційні помилки в рекламному тексті, вставити пропущені букви, пояснити орфограми.</a:t>
            </a:r>
            <a:endParaRPr lang="ru-RU" sz="2000" b="1" dirty="0">
              <a:solidFill>
                <a:srgbClr val="003399"/>
              </a:solidFill>
              <a:latin typeface="+mn-lt"/>
              <a:cs typeface="Arial" charset="0"/>
            </a:endParaRPr>
          </a:p>
          <a:p>
            <a:pPr eaLnBrk="0" hangingPunct="0"/>
            <a:r>
              <a:rPr lang="uk-UA" sz="2400" b="1" dirty="0">
                <a:ea typeface="Calibri" pitchFamily="34" charset="0"/>
                <a:cs typeface="Calibri" pitchFamily="34" charset="0"/>
              </a:rPr>
              <a:t>        </a:t>
            </a:r>
            <a:r>
              <a:rPr lang="uk-UA" sz="3200" b="1" i="1" dirty="0">
                <a:solidFill>
                  <a:srgbClr val="C422A1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Червона калина від ста хвороб лікує</a:t>
            </a:r>
            <a:endParaRPr lang="ru-RU" sz="3200" b="1" i="1" dirty="0">
              <a:solidFill>
                <a:srgbClr val="C422A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uk-UA" sz="2400" b="1" dirty="0">
                <a:solidFill>
                  <a:srgbClr val="003399"/>
                </a:solidFill>
                <a:ea typeface="Calibri" pitchFamily="34" charset="0"/>
                <a:cs typeface="Calibri" pitchFamily="34" charset="0"/>
              </a:rPr>
              <a:t>           </a:t>
            </a:r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Якщо  вас  огорнуло  небажання  будь - що  робити,  </a:t>
            </a:r>
          </a:p>
          <a:p>
            <a:pPr eaLnBrk="0" hangingPunct="0"/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не/забувайте   про калину. Скуштувавши бабусиних пиріжків з калиною ви неодмінно станете </a:t>
            </a:r>
            <a:r>
              <a:rPr lang="uk-UA" sz="20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бад</a:t>
            </a:r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…</a:t>
            </a:r>
            <a:r>
              <a:rPr lang="uk-UA" sz="20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рішими</a:t>
            </a:r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. А, може, ви </a:t>
            </a:r>
            <a:r>
              <a:rPr lang="uk-UA" sz="20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ро</a:t>
            </a:r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…дратовані? Ви одразу ж заспокоїтесь випивши відвар із кори калини. А додавши червоних плодів з цукром чи медом  до гарячого чаю, ви позбавитесь заздрощів, </a:t>
            </a:r>
          </a:p>
          <a:p>
            <a:pPr eaLnBrk="0" hangingPunct="0"/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злості, пихатості. Не забувайте! Сік калини </a:t>
            </a:r>
          </a:p>
          <a:p>
            <a:pPr eaLnBrk="0" hangingPunct="0"/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дуже кори…ний як косметичний засіб. І, </a:t>
            </a:r>
          </a:p>
          <a:p>
            <a:pPr eaLnBrk="0" hangingPunct="0"/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звичайно, посадивши калину на своєму обійсті </a:t>
            </a:r>
          </a:p>
          <a:p>
            <a:pPr eaLnBrk="0" hangingPunct="0"/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будьте певні:</a:t>
            </a:r>
            <a:r>
              <a:rPr lang="ru-RU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ніяке лихо не/переступить поріг  </a:t>
            </a:r>
          </a:p>
          <a:p>
            <a:pPr eaLnBrk="0" hangingPunct="0"/>
            <a:r>
              <a:rPr lang="uk-UA" sz="20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вашої хати.</a:t>
            </a:r>
            <a:endParaRPr lang="uk-UA" sz="2000" b="1" dirty="0">
              <a:solidFill>
                <a:srgbClr val="8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0"/>
            <a:ext cx="8715436" cy="923330"/>
          </a:xfrm>
          <a:prstGeom prst="rect">
            <a:avLst/>
          </a:prstGeom>
          <a:solidFill>
            <a:srgbClr val="FFFFCC">
              <a:alpha val="77000"/>
            </a:srgb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</a:rPr>
              <a:t> </a:t>
            </a:r>
            <a:r>
              <a:rPr lang="ru-RU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3399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Monotype Corsiva" pitchFamily="66" charset="0"/>
              </a:rPr>
              <a:t>Рекламна пауза</a:t>
            </a:r>
          </a:p>
        </p:txBody>
      </p:sp>
      <p:pic>
        <p:nvPicPr>
          <p:cNvPr id="13316" name="Picture 4" descr="D:\для ТНМ\Школьные фоны\arrow-wood_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3714750"/>
            <a:ext cx="250031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285750" y="5643563"/>
            <a:ext cx="6215063" cy="708025"/>
          </a:xfrm>
          <a:prstGeom prst="rect">
            <a:avLst/>
          </a:prstGeom>
          <a:solidFill>
            <a:srgbClr val="FFFFCC">
              <a:alpha val="83136"/>
            </a:srgb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uk-UA" sz="2000" b="1" i="1" dirty="0">
                <a:solidFill>
                  <a:srgbClr val="006600"/>
                </a:solidFill>
                <a:ea typeface="Calibri" pitchFamily="34" charset="0"/>
                <a:cs typeface="Times New Roman" pitchFamily="18" charset="0"/>
              </a:rPr>
              <a:t>- </a:t>
            </a:r>
            <a:r>
              <a:rPr lang="uk-UA" sz="2000" b="1" i="1" dirty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Про що ви дізнались із цього тексту? </a:t>
            </a:r>
            <a:endParaRPr lang="ru-RU" sz="2000" b="1" i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  <a:p>
            <a:pPr eaLnBrk="0" hangingPunct="0">
              <a:tabLst>
                <a:tab pos="457200" algn="l"/>
              </a:tabLst>
            </a:pPr>
            <a:r>
              <a:rPr lang="uk-UA" sz="2000" b="1" i="1" dirty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- Визначте тему й основну думку.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42938" y="476672"/>
            <a:ext cx="8001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42900"/>
            <a:r>
              <a:rPr lang="uk-UA" sz="4000" b="1" i="1" dirty="0">
                <a:solidFill>
                  <a:srgbClr val="FF3399"/>
                </a:solidFill>
                <a:latin typeface="Monotype Corsiva" pitchFamily="66" charset="0"/>
                <a:cs typeface="Times New Roman" pitchFamily="18" charset="0"/>
              </a:rPr>
              <a:t>           Лабораторія “Редагування” </a:t>
            </a:r>
            <a:endParaRPr lang="ru-RU" sz="4000" b="1" dirty="0">
              <a:solidFill>
                <a:srgbClr val="FF3399"/>
              </a:solidFill>
              <a:latin typeface="Monotype Corsiva" pitchFamily="66" charset="0"/>
            </a:endParaRPr>
          </a:p>
          <a:p>
            <a:pPr indent="342900" algn="ctr" eaLnBrk="0" hangingPunct="0"/>
            <a:r>
              <a:rPr lang="uk-UA" sz="3200" b="1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«Страшне перо не в </a:t>
            </a:r>
            <a:r>
              <a:rPr lang="uk-UA" sz="3200" b="1" i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гусака»</a:t>
            </a:r>
            <a:endParaRPr lang="uk-UA" sz="3200" b="1" i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42900" algn="just" eaLnBrk="0" hangingPunct="0"/>
            <a:endParaRPr lang="ru-RU" sz="2000" b="1" dirty="0"/>
          </a:p>
          <a:p>
            <a:pPr indent="342900" algn="just" eaLnBrk="0" hangingPunct="0"/>
            <a:r>
              <a:rPr lang="uk-UA" sz="2000" b="1" i="1" dirty="0">
                <a:solidFill>
                  <a:srgbClr val="006600"/>
                </a:solidFill>
                <a:latin typeface="+mn-lt"/>
                <a:cs typeface="Times New Roman" pitchFamily="18" charset="0"/>
              </a:rPr>
              <a:t>Усі знають і люблять цю рубрику в газетах, журналах і на телебаченні. Щоб усунути комічний ефект, вам потрібно відредагувати подані речення (усно).</a:t>
            </a:r>
          </a:p>
          <a:p>
            <a:pPr indent="342900" eaLnBrk="0" hangingPunct="0"/>
            <a:r>
              <a:rPr lang="ru-RU" sz="2000" b="1" dirty="0"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1)</a:t>
            </a:r>
            <a:r>
              <a:rPr lang="ru-RU" sz="2000" b="1" dirty="0">
                <a:latin typeface="+mn-lt"/>
                <a:cs typeface="Times New Roman" pitchFamily="18" charset="0"/>
              </a:rPr>
              <a:t> </a:t>
            </a:r>
            <a:r>
              <a:rPr lang="uk-UA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Красуня - калина зачарувала дівчину, перебуваючи в лісі. </a:t>
            </a:r>
            <a:endParaRPr lang="ru-RU" sz="2000" b="1" dirty="0">
              <a:solidFill>
                <a:srgbClr val="800000"/>
              </a:solidFill>
              <a:latin typeface="+mn-lt"/>
            </a:endParaRPr>
          </a:p>
          <a:p>
            <a:pPr indent="342900" algn="just" eaLnBrk="0" hangingPunct="0"/>
            <a:r>
              <a:rPr lang="uk-UA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2)Блукаючи лісом, милуючись красою калини і інших дерев та кущів, учнем було зібрано   матеріал для твору.</a:t>
            </a:r>
            <a:endParaRPr lang="ru-RU" sz="2000" b="1" dirty="0">
              <a:solidFill>
                <a:srgbClr val="800000"/>
              </a:solidFill>
              <a:latin typeface="+mn-lt"/>
            </a:endParaRPr>
          </a:p>
          <a:p>
            <a:pPr indent="342900" algn="just" eaLnBrk="0" hangingPunct="0"/>
            <a:r>
              <a:rPr lang="uk-UA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3)Виглянувши у вікно, в очі кидаються пелюстки калини.</a:t>
            </a:r>
            <a:endParaRPr lang="uk-UA" sz="2000" b="1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14339" name="Picture 9" descr="CA348W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5072063"/>
            <a:ext cx="2143125" cy="1571625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</p:spPr>
      </p:pic>
      <p:pic>
        <p:nvPicPr>
          <p:cNvPr id="14340" name="Picture 9" descr="CA348W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5072063"/>
            <a:ext cx="2143125" cy="1601787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</p:spPr>
      </p:pic>
      <p:pic>
        <p:nvPicPr>
          <p:cNvPr id="14341" name="Picture 9" descr="CA348W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25" y="5072063"/>
            <a:ext cx="2214563" cy="153035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</p:spPr>
      </p:pic>
      <p:pic>
        <p:nvPicPr>
          <p:cNvPr id="14342" name="Picture 9" descr="CA348W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072063"/>
            <a:ext cx="2143125" cy="153035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428625" y="428625"/>
            <a:ext cx="8715375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uk-UA" sz="4800" b="1" dirty="0">
                <a:solidFill>
                  <a:srgbClr val="FF3399"/>
                </a:solidFill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Лабораторія «Ігрова»</a:t>
            </a:r>
          </a:p>
          <a:p>
            <a:pPr algn="ctr" eaLnBrk="0" hangingPunct="0">
              <a:defRPr/>
            </a:pPr>
            <a:r>
              <a:rPr lang="ru-RU" sz="1100" b="1" i="1" dirty="0">
                <a:solidFill>
                  <a:srgbClr val="391CE4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3600" b="1" i="1" dirty="0">
                <a:solidFill>
                  <a:srgbClr val="003399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Гра «Так/ні»</a:t>
            </a:r>
            <a:r>
              <a:rPr lang="uk-UA" sz="3600" b="1" dirty="0">
                <a:solidFill>
                  <a:srgbClr val="003399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ru-RU" sz="3600" b="1" dirty="0">
              <a:solidFill>
                <a:srgbClr val="003399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defRPr/>
            </a:pPr>
            <a:endParaRPr lang="uk-UA" sz="1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Times New Roman" pitchFamily="18" charset="0"/>
              </a:rPr>
              <a:t>1.Слова «опадаючи, «квітнучи»,  «радіючи»  -  дієприслівники </a:t>
            </a: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Times New Roman" pitchFamily="18" charset="0"/>
              </a:rPr>
              <a:t>    недоконаного виду     </a:t>
            </a:r>
            <a:endParaRPr lang="ru-RU" sz="2000" b="1" dirty="0">
              <a:solidFill>
                <a:srgbClr val="800000"/>
              </a:solidFill>
              <a:latin typeface="+mn-lt"/>
              <a:ea typeface="Calibri" pitchFamily="34" charset="0"/>
              <a:cs typeface="Arial" charset="0"/>
            </a:endParaRP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2. Дієприслівники   недоконаного   виду   утворюються   за     </a:t>
            </a: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   допомогою суфіксів </a:t>
            </a:r>
            <a:r>
              <a:rPr lang="uk-UA" sz="2000" b="1" i="1" dirty="0" err="1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ши</a:t>
            </a:r>
            <a:r>
              <a:rPr lang="uk-UA" sz="2000" b="1" i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-, </a:t>
            </a:r>
            <a:r>
              <a:rPr lang="uk-UA" sz="2000" b="1" i="1" dirty="0" err="1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вши</a:t>
            </a:r>
            <a:r>
              <a:rPr lang="uk-UA" sz="2000" b="1" i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-      </a:t>
            </a:r>
            <a:endParaRPr lang="ru-RU" sz="2000" b="1" dirty="0">
              <a:solidFill>
                <a:srgbClr val="800000"/>
              </a:solidFill>
              <a:latin typeface="+mn-lt"/>
              <a:ea typeface="Calibri" pitchFamily="34" charset="0"/>
              <a:cs typeface="Arial" charset="0"/>
            </a:endParaRP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3. Дієприслівники завжди пишуться з НЕ окремо  </a:t>
            </a:r>
            <a:r>
              <a:rPr lang="uk-UA" sz="2000" b="1" i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</a:t>
            </a:r>
            <a:endParaRPr lang="ru-RU" sz="2000" b="1" dirty="0">
              <a:solidFill>
                <a:srgbClr val="800000"/>
              </a:solidFill>
              <a:latin typeface="+mn-lt"/>
              <a:ea typeface="Calibri" pitchFamily="34" charset="0"/>
              <a:cs typeface="Arial" charset="0"/>
            </a:endParaRP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4. Дієприслівники «не/</a:t>
            </a:r>
            <a:r>
              <a:rPr lang="uk-UA" sz="2000" b="1" dirty="0" err="1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хтуючи</a:t>
            </a: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», «не/волячи», «не/навидячи»  </a:t>
            </a: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   пишуться з НЕ разом</a:t>
            </a:r>
            <a:endParaRPr lang="ru-RU" sz="2000" b="1" dirty="0">
              <a:solidFill>
                <a:srgbClr val="800000"/>
              </a:solidFill>
              <a:latin typeface="+mn-lt"/>
              <a:ea typeface="Calibri" pitchFamily="34" charset="0"/>
              <a:cs typeface="Arial" charset="0"/>
            </a:endParaRPr>
          </a:p>
          <a:p>
            <a:pPr eaLnBrk="0" hangingPunct="0"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5.</a:t>
            </a:r>
            <a:r>
              <a:rPr lang="uk-UA" sz="2000" b="1" i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</a:t>
            </a: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В реченні «Хлопець сидів склавши руки» ставиться кома  </a:t>
            </a:r>
            <a:r>
              <a:rPr lang="uk-UA" sz="2000" b="1" i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</a:t>
            </a:r>
            <a:endParaRPr lang="ru-RU" sz="2000" b="1" dirty="0">
              <a:solidFill>
                <a:srgbClr val="800000"/>
              </a:solidFill>
              <a:latin typeface="+mn-lt"/>
              <a:ea typeface="Calibri" pitchFamily="34" charset="0"/>
              <a:cs typeface="Arial" charset="0"/>
            </a:endParaRPr>
          </a:p>
          <a:p>
            <a:pPr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6. Збагнувши, опустившись, знайшовши - дієприслівники    </a:t>
            </a:r>
          </a:p>
          <a:p>
            <a:pPr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   доконаного виду </a:t>
            </a:r>
            <a:r>
              <a:rPr lang="uk-UA" sz="2000" b="1" i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</a:t>
            </a:r>
            <a:endParaRPr lang="ru-RU" sz="2000" b="1" dirty="0">
              <a:solidFill>
                <a:srgbClr val="800000"/>
              </a:solidFill>
              <a:latin typeface="+mn-lt"/>
              <a:ea typeface="Calibri" pitchFamily="34" charset="0"/>
              <a:cs typeface="Arial" charset="0"/>
            </a:endParaRPr>
          </a:p>
          <a:p>
            <a:pPr>
              <a:defRPr/>
            </a:pPr>
            <a:r>
              <a:rPr lang="ru-RU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7. </a:t>
            </a: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Дієприслівники разом із залежними  словами </a:t>
            </a:r>
          </a:p>
          <a:p>
            <a:pPr>
              <a:defRPr/>
            </a:pPr>
            <a:r>
              <a:rPr lang="uk-UA" sz="2000" b="1" dirty="0">
                <a:solidFill>
                  <a:srgbClr val="800000"/>
                </a:solidFill>
                <a:latin typeface="+mn-lt"/>
                <a:ea typeface="Calibri" pitchFamily="34" charset="0"/>
                <a:cs typeface="Arial" charset="0"/>
              </a:rPr>
              <a:t>     утворюють дієприслівниковий зворот.</a:t>
            </a:r>
            <a:endParaRPr lang="uk-UA" sz="2000" b="1" i="1" dirty="0">
              <a:solidFill>
                <a:srgbClr val="800000"/>
              </a:solidFill>
              <a:latin typeface="+mn-lt"/>
              <a:ea typeface="Calibri" pitchFamily="34" charset="0"/>
              <a:cs typeface="Arial" charset="0"/>
            </a:endParaRPr>
          </a:p>
          <a:p>
            <a:pPr eaLnBrk="0" hangingPunct="0">
              <a:defRPr/>
            </a:pPr>
            <a:endParaRPr lang="uk-UA" sz="2000" b="1" i="1" dirty="0">
              <a:ea typeface="Calibri" pitchFamily="34" charset="0"/>
              <a:cs typeface="Arial" charset="0"/>
            </a:endParaRPr>
          </a:p>
          <a:p>
            <a:pPr eaLnBrk="0" hangingPunct="0">
              <a:defRPr/>
            </a:pPr>
            <a:endParaRPr lang="uk-UA" sz="2000" b="1" dirty="0">
              <a:ea typeface="Calibri" pitchFamily="34" charset="0"/>
              <a:cs typeface="Arial" charset="0"/>
            </a:endParaRPr>
          </a:p>
        </p:txBody>
      </p:sp>
      <p:pic>
        <p:nvPicPr>
          <p:cNvPr id="15363" name="Picture 4" descr="D:\для ТНМ\Школьные фоны\images (2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0" y="4786313"/>
            <a:ext cx="1785938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286250" y="1714500"/>
            <a:ext cx="13144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ru-RU" sz="2800" b="1">
                <a:solidFill>
                  <a:srgbClr val="006600"/>
                </a:solidFill>
                <a:cs typeface="Arial" charset="0"/>
              </a:rPr>
              <a:t>1. Так</a:t>
            </a:r>
          </a:p>
          <a:p>
            <a:pPr marL="342900" indent="-342900"/>
            <a:r>
              <a:rPr lang="ru-RU" sz="2800" b="1">
                <a:solidFill>
                  <a:srgbClr val="006600"/>
                </a:solidFill>
                <a:cs typeface="Arial" charset="0"/>
              </a:rPr>
              <a:t>2. Н</a:t>
            </a:r>
            <a:r>
              <a:rPr lang="uk-UA" sz="2800" b="1">
                <a:solidFill>
                  <a:srgbClr val="006600"/>
                </a:solidFill>
                <a:cs typeface="Arial" charset="0"/>
              </a:rPr>
              <a:t>і</a:t>
            </a:r>
          </a:p>
          <a:p>
            <a:pPr marL="342900" indent="-342900"/>
            <a:r>
              <a:rPr lang="uk-UA" sz="2800" b="1">
                <a:solidFill>
                  <a:srgbClr val="006600"/>
                </a:solidFill>
                <a:cs typeface="Arial" charset="0"/>
              </a:rPr>
              <a:t>3. Ні</a:t>
            </a:r>
          </a:p>
          <a:p>
            <a:pPr marL="342900" indent="-342900"/>
            <a:r>
              <a:rPr lang="uk-UA" sz="2800" b="1">
                <a:solidFill>
                  <a:srgbClr val="006600"/>
                </a:solidFill>
                <a:cs typeface="Arial" charset="0"/>
              </a:rPr>
              <a:t>4. Так</a:t>
            </a:r>
          </a:p>
          <a:p>
            <a:pPr marL="342900" indent="-342900"/>
            <a:r>
              <a:rPr lang="uk-UA" sz="2800" b="1">
                <a:solidFill>
                  <a:srgbClr val="006600"/>
                </a:solidFill>
                <a:cs typeface="Arial" charset="0"/>
              </a:rPr>
              <a:t>5. Ні</a:t>
            </a:r>
          </a:p>
          <a:p>
            <a:pPr marL="342900" indent="-342900"/>
            <a:r>
              <a:rPr lang="uk-UA" sz="2800" b="1">
                <a:solidFill>
                  <a:srgbClr val="006600"/>
                </a:solidFill>
                <a:cs typeface="Arial" charset="0"/>
              </a:rPr>
              <a:t>6. Так</a:t>
            </a:r>
          </a:p>
          <a:p>
            <a:pPr marL="342900" indent="-342900"/>
            <a:r>
              <a:rPr lang="uk-UA" sz="2800" b="1">
                <a:solidFill>
                  <a:srgbClr val="006600"/>
                </a:solidFill>
                <a:cs typeface="Arial" charset="0"/>
              </a:rPr>
              <a:t>7. Так</a:t>
            </a:r>
          </a:p>
          <a:p>
            <a:pPr marL="342900" indent="-342900"/>
            <a:endParaRPr lang="ru-RU" sz="2800" b="1">
              <a:cs typeface="Arial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786063" y="785813"/>
            <a:ext cx="35417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4800" b="1">
                <a:solidFill>
                  <a:srgbClr val="FF3399"/>
                </a:solidFill>
                <a:latin typeface="Monotype Corsiva" pitchFamily="66" charset="0"/>
              </a:rPr>
              <a:t>Самоперевірка</a:t>
            </a:r>
            <a:endParaRPr lang="ru-RU" sz="48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pic>
        <p:nvPicPr>
          <p:cNvPr id="16388" name="Picture 8" descr="D:\для ТНМ\Школьные фоны\Рисунок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071688"/>
            <a:ext cx="250031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7" descr="D:\для ТНМ\Школьные фоны\Рисунок3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0" y="2643188"/>
            <a:ext cx="185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00063" y="428625"/>
            <a:ext cx="82867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71500" algn="just"/>
            <a:r>
              <a:rPr lang="uk-UA" sz="4800" b="1" dirty="0">
                <a:solidFill>
                  <a:srgbClr val="FF3399"/>
                </a:solidFill>
                <a:latin typeface="Monotype Corsiva" pitchFamily="66" charset="0"/>
                <a:cs typeface="Times New Roman" pitchFamily="18" charset="0"/>
              </a:rPr>
              <a:t>Лабораторія “Тестування”</a:t>
            </a:r>
          </a:p>
          <a:p>
            <a:pPr indent="571500" algn="just"/>
            <a:endParaRPr lang="uk-UA" sz="1400" b="1" dirty="0">
              <a:latin typeface="Arial" charset="0"/>
              <a:cs typeface="Times New Roman" pitchFamily="18" charset="0"/>
            </a:endParaRPr>
          </a:p>
          <a:p>
            <a:pPr indent="571500" algn="just"/>
            <a:r>
              <a:rPr lang="uk-UA" sz="2000" b="1" i="1" dirty="0">
                <a:solidFill>
                  <a:srgbClr val="003399"/>
                </a:solidFill>
                <a:cs typeface="Times New Roman" pitchFamily="18" charset="0"/>
              </a:rPr>
              <a:t>1.</a:t>
            </a:r>
            <a:r>
              <a:rPr lang="uk-UA" sz="2000" b="1" i="1" dirty="0">
                <a:cs typeface="Times New Roman" pitchFamily="18" charset="0"/>
              </a:rPr>
              <a:t> </a:t>
            </a:r>
            <a:r>
              <a:rPr lang="uk-UA" sz="2000" b="1" i="1" dirty="0">
                <a:solidFill>
                  <a:srgbClr val="003399"/>
                </a:solidFill>
                <a:cs typeface="Times New Roman" pitchFamily="18" charset="0"/>
              </a:rPr>
              <a:t>У якому рядку подано правильне визначення дієприслівника?</a:t>
            </a:r>
            <a:endParaRPr lang="ru-RU" sz="2000" b="1" i="1" dirty="0">
              <a:solidFill>
                <a:srgbClr val="003399"/>
              </a:solidFill>
            </a:endParaRPr>
          </a:p>
          <a:p>
            <a:pPr indent="571500" algn="just" eaLnBrk="0" hangingPunct="0"/>
            <a:r>
              <a:rPr lang="uk-UA" sz="2000" b="1" dirty="0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А. Дієприслівник — це частина мови, що означає додаткову дію або стан і має граматичні ознаки дієслова та прислівника.</a:t>
            </a:r>
            <a:endParaRPr lang="ru-RU" sz="2000" b="1" dirty="0">
              <a:solidFill>
                <a:srgbClr val="800000"/>
              </a:solidFill>
            </a:endParaRPr>
          </a:p>
          <a:p>
            <a:pPr indent="571500" algn="just" eaLnBrk="0" hangingPunct="0"/>
            <a:r>
              <a:rPr lang="uk-UA" sz="2000" b="1" dirty="0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Б. Дієприслівник — це особлива форма дієслова, що означає додаткову дію і має граматичні значення дієслова та прикметника.</a:t>
            </a:r>
            <a:endParaRPr lang="ru-RU" sz="2000" b="1" dirty="0">
              <a:solidFill>
                <a:srgbClr val="800000"/>
              </a:solidFill>
            </a:endParaRPr>
          </a:p>
          <a:p>
            <a:pPr indent="571500" algn="just" eaLnBrk="0" hangingPunct="0"/>
            <a:r>
              <a:rPr lang="uk-UA" sz="2000" b="1" dirty="0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В. Дієприслівник — це особлива форма дієслова, що означає додаткову дію або стан.</a:t>
            </a:r>
            <a:endParaRPr lang="ru-RU" sz="2000" b="1" dirty="0">
              <a:solidFill>
                <a:srgbClr val="800000"/>
              </a:solidFill>
            </a:endParaRPr>
          </a:p>
          <a:p>
            <a:pPr indent="571500" algn="just" eaLnBrk="0" hangingPunct="0"/>
            <a:r>
              <a:rPr lang="uk-UA" sz="2000" b="1" dirty="0">
                <a:cs typeface="Times New Roman" pitchFamily="18" charset="0"/>
                <a:hlinkClick r:id="rId3" action="ppaction://hlinksldjump"/>
              </a:rPr>
              <a:t>Г. Дієприслівник — це особлива незмінна форма дієслова, що означає додаткову дію або стан і має граматичні ознаки дієслова та прислівника.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7188" y="1785938"/>
            <a:ext cx="85725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2. Вкажіть, у якому рядку всі слова є   </a:t>
            </a:r>
          </a:p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      дієприслівниками.</a:t>
            </a:r>
            <a:endParaRPr lang="ru-RU" sz="2400" b="1" i="1">
              <a:solidFill>
                <a:srgbClr val="003399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А. Благаючи, ворогуючи, скошено, милуючись.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Б. Зарахувавши, зламавши, заплаканий, сумуючи.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В. Повертаючись, розповідаючи, досліджений, терти.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Г. Перебуваючи, повернувшись, злякавшись,  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      розгадавши.</a:t>
            </a:r>
            <a:endParaRPr lang="uk-UA" sz="2000" b="1">
              <a:solidFill>
                <a:srgbClr val="800000"/>
              </a:solidFill>
              <a:cs typeface="Times New Roman" pitchFamily="18" charset="0"/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Ґ. Прогнозуючи, запросивши, показавши, зів’ялий.</a:t>
            </a:r>
            <a:endParaRPr lang="uk-UA" sz="20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500063" y="1285875"/>
            <a:ext cx="8215312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3. Які граматичні ознаки властиві   </a:t>
            </a:r>
          </a:p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     дієприслівнику?</a:t>
            </a:r>
            <a:endParaRPr lang="ru-RU" sz="2400" b="1" i="1">
              <a:solidFill>
                <a:srgbClr val="003399"/>
              </a:solidFill>
            </a:endParaRPr>
          </a:p>
          <a:p>
            <a:pPr indent="571500" algn="just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А. Вид, може мати залежні слова, незмінність, роль  </a:t>
            </a:r>
          </a:p>
          <a:p>
            <a:pPr indent="571500" algn="just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 означення.</a:t>
            </a:r>
            <a:endParaRPr lang="ru-RU" sz="2000" b="1">
              <a:solidFill>
                <a:srgbClr val="800000"/>
              </a:solidFill>
            </a:endParaRPr>
          </a:p>
          <a:p>
            <a:pPr indent="571500" algn="just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Б. Вид, час, рід, роль присудка.</a:t>
            </a:r>
            <a:endParaRPr lang="ru-RU" sz="2000" b="1">
              <a:solidFill>
                <a:srgbClr val="800000"/>
              </a:solidFill>
            </a:endParaRPr>
          </a:p>
          <a:p>
            <a:pPr indent="571500" algn="just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В. Вид, може мати залежні слова, незмінність, роль </a:t>
            </a:r>
          </a:p>
          <a:p>
            <a:pPr indent="571500" algn="just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      обставини.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Г. Вид, спосіб, перехідність, відмінок, роль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обставини.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algn="just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Ґ. Відмінок, рід, незмінність, роль обставини.</a:t>
            </a:r>
            <a:endParaRPr lang="uk-UA" sz="20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642938" y="1214438"/>
            <a:ext cx="7929562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71500" algn="just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4. У якому рядку всі слова з часткою не </a:t>
            </a:r>
          </a:p>
          <a:p>
            <a:pPr indent="571500" algn="just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      пишуться окремо?</a:t>
            </a:r>
            <a:endParaRPr lang="ru-RU" sz="2400" b="1" i="1">
              <a:solidFill>
                <a:srgbClr val="003399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А. Не/дописавши, не/гаючи, не/питаючи,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 не/дооцінюючи.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Б. Не/побачивши, не/пускаючи, не/здужаючи,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 не/вгаваючи.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В. Не/зупиняючись, не/віддавши, не/чекаючи,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      не/діставши.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Г. Не/домовившись, не/піклуючись, не/дбаючи,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не/хтуючи.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Ґ. Не/розуміючи, не/злякавшись, не/втручаючись,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не/волячи.</a:t>
            </a:r>
            <a:endParaRPr lang="uk-UA" sz="20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8"/>
          <p:cNvSpPr txBox="1">
            <a:spLocks noChangeArrowheads="1"/>
          </p:cNvSpPr>
          <p:nvPr/>
        </p:nvSpPr>
        <p:spPr bwMode="auto">
          <a:xfrm>
            <a:off x="500063" y="571500"/>
            <a:ext cx="8207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4000" b="1" i="1" dirty="0">
                <a:solidFill>
                  <a:srgbClr val="800000"/>
                </a:solidFill>
              </a:rPr>
              <a:t> </a:t>
            </a:r>
            <a:r>
              <a:rPr lang="ru-RU" sz="4000" b="1" i="1" dirty="0" err="1">
                <a:solidFill>
                  <a:srgbClr val="C00000"/>
                </a:solidFill>
              </a:rPr>
              <a:t>Анотація</a:t>
            </a:r>
            <a:endParaRPr lang="ru-RU" sz="4000" b="1" i="1" dirty="0">
              <a:solidFill>
                <a:srgbClr val="C00000"/>
              </a:solidFill>
            </a:endParaRPr>
          </a:p>
        </p:txBody>
      </p:sp>
      <p:sp>
        <p:nvSpPr>
          <p:cNvPr id="3075" name="Text Box 18"/>
          <p:cNvSpPr txBox="1">
            <a:spLocks noChangeArrowheads="1"/>
          </p:cNvSpPr>
          <p:nvPr/>
        </p:nvSpPr>
        <p:spPr bwMode="auto">
          <a:xfrm>
            <a:off x="500063" y="1214438"/>
            <a:ext cx="8358187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ru-RU" sz="2800" b="1" i="1" dirty="0"/>
              <a:t>          </a:t>
            </a:r>
            <a:r>
              <a:rPr lang="uk-UA" sz="2000" dirty="0"/>
              <a:t>Усі помітили, що за останні роки наші вихованці значно змінилися. Нам стало складніше домагатися відповідних предметних знань. Вони більше люблять міркувати, дискутувати й полемізувати, їм це цікаво. </a:t>
            </a:r>
          </a:p>
          <a:p>
            <a:r>
              <a:rPr lang="uk-UA" sz="2000" dirty="0"/>
              <a:t>             Як свідчить практика, розвитку пізнавальної активності, зокрема формуванню мотивів навчальної діяльності та інтересу  до  предмету, розвитку логічного мислення ефективно сприяє використання ІКТ. </a:t>
            </a:r>
          </a:p>
          <a:p>
            <a:r>
              <a:rPr lang="uk-UA" sz="2000" dirty="0"/>
              <a:t>              Пропоную до вашої уваги </a:t>
            </a:r>
            <a:r>
              <a:rPr lang="en-US" sz="2000" dirty="0"/>
              <a:t>Power Point</a:t>
            </a:r>
            <a:r>
              <a:rPr lang="uk-UA" sz="2000" dirty="0"/>
              <a:t> – презентацію до уроку  української мови в 7 класі.</a:t>
            </a:r>
          </a:p>
          <a:p>
            <a:pPr algn="just"/>
            <a:r>
              <a:rPr lang="uk-UA" sz="2000" dirty="0"/>
              <a:t>               З метою зацікавити дітей, збудити інтерес до навчального матеріалу та враховуючи вікові особливості, урок проводиться у вигляді віртуальної екскурсії по інституту мови, під час якої учні відвідують лабораторії.</a:t>
            </a:r>
          </a:p>
          <a:p>
            <a:pPr algn="just"/>
            <a:endParaRPr lang="uk-UA" sz="2000" dirty="0"/>
          </a:p>
          <a:p>
            <a:pPr algn="just"/>
            <a:r>
              <a:rPr lang="uk-UA" sz="2000" dirty="0"/>
              <a:t> </a:t>
            </a:r>
            <a:endParaRPr lang="ru-RU" sz="2000" dirty="0"/>
          </a:p>
          <a:p>
            <a:r>
              <a:rPr lang="uk-UA" sz="2000" b="1" i="1" dirty="0"/>
              <a:t> </a:t>
            </a:r>
            <a:endParaRPr lang="ru-RU" sz="2000" dirty="0"/>
          </a:p>
          <a:p>
            <a:pPr algn="just">
              <a:lnSpc>
                <a:spcPct val="110000"/>
              </a:lnSpc>
            </a:pP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571500" y="1071563"/>
            <a:ext cx="81438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5. Дієприслівниковий зворот використано </a:t>
            </a:r>
          </a:p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     в реченні (розділові знаки пропущено):</a:t>
            </a:r>
            <a:endParaRPr lang="ru-RU" sz="2400" b="1" i="1">
              <a:solidFill>
                <a:srgbClr val="003399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А. Там синіє Дніпр широкий з жовтими пісками з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 високими берегами з темними лісами.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Б. Заспівали застукали тяжкі краплини спадаючи з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      листя й квіту на землю.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В. Де-не-де ще тремтів на гілці одинокий скручений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дудочкою листок.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Г. Ніжна тиха кришталево чиста мелодія почулася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ніби здалека.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Ґ. Баритон немолодий але гарно виспіваний провів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ту ж саму фразу.</a:t>
            </a:r>
            <a:endParaRPr lang="uk-UA" sz="20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500063" y="1285875"/>
            <a:ext cx="82867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6. Позначте неправильно побудоване  </a:t>
            </a:r>
          </a:p>
          <a:p>
            <a:pPr indent="571500"/>
            <a:r>
              <a:rPr lang="uk-UA" sz="2400" b="1" i="1">
                <a:solidFill>
                  <a:srgbClr val="003399"/>
                </a:solidFill>
                <a:cs typeface="Times New Roman" pitchFamily="18" charset="0"/>
              </a:rPr>
              <a:t>     речення із дієприслівниковим зворотом.</a:t>
            </a:r>
            <a:endParaRPr lang="ru-RU" sz="2400" b="1" i="1">
              <a:solidFill>
                <a:srgbClr val="003399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А. Відчинивши двері, діти почали колядувати.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Б. Дивлячись кінофільм, несподівано сяйнула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3" action="ppaction://hlinksldjump"/>
              </a:rPr>
              <a:t>      блискавка, вдарив грім і розпочався дощ.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В. Посадивши біля школи липи, клени і каштани,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 семикласники повернулися до класу.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Г. Відвідавши природознавчий музей, школярі жваво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ділилися враженнями від побаченого.</a:t>
            </a:r>
            <a:endParaRPr lang="ru-RU" sz="2000" b="1">
              <a:solidFill>
                <a:srgbClr val="800000"/>
              </a:solidFill>
            </a:endParaRP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Ґ. Перемігши супротивника, кияни увійшли до </a:t>
            </a:r>
          </a:p>
          <a:p>
            <a:pPr indent="571500" eaLnBrk="0" hangingPunct="0"/>
            <a:r>
              <a:rPr lang="uk-UA" sz="2000" b="1">
                <a:solidFill>
                  <a:srgbClr val="800000"/>
                </a:solidFill>
                <a:cs typeface="Times New Roman" pitchFamily="18" charset="0"/>
                <a:hlinkClick r:id="rId2" action="ppaction://hlinksldjump"/>
              </a:rPr>
              <a:t>     фіналу.</a:t>
            </a:r>
            <a:endParaRPr lang="uk-UA" sz="20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3"/>
          <p:cNvSpPr>
            <a:spLocks noChangeArrowheads="1"/>
          </p:cNvSpPr>
          <p:nvPr/>
        </p:nvSpPr>
        <p:spPr bwMode="auto">
          <a:xfrm>
            <a:off x="1000125" y="1785938"/>
            <a:ext cx="72151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solidFill>
                  <a:srgbClr val="0033CC"/>
                </a:solidFill>
              </a:rPr>
              <a:t>Дієприслівник</a:t>
            </a:r>
            <a:r>
              <a:rPr lang="ru-RU" sz="2400" b="1"/>
              <a:t> </a:t>
            </a:r>
            <a:r>
              <a:rPr lang="ru-RU" sz="2400" b="1">
                <a:solidFill>
                  <a:srgbClr val="800000"/>
                </a:solidFill>
              </a:rPr>
              <a:t>— </a:t>
            </a:r>
          </a:p>
          <a:p>
            <a:r>
              <a:rPr lang="ru-RU" sz="2400" b="1">
                <a:solidFill>
                  <a:srgbClr val="800000"/>
                </a:solidFill>
              </a:rPr>
              <a:t>особлива форма  дієслова,  яка означає додаткову  дію, що супроводить головну, виражену дієсловом, і відповідає на питання </a:t>
            </a:r>
            <a:r>
              <a:rPr lang="ru-RU" sz="2400" b="1" i="1">
                <a:solidFill>
                  <a:srgbClr val="800000"/>
                </a:solidFill>
              </a:rPr>
              <a:t>що роблячи? що зробивши?</a:t>
            </a:r>
          </a:p>
          <a:p>
            <a:r>
              <a:rPr lang="ru-RU" sz="2400" b="1" i="1">
                <a:solidFill>
                  <a:srgbClr val="FF3399"/>
                </a:solidFill>
              </a:rPr>
              <a:t>Наприклад:</a:t>
            </a:r>
            <a:r>
              <a:rPr lang="ru-RU" sz="2400" b="1">
                <a:solidFill>
                  <a:srgbClr val="800000"/>
                </a:solidFill>
              </a:rPr>
              <a:t> читаючи, співаючи, узявши, схопивши.</a:t>
            </a:r>
          </a:p>
        </p:txBody>
      </p:sp>
      <p:sp>
        <p:nvSpPr>
          <p:cNvPr id="5" name="Управляющая кнопка: назад 4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2571750" y="250031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7200" b="1">
                <a:solidFill>
                  <a:srgbClr val="FF3399"/>
                </a:solidFill>
                <a:latin typeface="Monotype Corsiva" pitchFamily="66" charset="0"/>
              </a:rPr>
              <a:t>Правильно</a:t>
            </a:r>
            <a:endParaRPr lang="ru-RU" sz="72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5" name="Управляющая кнопка: назад 4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2571750" y="250031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7200" b="1">
                <a:solidFill>
                  <a:srgbClr val="FF3399"/>
                </a:solidFill>
                <a:latin typeface="Monotype Corsiva" pitchFamily="66" charset="0"/>
              </a:rPr>
              <a:t>Правильно</a:t>
            </a:r>
            <a:endParaRPr lang="ru-RU" sz="72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4" name="Управляющая кнопка: назад 3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2571750" y="250031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7200" b="1">
                <a:solidFill>
                  <a:srgbClr val="FF3399"/>
                </a:solidFill>
                <a:latin typeface="Monotype Corsiva" pitchFamily="66" charset="0"/>
              </a:rPr>
              <a:t>Правильно</a:t>
            </a:r>
            <a:endParaRPr lang="ru-RU" sz="72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2571750" y="250031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7200" b="1">
                <a:solidFill>
                  <a:srgbClr val="FF3399"/>
                </a:solidFill>
                <a:latin typeface="Monotype Corsiva" pitchFamily="66" charset="0"/>
              </a:rPr>
              <a:t>Правильно</a:t>
            </a:r>
            <a:endParaRPr lang="ru-RU" sz="72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2571750" y="250031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7200" b="1">
                <a:solidFill>
                  <a:srgbClr val="FF3399"/>
                </a:solidFill>
                <a:latin typeface="Monotype Corsiva" pitchFamily="66" charset="0"/>
              </a:rPr>
              <a:t>Правильно</a:t>
            </a:r>
            <a:endParaRPr lang="ru-RU" sz="72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2571750" y="2500313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7200" b="1">
                <a:solidFill>
                  <a:srgbClr val="FF3399"/>
                </a:solidFill>
                <a:latin typeface="Monotype Corsiva" pitchFamily="66" charset="0"/>
              </a:rPr>
              <a:t>Правильно</a:t>
            </a:r>
            <a:endParaRPr lang="ru-RU" sz="72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Прямоугольник 3"/>
          <p:cNvSpPr>
            <a:spLocks noChangeArrowheads="1"/>
          </p:cNvSpPr>
          <p:nvPr/>
        </p:nvSpPr>
        <p:spPr bwMode="auto">
          <a:xfrm>
            <a:off x="1000125" y="1785938"/>
            <a:ext cx="72151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solidFill>
                  <a:srgbClr val="0033CC"/>
                </a:solidFill>
              </a:rPr>
              <a:t>Дієприслівник</a:t>
            </a:r>
            <a:r>
              <a:rPr lang="ru-RU" sz="2400" b="1"/>
              <a:t> </a:t>
            </a:r>
            <a:r>
              <a:rPr lang="ru-RU" sz="2400" b="1">
                <a:solidFill>
                  <a:srgbClr val="800000"/>
                </a:solidFill>
              </a:rPr>
              <a:t>— </a:t>
            </a:r>
          </a:p>
          <a:p>
            <a:r>
              <a:rPr lang="ru-RU" sz="2400" b="1">
                <a:solidFill>
                  <a:srgbClr val="800000"/>
                </a:solidFill>
              </a:rPr>
              <a:t>особлива форма  дієслова,  яка означає додаткову  дію, що супроводить головну, виражену дієсловом, і відповідає на питання </a:t>
            </a:r>
            <a:r>
              <a:rPr lang="ru-RU" sz="2400" b="1" i="1">
                <a:solidFill>
                  <a:srgbClr val="800000"/>
                </a:solidFill>
              </a:rPr>
              <a:t>що роблячи? що зробивши?</a:t>
            </a:r>
          </a:p>
          <a:p>
            <a:r>
              <a:rPr lang="ru-RU" sz="2400" b="1" i="1">
                <a:solidFill>
                  <a:srgbClr val="FF3399"/>
                </a:solidFill>
              </a:rPr>
              <a:t>Наприклад:</a:t>
            </a:r>
            <a:r>
              <a:rPr lang="ru-RU" sz="2400" b="1">
                <a:solidFill>
                  <a:srgbClr val="800000"/>
                </a:solidFill>
              </a:rPr>
              <a:t> читаючи, співаючи, узявши, схопивши.</a:t>
            </a:r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Прямоугольник 5"/>
          <p:cNvSpPr>
            <a:spLocks noChangeArrowheads="1"/>
          </p:cNvSpPr>
          <p:nvPr/>
        </p:nvSpPr>
        <p:spPr bwMode="auto">
          <a:xfrm>
            <a:off x="1214438" y="2071688"/>
            <a:ext cx="69294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3600" b="1" i="1" dirty="0">
                <a:solidFill>
                  <a:srgbClr val="C00000"/>
                </a:solidFill>
                <a:cs typeface="Times New Roman" pitchFamily="18" charset="0"/>
              </a:rPr>
              <a:t>Систематизація та узагальнення вивченого про дієприслівник</a:t>
            </a:r>
            <a:endParaRPr lang="ru-RU" sz="3600" b="1" i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547664" y="867290"/>
            <a:ext cx="6736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i="1" dirty="0">
                <a:solidFill>
                  <a:srgbClr val="003399"/>
                </a:solidFill>
                <a:cs typeface="Times New Roman" pitchFamily="18" charset="0"/>
              </a:rPr>
              <a:t>Урок – </a:t>
            </a:r>
            <a:r>
              <a:rPr lang="ru-RU" sz="3200" b="1" i="1" dirty="0" err="1">
                <a:solidFill>
                  <a:srgbClr val="003399"/>
                </a:solidFill>
                <a:cs typeface="Times New Roman" pitchFamily="18" charset="0"/>
              </a:rPr>
              <a:t>віртуальна</a:t>
            </a:r>
            <a:r>
              <a:rPr lang="ru-RU" sz="3200" b="1" i="1" dirty="0">
                <a:solidFill>
                  <a:srgbClr val="003399"/>
                </a:solidFill>
                <a:cs typeface="Times New Roman" pitchFamily="18" charset="0"/>
              </a:rPr>
              <a:t> </a:t>
            </a:r>
            <a:r>
              <a:rPr lang="ru-RU" sz="3200" b="1" i="1" dirty="0" err="1">
                <a:solidFill>
                  <a:srgbClr val="003399"/>
                </a:solidFill>
                <a:cs typeface="Times New Roman" pitchFamily="18" charset="0"/>
              </a:rPr>
              <a:t>екскурсія</a:t>
            </a:r>
            <a:endParaRPr lang="ru-RU" sz="3200" b="1" i="1" dirty="0">
              <a:solidFill>
                <a:srgbClr val="003399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Прямоугольник 1"/>
          <p:cNvSpPr>
            <a:spLocks noChangeArrowheads="1"/>
          </p:cNvSpPr>
          <p:nvPr/>
        </p:nvSpPr>
        <p:spPr bwMode="auto">
          <a:xfrm>
            <a:off x="1000125" y="1214438"/>
            <a:ext cx="7643813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>
                <a:solidFill>
                  <a:srgbClr val="FF3399"/>
                </a:solidFill>
              </a:rPr>
              <a:t>               Д</a:t>
            </a:r>
            <a:r>
              <a:rPr lang="uk-UA" sz="2000" b="1" i="1">
                <a:solidFill>
                  <a:srgbClr val="FF3399"/>
                </a:solidFill>
              </a:rPr>
              <a:t>ієприслівнику </a:t>
            </a:r>
            <a:r>
              <a:rPr lang="ru-RU" sz="2000" b="1">
                <a:solidFill>
                  <a:srgbClr val="800000"/>
                </a:solidFill>
              </a:rPr>
              <a:t>властиві дієслівні ознаки </a:t>
            </a:r>
            <a:r>
              <a:rPr lang="ru-RU" sz="2000" b="1" i="1">
                <a:solidFill>
                  <a:srgbClr val="0033CC"/>
                </a:solidFill>
              </a:rPr>
              <a:t>виду </a:t>
            </a:r>
            <a:r>
              <a:rPr lang="ru-RU" sz="2000" b="1">
                <a:solidFill>
                  <a:srgbClr val="800000"/>
                </a:solidFill>
              </a:rPr>
              <a:t>(доконаного чи недоконаного), </a:t>
            </a:r>
            <a:r>
              <a:rPr lang="ru-RU" sz="2000" b="1" i="1">
                <a:solidFill>
                  <a:srgbClr val="0033CC"/>
                </a:solidFill>
              </a:rPr>
              <a:t>перехідності</a:t>
            </a:r>
            <a:r>
              <a:rPr lang="ru-RU" sz="2000" b="1"/>
              <a:t> </a:t>
            </a:r>
            <a:r>
              <a:rPr lang="ru-RU" sz="2000" b="1">
                <a:solidFill>
                  <a:srgbClr val="800000"/>
                </a:solidFill>
              </a:rPr>
              <a:t>(неперехідності),</a:t>
            </a:r>
            <a:r>
              <a:rPr lang="ru-RU" sz="2000" b="1"/>
              <a:t> </a:t>
            </a:r>
            <a:r>
              <a:rPr lang="ru-RU" sz="2000" b="1" i="1">
                <a:solidFill>
                  <a:srgbClr val="0033CC"/>
                </a:solidFill>
              </a:rPr>
              <a:t>часу </a:t>
            </a:r>
            <a:r>
              <a:rPr lang="ru-RU" sz="2000" b="1">
                <a:solidFill>
                  <a:srgbClr val="800000"/>
                </a:solidFill>
              </a:rPr>
              <a:t>(минулого або теперішнього).</a:t>
            </a:r>
          </a:p>
          <a:p>
            <a:r>
              <a:rPr lang="ru-RU" sz="2000" b="1"/>
              <a:t>             </a:t>
            </a:r>
            <a:r>
              <a:rPr lang="ru-RU" sz="2000" b="1">
                <a:solidFill>
                  <a:srgbClr val="800000"/>
                </a:solidFill>
              </a:rPr>
              <a:t>Дієприслівник разом із </a:t>
            </a:r>
            <a:r>
              <a:rPr lang="ru-RU" sz="2000" b="1" i="1">
                <a:solidFill>
                  <a:srgbClr val="0033CC"/>
                </a:solidFill>
              </a:rPr>
              <a:t>залежними від нього словами</a:t>
            </a:r>
            <a:r>
              <a:rPr lang="ru-RU" sz="2000" b="1"/>
              <a:t> </a:t>
            </a:r>
            <a:r>
              <a:rPr lang="ru-RU" sz="2000" b="1">
                <a:solidFill>
                  <a:srgbClr val="800000"/>
                </a:solidFill>
              </a:rPr>
              <a:t>утворює дієприслівниковий зворот, який у реченні є поширеною</a:t>
            </a:r>
            <a:r>
              <a:rPr lang="ru-RU" sz="2000" b="1"/>
              <a:t> </a:t>
            </a:r>
            <a:r>
              <a:rPr lang="ru-RU" sz="2000" b="1" i="1">
                <a:solidFill>
                  <a:srgbClr val="0033CC"/>
                </a:solidFill>
              </a:rPr>
              <a:t>обставиною</a:t>
            </a:r>
            <a:r>
              <a:rPr lang="ru-RU" sz="2000" b="1"/>
              <a:t>.</a:t>
            </a:r>
          </a:p>
          <a:p>
            <a:r>
              <a:rPr lang="ru-RU" sz="2000" b="1"/>
              <a:t>                     </a:t>
            </a:r>
            <a:r>
              <a:rPr lang="ru-RU" sz="2000" b="1">
                <a:solidFill>
                  <a:srgbClr val="800000"/>
                </a:solidFill>
              </a:rPr>
              <a:t>Спільні ознаки з прислівником:</a:t>
            </a:r>
          </a:p>
          <a:p>
            <a:r>
              <a:rPr lang="ru-RU" sz="2000" b="1" i="1">
                <a:solidFill>
                  <a:srgbClr val="0033CC"/>
                </a:solidFill>
              </a:rPr>
              <a:t>незмінюваність;</a:t>
            </a:r>
          </a:p>
          <a:p>
            <a:r>
              <a:rPr lang="ru-RU" sz="2000" b="1" i="1">
                <a:solidFill>
                  <a:srgbClr val="0033CC"/>
                </a:solidFill>
              </a:rPr>
              <a:t>залежність</a:t>
            </a:r>
            <a:r>
              <a:rPr lang="ru-RU" sz="2000" b="1"/>
              <a:t> </a:t>
            </a:r>
            <a:r>
              <a:rPr lang="ru-RU" sz="2000" b="1">
                <a:solidFill>
                  <a:srgbClr val="800000"/>
                </a:solidFill>
              </a:rPr>
              <a:t>від дієслова, що виявляється у синтаксичній ролі обставини.</a:t>
            </a:r>
          </a:p>
          <a:p>
            <a:endParaRPr lang="ru-RU"/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Прямоугольник 1"/>
          <p:cNvSpPr>
            <a:spLocks noChangeArrowheads="1"/>
          </p:cNvSpPr>
          <p:nvPr/>
        </p:nvSpPr>
        <p:spPr bwMode="auto">
          <a:xfrm>
            <a:off x="1428750" y="1857375"/>
            <a:ext cx="67865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solidFill>
                  <a:srgbClr val="FF3399"/>
                </a:solidFill>
              </a:rPr>
              <a:t>          Не</a:t>
            </a:r>
            <a:r>
              <a:rPr lang="ru-RU" sz="2400" b="1"/>
              <a:t> </a:t>
            </a:r>
            <a:r>
              <a:rPr lang="ru-RU" sz="2400" b="1">
                <a:solidFill>
                  <a:srgbClr val="800000"/>
                </a:solidFill>
              </a:rPr>
              <a:t>з дієприслівниками пишеться окремо: </a:t>
            </a:r>
            <a:r>
              <a:rPr lang="ru-RU" sz="2400" b="1" i="1">
                <a:solidFill>
                  <a:srgbClr val="0033CC"/>
                </a:solidFill>
              </a:rPr>
              <a:t>не роблячи, не слухаючи</a:t>
            </a:r>
            <a:r>
              <a:rPr lang="ru-RU" sz="2400" b="1" i="1"/>
              <a:t>.</a:t>
            </a:r>
            <a:endParaRPr lang="ru-RU" sz="2400" b="1"/>
          </a:p>
          <a:p>
            <a:endParaRPr lang="ru-RU" sz="2400" b="1"/>
          </a:p>
          <a:p>
            <a:r>
              <a:rPr lang="ru-RU" sz="2400" b="1" i="1">
                <a:solidFill>
                  <a:srgbClr val="FF3399"/>
                </a:solidFill>
              </a:rPr>
              <a:t>Разом</a:t>
            </a:r>
            <a:r>
              <a:rPr lang="ru-RU" sz="2400" b="1"/>
              <a:t> </a:t>
            </a:r>
            <a:r>
              <a:rPr lang="ru-RU" sz="2400" b="1">
                <a:solidFill>
                  <a:srgbClr val="800000"/>
                </a:solidFill>
              </a:rPr>
              <a:t>з </a:t>
            </a:r>
            <a:r>
              <a:rPr lang="ru-RU" sz="2400" b="1" i="1">
                <a:solidFill>
                  <a:srgbClr val="800000"/>
                </a:solidFill>
              </a:rPr>
              <a:t>не</a:t>
            </a:r>
            <a:r>
              <a:rPr lang="ru-RU" sz="2400" b="1">
                <a:solidFill>
                  <a:srgbClr val="800000"/>
                </a:solidFill>
              </a:rPr>
              <a:t> пишемо тільки дієприслівники, утворені від дієслів, які не вживаються без </a:t>
            </a:r>
            <a:r>
              <a:rPr lang="ru-RU" sz="2400" b="1" i="1">
                <a:solidFill>
                  <a:srgbClr val="800000"/>
                </a:solidFill>
              </a:rPr>
              <a:t>не</a:t>
            </a:r>
            <a:r>
              <a:rPr lang="ru-RU" sz="2400" b="1">
                <a:solidFill>
                  <a:srgbClr val="800000"/>
                </a:solidFill>
              </a:rPr>
              <a:t>:</a:t>
            </a:r>
            <a:r>
              <a:rPr lang="ru-RU" sz="2400" b="1"/>
              <a:t> </a:t>
            </a:r>
            <a:r>
              <a:rPr lang="ru-RU" sz="2400" b="1" i="1">
                <a:solidFill>
                  <a:srgbClr val="0033CC"/>
                </a:solidFill>
              </a:rPr>
              <a:t>ненавидячи, нехтуючи.</a:t>
            </a:r>
            <a:endParaRPr lang="ru-RU" sz="2400" b="1">
              <a:solidFill>
                <a:srgbClr val="0033CC"/>
              </a:solidFill>
            </a:endParaRPr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Прямоугольник 3"/>
          <p:cNvSpPr>
            <a:spLocks noChangeArrowheads="1"/>
          </p:cNvSpPr>
          <p:nvPr/>
        </p:nvSpPr>
        <p:spPr bwMode="auto">
          <a:xfrm>
            <a:off x="714375" y="1143000"/>
            <a:ext cx="807243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>
                <a:solidFill>
                  <a:srgbClr val="FF3399"/>
                </a:solidFill>
              </a:rPr>
              <a:t>        Дієприслівник</a:t>
            </a:r>
            <a:r>
              <a:rPr lang="ru-RU" sz="2000" b="1">
                <a:solidFill>
                  <a:srgbClr val="800000"/>
                </a:solidFill>
              </a:rPr>
              <a:t>, як і інші форми дієслова, може мати залежні від нього слова: </a:t>
            </a:r>
            <a:r>
              <a:rPr lang="ru-RU" sz="2000" b="1" i="1">
                <a:solidFill>
                  <a:srgbClr val="0033CC"/>
                </a:solidFill>
              </a:rPr>
              <a:t>Вихопившись (куди?) на узвишшя, кінь розкотисто заіржав, радуючись (чому?) молодій своїй силі (В. Чемерис) </a:t>
            </a:r>
          </a:p>
          <a:p>
            <a:r>
              <a:rPr lang="ru-RU" sz="2000" b="1" i="1">
                <a:solidFill>
                  <a:srgbClr val="0033CC"/>
                </a:solidFill>
              </a:rPr>
              <a:t>      </a:t>
            </a:r>
            <a:r>
              <a:rPr lang="ru-RU" sz="2000" b="1" i="1">
                <a:solidFill>
                  <a:srgbClr val="FF3399"/>
                </a:solidFill>
              </a:rPr>
              <a:t>Дієприслівник </a:t>
            </a:r>
            <a:r>
              <a:rPr lang="ru-RU" sz="2000" b="1">
                <a:solidFill>
                  <a:srgbClr val="800000"/>
                </a:solidFill>
              </a:rPr>
              <a:t>разом із залежними від нього словами утворює </a:t>
            </a:r>
            <a:r>
              <a:rPr lang="ru-RU" sz="2000" b="1" i="1">
                <a:solidFill>
                  <a:srgbClr val="FF3399"/>
                </a:solidFill>
              </a:rPr>
              <a:t>дієприслівниковий зворот</a:t>
            </a:r>
            <a:r>
              <a:rPr lang="ru-RU" sz="2000" b="1">
                <a:solidFill>
                  <a:srgbClr val="800000"/>
                </a:solidFill>
              </a:rPr>
              <a:t>, який у реченні виконує роль поширеної обставини.</a:t>
            </a:r>
          </a:p>
          <a:p>
            <a:r>
              <a:rPr lang="ru-RU" sz="2000" b="1">
                <a:solidFill>
                  <a:srgbClr val="800000"/>
                </a:solidFill>
              </a:rPr>
              <a:t>       В усному мовленні дієприслівниковий зворот відділяється від решти компонентів речення паузами, а на письмі — комами:</a:t>
            </a:r>
            <a:r>
              <a:rPr lang="ru-RU" sz="2000" b="1" i="1">
                <a:solidFill>
                  <a:srgbClr val="800000"/>
                </a:solidFill>
              </a:rPr>
              <a:t> </a:t>
            </a:r>
            <a:r>
              <a:rPr lang="ru-RU" sz="2000" b="1" i="1">
                <a:solidFill>
                  <a:srgbClr val="0033CC"/>
                </a:solidFill>
              </a:rPr>
              <a:t>Вертаючись додому, Юхим з греблі побачив сина (Головко)</a:t>
            </a:r>
            <a:endParaRPr lang="ru-RU" sz="2000" b="1">
              <a:solidFill>
                <a:srgbClr val="0033CC"/>
              </a:solidFill>
            </a:endParaRPr>
          </a:p>
          <a:p>
            <a:endParaRPr lang="ru-RU" i="1"/>
          </a:p>
          <a:p>
            <a:endParaRPr lang="ru-RU"/>
          </a:p>
        </p:txBody>
      </p:sp>
      <p:sp>
        <p:nvSpPr>
          <p:cNvPr id="6" name="Управляющая кнопка: назад 5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1"/>
          <p:cNvSpPr>
            <a:spLocks noChangeArrowheads="1"/>
          </p:cNvSpPr>
          <p:nvPr/>
        </p:nvSpPr>
        <p:spPr bwMode="auto">
          <a:xfrm>
            <a:off x="785813" y="1428750"/>
            <a:ext cx="76438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    Дія, названа дієприслівником, виконується тим же суб'єктом, що й основна дія, названа дієсловом-присудком: </a:t>
            </a:r>
          </a:p>
          <a:p>
            <a:r>
              <a:rPr lang="ru-RU" sz="2000" b="1" i="1">
                <a:solidFill>
                  <a:srgbClr val="0033CC"/>
                </a:solidFill>
              </a:rPr>
              <a:t>               іде, озираючись; сказав, не подумавши</a:t>
            </a:r>
            <a:r>
              <a:rPr lang="ru-RU" sz="2000" b="1"/>
              <a:t>.</a:t>
            </a:r>
          </a:p>
          <a:p>
            <a:r>
              <a:rPr lang="ru-RU" sz="2000" b="1" i="1">
                <a:solidFill>
                  <a:srgbClr val="FF3399"/>
                </a:solidFill>
              </a:rPr>
              <a:t>Примітка </a:t>
            </a:r>
          </a:p>
          <a:p>
            <a:r>
              <a:rPr lang="ru-RU" sz="2000" b="1" i="1">
                <a:solidFill>
                  <a:srgbClr val="FF3399"/>
                </a:solidFill>
              </a:rPr>
              <a:t>    </a:t>
            </a:r>
            <a:r>
              <a:rPr lang="ru-RU" sz="2000" b="1"/>
              <a:t>Речення, у яких дії, позначені дієсловом-присудком та дієприслівником, виконуються різними суб'єктами, побудовані </a:t>
            </a:r>
            <a:r>
              <a:rPr lang="ru-RU" sz="2000" b="1" i="1">
                <a:solidFill>
                  <a:srgbClr val="FF3399"/>
                </a:solidFill>
              </a:rPr>
              <a:t>неправильно</a:t>
            </a:r>
            <a:r>
              <a:rPr lang="ru-RU" sz="2000" b="1"/>
              <a:t>: </a:t>
            </a:r>
          </a:p>
          <a:p>
            <a:r>
              <a:rPr lang="ru-RU" sz="2000" b="1" i="1">
                <a:solidFill>
                  <a:srgbClr val="0033CC"/>
                </a:solidFill>
              </a:rPr>
              <a:t>Повернувшись додому, уже зайшло сонце. </a:t>
            </a:r>
          </a:p>
        </p:txBody>
      </p:sp>
      <p:sp>
        <p:nvSpPr>
          <p:cNvPr id="3" name="Управляющая кнопка: назад 2">
            <a:hlinkClick r:id="rId2" action="ppaction://hlinksldjump" highlightClick="1"/>
          </p:cNvPr>
          <p:cNvSpPr/>
          <p:nvPr/>
        </p:nvSpPr>
        <p:spPr>
          <a:xfrm>
            <a:off x="7072313" y="4714875"/>
            <a:ext cx="1643062" cy="928688"/>
          </a:xfrm>
          <a:prstGeom prst="actionButtonBackPrevious">
            <a:avLst/>
          </a:prstGeom>
          <a:solidFill>
            <a:srgbClr val="A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714375" y="857250"/>
            <a:ext cx="80724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4800" b="1" dirty="0">
                <a:solidFill>
                  <a:srgbClr val="FF3399"/>
                </a:solidFill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Домашнє завдання</a:t>
            </a:r>
          </a:p>
          <a:p>
            <a:r>
              <a:rPr lang="uk-UA" sz="2400" b="1" dirty="0" smtClean="0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В</a:t>
            </a:r>
            <a:r>
              <a:rPr lang="uk-UA" sz="2400" b="1" dirty="0" smtClean="0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иписати  </a:t>
            </a:r>
            <a:r>
              <a:rPr lang="uk-UA" sz="2400" b="1" dirty="0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7  фразеологізмів, до складу яких </a:t>
            </a:r>
            <a:r>
              <a:rPr lang="uk-UA" sz="2400" b="1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входять </a:t>
            </a:r>
            <a:r>
              <a:rPr lang="uk-UA" sz="2400" b="1" smtClean="0">
                <a:solidFill>
                  <a:srgbClr val="800000"/>
                </a:solidFill>
                <a:ea typeface="Calibri" pitchFamily="34" charset="0"/>
                <a:cs typeface="Calibri" pitchFamily="34" charset="0"/>
              </a:rPr>
              <a:t>дієприслівники.</a:t>
            </a:r>
            <a:endParaRPr lang="uk-UA" sz="2400" b="1" dirty="0">
              <a:solidFill>
                <a:srgbClr val="8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571750" y="428625"/>
            <a:ext cx="37861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7200" b="1">
                <a:solidFill>
                  <a:srgbClr val="FF3399"/>
                </a:solidFill>
                <a:latin typeface="Monotype Corsiva" pitchFamily="66" charset="0"/>
              </a:rPr>
              <a:t>Джерела</a:t>
            </a:r>
            <a:endParaRPr lang="ru-RU" sz="7200" b="1">
              <a:solidFill>
                <a:srgbClr val="FF3399"/>
              </a:solidFill>
              <a:latin typeface="Monotype Corsiva" pitchFamily="66" charset="0"/>
            </a:endParaRP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428625" y="1571625"/>
            <a:ext cx="84296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uk-UA" sz="2000" b="1">
                <a:solidFill>
                  <a:srgbClr val="800000"/>
                </a:solidFill>
              </a:rPr>
              <a:t>Українська мова 5 – 12 класи. Програма для загальноосвітніх навчальних закладів. – К.:Ірпінь, 2005. </a:t>
            </a:r>
          </a:p>
          <a:p>
            <a:pPr marL="342900" indent="-342900">
              <a:buFontTx/>
              <a:buAutoNum type="arabicPeriod"/>
            </a:pPr>
            <a:r>
              <a:rPr lang="uk-UA" sz="2000" b="1">
                <a:solidFill>
                  <a:srgbClr val="800000"/>
                </a:solidFill>
              </a:rPr>
              <a:t>Український правопис/ АН України, Ін-т мовознавства ім. О.О.Потебні; Інститут української мови 4 – те вид. – К.: Наук. Думка, 1993. – 240 с.</a:t>
            </a:r>
          </a:p>
          <a:p>
            <a:pPr marL="342900" indent="-342900">
              <a:buFontTx/>
              <a:buAutoNum type="arabicPeriod"/>
            </a:pPr>
            <a:r>
              <a:rPr lang="uk-UA" sz="2000" b="1">
                <a:solidFill>
                  <a:srgbClr val="800000"/>
                </a:solidFill>
              </a:rPr>
              <a:t>Рудницька О.Б.  Нетрадиційні завдання з української мови.  5 – 9 класи. Посібник для вчителя. – Тернопіль: Мандрівець, 2006. – 76 с.</a:t>
            </a:r>
          </a:p>
          <a:p>
            <a:pPr marL="342900" indent="-342900"/>
            <a:r>
              <a:rPr lang="uk-UA" sz="2000" b="1">
                <a:solidFill>
                  <a:srgbClr val="800000"/>
                </a:solidFill>
              </a:rPr>
              <a:t>4. Омельчук С.А.  Українська мова. 5- 7 класи: тестові завдання закритої  та відкритої форм, контрольне аудіювання, читання мовчки, відповіді. – Х.: Вид.група “Основа”,2008.- 190 с.</a:t>
            </a:r>
            <a:endParaRPr lang="ru-RU" sz="20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571500" y="500063"/>
            <a:ext cx="8215313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4000" b="1" i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Мета уроку:  </a:t>
            </a:r>
          </a:p>
          <a:p>
            <a:r>
              <a:rPr lang="uk-UA" sz="2400" b="1"/>
              <a:t> </a:t>
            </a:r>
            <a:r>
              <a:rPr lang="uk-UA" sz="2400" b="1">
                <a:solidFill>
                  <a:srgbClr val="800000"/>
                </a:solidFill>
              </a:rPr>
              <a:t>- узагальнити й систематизувати набуті знання про дієприслівник, його ознаки, повторити правила написання дієприслівника з часткою </a:t>
            </a:r>
            <a:r>
              <a:rPr lang="uk-UA" sz="2400" b="1" i="1">
                <a:solidFill>
                  <a:srgbClr val="800000"/>
                </a:solidFill>
              </a:rPr>
              <a:t>не</a:t>
            </a:r>
            <a:r>
              <a:rPr lang="uk-UA" sz="2400" b="1">
                <a:solidFill>
                  <a:srgbClr val="800000"/>
                </a:solidFill>
              </a:rPr>
              <a:t>, вдосконалити</a:t>
            </a:r>
            <a:r>
              <a:rPr lang="uk-UA" sz="2400" b="1" i="1">
                <a:solidFill>
                  <a:srgbClr val="800000"/>
                </a:solidFill>
              </a:rPr>
              <a:t> </a:t>
            </a:r>
            <a:r>
              <a:rPr lang="uk-UA" sz="2400" b="1">
                <a:solidFill>
                  <a:srgbClr val="800000"/>
                </a:solidFill>
              </a:rPr>
              <a:t>орфографічні й пунктуаційні навички,  вміння відрізняти дієприслівник від інших форм дієслова, визначати  його  граматичні ознаки; </a:t>
            </a:r>
          </a:p>
          <a:p>
            <a:pPr>
              <a:buFontTx/>
              <a:buChar char="-"/>
            </a:pPr>
            <a:r>
              <a:rPr lang="uk-UA" sz="2400" b="1">
                <a:solidFill>
                  <a:srgbClr val="800000"/>
                </a:solidFill>
              </a:rPr>
              <a:t> розвивати уяву, логічне та образне мислення, формувати активну пізнавальну мотивацію учнів; </a:t>
            </a:r>
          </a:p>
          <a:p>
            <a:pPr>
              <a:buFontTx/>
              <a:buChar char="-"/>
            </a:pPr>
            <a:r>
              <a:rPr lang="uk-UA" sz="2400" b="1">
                <a:solidFill>
                  <a:srgbClr val="800000"/>
                </a:solidFill>
              </a:rPr>
              <a:t> виховувати любов і пошану до символів та оберегів українського народу.</a:t>
            </a:r>
            <a:endParaRPr lang="ru-RU" sz="24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8"/>
          <p:cNvSpPr txBox="1">
            <a:spLocks noChangeArrowheads="1"/>
          </p:cNvSpPr>
          <p:nvPr/>
        </p:nvSpPr>
        <p:spPr bwMode="auto">
          <a:xfrm>
            <a:off x="3357563" y="714375"/>
            <a:ext cx="4564062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uk-UA" sz="3600" b="1" i="1">
                <a:solidFill>
                  <a:srgbClr val="FF0000"/>
                </a:solidFill>
              </a:rPr>
              <a:t>Лист</a:t>
            </a:r>
            <a:endParaRPr lang="ru-RU" sz="3600" b="1" i="1">
              <a:solidFill>
                <a:srgbClr val="FF0000"/>
              </a:solidFill>
            </a:endParaRPr>
          </a:p>
        </p:txBody>
      </p:sp>
      <p:sp>
        <p:nvSpPr>
          <p:cNvPr id="6147" name="Text Box 18"/>
          <p:cNvSpPr txBox="1">
            <a:spLocks noChangeArrowheads="1"/>
          </p:cNvSpPr>
          <p:nvPr/>
        </p:nvSpPr>
        <p:spPr bwMode="auto">
          <a:xfrm>
            <a:off x="395288" y="1557338"/>
            <a:ext cx="8351837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uk-UA" sz="2400" i="1">
                <a:solidFill>
                  <a:srgbClr val="9A0000"/>
                </a:solidFill>
              </a:rPr>
              <a:t> </a:t>
            </a:r>
            <a:endParaRPr lang="ru-RU" i="1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14625" y="1428750"/>
            <a:ext cx="5786438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2000">
                <a:solidFill>
                  <a:srgbClr val="8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000" b="1">
                <a:solidFill>
                  <a:srgbClr val="003399"/>
                </a:solidFill>
                <a:ea typeface="Calibri" pitchFamily="34" charset="0"/>
                <a:cs typeface="Times New Roman" pitchFamily="18" charset="0"/>
              </a:rPr>
              <a:t>Юні мовознавці!</a:t>
            </a:r>
            <a:endParaRPr lang="ru-RU" sz="2000" b="1">
              <a:solidFill>
                <a:srgbClr val="003399"/>
              </a:solidFill>
              <a:ea typeface="Calibri" pitchFamily="34" charset="0"/>
              <a:cs typeface="Times New Roman" pitchFamily="18" charset="0"/>
            </a:endParaRPr>
          </a:p>
          <a:p>
            <a:pPr algn="just" eaLnBrk="0" hangingPunct="0"/>
            <a:r>
              <a:rPr lang="uk-UA" sz="2000" b="1">
                <a:solidFill>
                  <a:srgbClr val="003399"/>
                </a:solidFill>
                <a:ea typeface="Calibri" pitchFamily="34" charset="0"/>
                <a:cs typeface="Times New Roman" pitchFamily="18" charset="0"/>
              </a:rPr>
              <a:t>           Вітаю вас в інституті мови. Я довідався, що ви тільки-но закінчили вивчення теми «Дієприслівник». Хотілося б дізнатись, як ви засвоїли дану тему. У зв’язку з цим пропоную вам віртуальну екскурсію.  Ви маєте змогу відвідати інститут мови, де в кожній лабораторії буде чекати на вас випробування. Бажаю успіхів!</a:t>
            </a:r>
            <a:endParaRPr lang="ru-RU" sz="2000" b="1">
              <a:solidFill>
                <a:srgbClr val="003399"/>
              </a:solidFill>
              <a:ea typeface="Calibri" pitchFamily="34" charset="0"/>
              <a:cs typeface="Times New Roman" pitchFamily="18" charset="0"/>
            </a:endParaRPr>
          </a:p>
          <a:p>
            <a:pPr algn="just" eaLnBrk="0" hangingPunct="0"/>
            <a:r>
              <a:rPr lang="uk-UA" sz="2000" b="1">
                <a:solidFill>
                  <a:srgbClr val="003399"/>
                </a:solidFill>
                <a:ea typeface="Calibri" pitchFamily="34" charset="0"/>
                <a:cs typeface="Times New Roman" pitchFamily="18" charset="0"/>
              </a:rPr>
              <a:t>           З нетерпінням чекатиму відповіді.</a:t>
            </a:r>
            <a:endParaRPr lang="ru-RU" sz="2000" b="1">
              <a:solidFill>
                <a:srgbClr val="003399"/>
              </a:solidFill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uk-UA" sz="2000" b="1">
                <a:solidFill>
                  <a:srgbClr val="003399"/>
                </a:solidFill>
                <a:ea typeface="Calibri" pitchFamily="34" charset="0"/>
                <a:cs typeface="Times New Roman" pitchFamily="18" charset="0"/>
              </a:rPr>
              <a:t> Ваш друг – мовознавець.</a:t>
            </a:r>
          </a:p>
        </p:txBody>
      </p:sp>
      <p:pic>
        <p:nvPicPr>
          <p:cNvPr id="8" name="Picture 5" descr="D:\для ТНМ\Школьные фоны\Рисунок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071688"/>
            <a:ext cx="24288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http://www.nas.gov.ua/aboutNASU/Documents/pict/411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428625"/>
            <a:ext cx="77152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 rot="21272193">
            <a:off x="2167361" y="1196471"/>
            <a:ext cx="4158590" cy="70788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uk-UA" sz="4000" b="1" cap="all" dirty="0">
                <a:ln w="0"/>
                <a:solidFill>
                  <a:srgbClr val="391CE4"/>
                </a:solidFill>
                <a:effectLst>
                  <a:reflection blurRad="12700" stA="50000" endPos="50000" dist="5000" dir="5400000" sy="-100000" rotWithShape="0"/>
                </a:effectLst>
                <a:latin typeface="Consolas" pitchFamily="49" charset="0"/>
              </a:rPr>
              <a:t>ІНСТИТУТ МОВИ</a:t>
            </a:r>
            <a:endParaRPr lang="ru-RU" sz="4000" b="1" cap="all" dirty="0">
              <a:ln w="0"/>
              <a:solidFill>
                <a:srgbClr val="391CE4"/>
              </a:solidFill>
              <a:effectLst>
                <a:reflection blurRad="12700" stA="50000" endPos="50000" dist="5000" dir="5400000" sy="-100000" rotWithShape="0"/>
              </a:effectLst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1500188" y="500063"/>
            <a:ext cx="7643812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4000" b="1" dirty="0">
                <a:solidFill>
                  <a:srgbClr val="FF3399"/>
                </a:solidFill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Словникова робота</a:t>
            </a:r>
          </a:p>
          <a:p>
            <a:endParaRPr lang="uk-UA" sz="2000" i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uk-UA" sz="2400" b="1" i="1" dirty="0">
                <a:solidFill>
                  <a:srgbClr val="391CE4"/>
                </a:solidFill>
                <a:latin typeface="Arial" charset="0"/>
                <a:ea typeface="Calibri" pitchFamily="34" charset="0"/>
                <a:cs typeface="Arial" charset="0"/>
              </a:rPr>
              <a:t>Інститут</a:t>
            </a:r>
            <a:r>
              <a:rPr lang="uk-UA" sz="2400" b="1" i="1" dirty="0">
                <a:latin typeface="Arial" charset="0"/>
                <a:ea typeface="Calibri" pitchFamily="34" charset="0"/>
                <a:cs typeface="Arial" charset="0"/>
              </a:rPr>
              <a:t> </a:t>
            </a:r>
            <a:r>
              <a:rPr lang="uk-UA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- н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азва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науково-дослідних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установ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, а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також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вищих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спеціалізованих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навчальних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закладів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Arial" charset="0"/>
              </a:rPr>
              <a:t>.</a:t>
            </a:r>
            <a:endParaRPr lang="ru-RU" sz="2400" b="1" dirty="0">
              <a:solidFill>
                <a:srgbClr val="800000"/>
              </a:solidFill>
              <a:latin typeface="Arial" charset="0"/>
              <a:cs typeface="Arial" charset="0"/>
            </a:endParaRPr>
          </a:p>
          <a:p>
            <a:pPr eaLnBrk="0" hangingPunct="0"/>
            <a:endParaRPr lang="uk-UA" sz="2400" b="1" i="1" dirty="0">
              <a:latin typeface="Arial" charset="0"/>
              <a:ea typeface="Calibri" pitchFamily="34" charset="0"/>
              <a:cs typeface="Calibri" pitchFamily="34" charset="0"/>
            </a:endParaRPr>
          </a:p>
          <a:p>
            <a:pPr eaLnBrk="0" hangingPunct="0"/>
            <a:r>
              <a:rPr lang="uk-UA" sz="2400" b="1" i="1" dirty="0">
                <a:solidFill>
                  <a:srgbClr val="391CE4"/>
                </a:solidFill>
                <a:latin typeface="Arial" charset="0"/>
                <a:ea typeface="Calibri" pitchFamily="34" charset="0"/>
                <a:cs typeface="Calibri" pitchFamily="34" charset="0"/>
              </a:rPr>
              <a:t>Лабораторія</a:t>
            </a:r>
            <a:r>
              <a:rPr lang="uk-UA" sz="2400" b="1" i="1" dirty="0"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uk-UA" sz="2400" b="1" i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- 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1.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Спеціально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обладнане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та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устатковане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приладами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,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комп'ютерами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, машинами,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пристроями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, мережами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приміщення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для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наукових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досліджень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,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навчальних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робіт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,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контрольних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аналізів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і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випробувань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. 2.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Установа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або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її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відділ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,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що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провадить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експериментальну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науково-дослідну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та </a:t>
            </a:r>
            <a:r>
              <a:rPr lang="ru-RU" sz="2400" b="1" dirty="0" err="1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навчальну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uk-UA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 </a:t>
            </a:r>
            <a:r>
              <a:rPr lang="ru-RU" sz="2400" b="1" dirty="0">
                <a:solidFill>
                  <a:srgbClr val="800000"/>
                </a:solidFill>
                <a:latin typeface="Arial" charset="0"/>
                <a:ea typeface="Calibri" pitchFamily="34" charset="0"/>
                <a:cs typeface="Calibri" pitchFamily="34" charset="0"/>
              </a:rPr>
              <a:t>роботу.</a:t>
            </a:r>
            <a:endParaRPr lang="ru-RU" sz="2400" b="1" dirty="0">
              <a:solidFill>
                <a:srgbClr val="8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195" name="Picture 4" descr="3c3cd125ac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0438"/>
            <a:ext cx="171450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1785938" y="357188"/>
            <a:ext cx="5857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4800" b="1" dirty="0">
                <a:solidFill>
                  <a:srgbClr val="FF3399"/>
                </a:solidFill>
                <a:latin typeface="Monotype Corsiva" pitchFamily="66" charset="0"/>
                <a:ea typeface="Calibri" pitchFamily="34" charset="0"/>
                <a:cs typeface="Times New Roman" pitchFamily="18" charset="0"/>
              </a:rPr>
              <a:t>Лабораторія «Казкова»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428625" y="1428750"/>
            <a:ext cx="8429625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>
              <a:tabLst>
                <a:tab pos="457200" algn="l"/>
              </a:tabLst>
            </a:pPr>
            <a:r>
              <a:rPr lang="uk-UA" sz="2400" b="1" i="1" dirty="0">
                <a:solidFill>
                  <a:srgbClr val="000099"/>
                </a:solidFill>
                <a:ea typeface="Calibri" pitchFamily="34" charset="0"/>
                <a:cs typeface="Arial" charset="0"/>
              </a:rPr>
              <a:t>Замініть фрази з теми  </a:t>
            </a:r>
            <a:r>
              <a:rPr lang="ru-RU" sz="2400" b="1" i="1" dirty="0">
                <a:solidFill>
                  <a:srgbClr val="000099"/>
                </a:solidFill>
                <a:ea typeface="Calibri" pitchFamily="34" charset="0"/>
                <a:cs typeface="Arial" charset="0"/>
              </a:rPr>
              <a:t>«</a:t>
            </a:r>
            <a:r>
              <a:rPr lang="uk-UA" sz="2400" b="1" i="1" dirty="0">
                <a:solidFill>
                  <a:srgbClr val="000099"/>
                </a:solidFill>
                <a:ea typeface="Calibri" pitchFamily="34" charset="0"/>
                <a:cs typeface="Arial" charset="0"/>
              </a:rPr>
              <a:t>Дієприслівник</a:t>
            </a:r>
            <a:r>
              <a:rPr lang="ru-RU" sz="2400" b="1" i="1" dirty="0">
                <a:solidFill>
                  <a:srgbClr val="000099"/>
                </a:solidFill>
                <a:ea typeface="Calibri" pitchFamily="34" charset="0"/>
                <a:cs typeface="Arial" charset="0"/>
              </a:rPr>
              <a:t>» </a:t>
            </a:r>
            <a:r>
              <a:rPr lang="uk-UA" sz="2400" b="1" i="1" dirty="0">
                <a:solidFill>
                  <a:srgbClr val="000099"/>
                </a:solidFill>
                <a:ea typeface="Calibri" pitchFamily="34" charset="0"/>
                <a:cs typeface="Arial" charset="0"/>
              </a:rPr>
              <a:t>реченнями наукового стилю.</a:t>
            </a:r>
            <a:endParaRPr lang="ru-RU" sz="2400" b="1" dirty="0">
              <a:solidFill>
                <a:srgbClr val="000099"/>
              </a:solidFill>
              <a:ea typeface="Calibri" pitchFamily="34" charset="0"/>
              <a:cs typeface="Arial" charset="0"/>
            </a:endParaRPr>
          </a:p>
          <a:p>
            <a:pPr indent="450850" eaLnBrk="0" hangingPunct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uk-UA" sz="2000" b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Я поєдную риси характеру своїх батьків.</a:t>
            </a:r>
            <a:endParaRPr lang="ru-RU" sz="2000" b="1" dirty="0">
              <a:solidFill>
                <a:srgbClr val="800000"/>
              </a:solidFill>
              <a:ea typeface="Calibri" pitchFamily="34" charset="0"/>
              <a:cs typeface="Arial" charset="0"/>
            </a:endParaRPr>
          </a:p>
          <a:p>
            <a:pPr indent="450850" eaLnBrk="0" hangingPunct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uk-UA" sz="2000" b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Як моя мама, я маю гордий вид і не товаришую з </a:t>
            </a:r>
            <a:r>
              <a:rPr lang="uk-UA" sz="2000" b="1" i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не</a:t>
            </a:r>
            <a:r>
              <a:rPr lang="uk-UA" sz="2000" b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, але бувають випадки, коли між нами панує злагода.</a:t>
            </a:r>
            <a:endParaRPr lang="ru-RU" sz="2000" b="1" dirty="0">
              <a:solidFill>
                <a:srgbClr val="800000"/>
              </a:solidFill>
              <a:ea typeface="Calibri" pitchFamily="34" charset="0"/>
              <a:cs typeface="Arial" charset="0"/>
            </a:endParaRPr>
          </a:p>
          <a:p>
            <a:pPr indent="450850" eaLnBrk="0" hangingPunct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uk-UA" sz="2000" b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Як мій тато, я непохитний і маю з ним однакову професію.</a:t>
            </a:r>
            <a:endParaRPr lang="ru-RU" sz="2000" b="1" dirty="0">
              <a:solidFill>
                <a:srgbClr val="800000"/>
              </a:solidFill>
              <a:ea typeface="Calibri" pitchFamily="34" charset="0"/>
              <a:cs typeface="Arial" charset="0"/>
            </a:endParaRPr>
          </a:p>
          <a:p>
            <a:pPr indent="450850" eaLnBrk="0" hangingPunct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uk-UA" sz="2000" b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Я люблю командувати своїми друзями, і разом ми – весела компанія.</a:t>
            </a:r>
            <a:endParaRPr lang="ru-RU" sz="2000" b="1" dirty="0">
              <a:solidFill>
                <a:srgbClr val="800000"/>
              </a:solidFill>
              <a:ea typeface="Calibri" pitchFamily="34" charset="0"/>
              <a:cs typeface="Arial" charset="0"/>
            </a:endParaRPr>
          </a:p>
          <a:p>
            <a:pPr indent="450850" eaLnBrk="0" hangingPunct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uk-UA" sz="2000" b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Разом із друзями я відділяюся від усіх.</a:t>
            </a:r>
          </a:p>
          <a:p>
            <a:pPr indent="450850" eaLnBrk="0" hangingPunct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uk-UA" sz="2000" b="1" dirty="0">
                <a:solidFill>
                  <a:srgbClr val="800000"/>
                </a:solidFill>
                <a:ea typeface="Calibri" pitchFamily="34" charset="0"/>
                <a:cs typeface="Arial" charset="0"/>
              </a:rPr>
              <a:t>Часто мене запрошують у гості фразеологізми, тоді мене не виженеш і не заміниш іншим словом.</a:t>
            </a:r>
            <a:endParaRPr lang="ru-RU" sz="2000" b="1" dirty="0">
              <a:solidFill>
                <a:srgbClr val="800000"/>
              </a:solidFill>
              <a:ea typeface="Calibri" pitchFamily="34" charset="0"/>
              <a:cs typeface="Arial" charset="0"/>
            </a:endParaRPr>
          </a:p>
          <a:p>
            <a:pPr indent="450850" eaLnBrk="0" hangingPunct="0">
              <a:buFont typeface="Wingdings" pitchFamily="2" charset="2"/>
              <a:buChar char="Ø"/>
              <a:tabLst>
                <a:tab pos="457200" algn="l"/>
              </a:tabLst>
            </a:pPr>
            <a:endParaRPr lang="uk-UA" sz="2400" b="1" dirty="0"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50" y="0"/>
            <a:ext cx="8715375" cy="1077913"/>
          </a:xfrm>
          <a:prstGeom prst="rect">
            <a:avLst/>
          </a:prstGeom>
          <a:solidFill>
            <a:srgbClr val="FFFFCC">
              <a:alpha val="76862"/>
            </a:srgbClr>
          </a:solidFill>
          <a:ln w="952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3600" b="1" i="1" dirty="0">
                <a:solidFill>
                  <a:srgbClr val="FF3399"/>
                </a:solidFill>
                <a:latin typeface="Monotype Corsiva" pitchFamily="66" charset="0"/>
                <a:ea typeface="Calibri" pitchFamily="34" charset="0"/>
                <a:cs typeface="Arial" charset="0"/>
              </a:rPr>
              <a:t>Лабораторія “Пошуку”</a:t>
            </a:r>
          </a:p>
          <a:p>
            <a:r>
              <a:rPr lang="uk-UA" sz="2000" b="1" i="1" dirty="0">
                <a:solidFill>
                  <a:srgbClr val="000099"/>
                </a:solidFill>
                <a:latin typeface="Arial" charset="0"/>
                <a:ea typeface="Calibri" pitchFamily="34" charset="0"/>
                <a:cs typeface="Arial" charset="0"/>
              </a:rPr>
              <a:t>Зберіть у чарівну чашу дієприслівники, визначте вид кожного</a:t>
            </a:r>
            <a:r>
              <a:rPr lang="uk-UA" sz="2400" b="1" i="1" dirty="0">
                <a:solidFill>
                  <a:srgbClr val="000099"/>
                </a:solidFill>
                <a:ea typeface="Calibri" pitchFamily="34" charset="0"/>
                <a:cs typeface="Arial" charset="0"/>
              </a:rPr>
              <a:t>.</a:t>
            </a:r>
            <a:r>
              <a:rPr lang="ru-RU" sz="2800" b="1" dirty="0">
                <a:ea typeface="Calibri" pitchFamily="34" charset="0"/>
                <a:cs typeface="Arial" charset="0"/>
              </a:rPr>
              <a:t> 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1857375" y="4214813"/>
            <a:ext cx="4483100" cy="2032000"/>
            <a:chOff x="3120" y="2848"/>
            <a:chExt cx="2344" cy="1088"/>
          </a:xfrm>
        </p:grpSpPr>
        <p:sp>
          <p:nvSpPr>
            <p:cNvPr id="580613" name="Freeform 5"/>
            <p:cNvSpPr>
              <a:spLocks/>
            </p:cNvSpPr>
            <p:nvPr/>
          </p:nvSpPr>
          <p:spPr bwMode="auto">
            <a:xfrm>
              <a:off x="3120" y="3189"/>
              <a:ext cx="2344" cy="74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72" y="392"/>
                </a:cxn>
                <a:cxn ang="0">
                  <a:pos x="792" y="640"/>
                </a:cxn>
                <a:cxn ang="0">
                  <a:pos x="1640" y="632"/>
                </a:cxn>
                <a:cxn ang="0">
                  <a:pos x="2080" y="392"/>
                </a:cxn>
                <a:cxn ang="0">
                  <a:pos x="2344" y="0"/>
                </a:cxn>
              </a:cxnLst>
              <a:rect l="0" t="0" r="r" b="b"/>
              <a:pathLst>
                <a:path w="2344" h="680">
                  <a:moveTo>
                    <a:pt x="0" y="56"/>
                  </a:moveTo>
                  <a:cubicBezTo>
                    <a:pt x="65" y="185"/>
                    <a:pt x="140" y="295"/>
                    <a:pt x="272" y="392"/>
                  </a:cubicBezTo>
                  <a:cubicBezTo>
                    <a:pt x="404" y="489"/>
                    <a:pt x="564" y="600"/>
                    <a:pt x="792" y="640"/>
                  </a:cubicBezTo>
                  <a:cubicBezTo>
                    <a:pt x="1020" y="680"/>
                    <a:pt x="1425" y="673"/>
                    <a:pt x="1640" y="632"/>
                  </a:cubicBezTo>
                  <a:cubicBezTo>
                    <a:pt x="1855" y="591"/>
                    <a:pt x="1963" y="497"/>
                    <a:pt x="2080" y="392"/>
                  </a:cubicBezTo>
                  <a:cubicBezTo>
                    <a:pt x="2197" y="287"/>
                    <a:pt x="2274" y="153"/>
                    <a:pt x="2344" y="0"/>
                  </a:cubicBezTo>
                </a:path>
              </a:pathLst>
            </a:custGeom>
            <a:gradFill rotWithShape="1">
              <a:gsLst>
                <a:gs pos="0">
                  <a:schemeClr val="bg1"/>
                </a:gs>
                <a:gs pos="50000">
                  <a:srgbClr val="33CCCC"/>
                </a:gs>
                <a:gs pos="100000">
                  <a:schemeClr val="bg1"/>
                </a:gs>
              </a:gsLst>
              <a:lin ang="189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261" name="Oval 6"/>
            <p:cNvSpPr>
              <a:spLocks noChangeArrowheads="1"/>
            </p:cNvSpPr>
            <p:nvPr/>
          </p:nvSpPr>
          <p:spPr bwMode="auto">
            <a:xfrm>
              <a:off x="3120" y="2848"/>
              <a:ext cx="2344" cy="70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10262" name="Picture 7" descr="uz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68" y="3626"/>
              <a:ext cx="14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4" name="Picture 31" descr="afficher_image53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63" y="2878138"/>
            <a:ext cx="2212975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409575" y="1143000"/>
            <a:ext cx="1376363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Одягнуто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1" name="Text Box 33"/>
          <p:cNvSpPr txBox="1">
            <a:spLocks noChangeArrowheads="1"/>
          </p:cNvSpPr>
          <p:nvPr/>
        </p:nvSpPr>
        <p:spPr bwMode="auto">
          <a:xfrm>
            <a:off x="1785938" y="1214438"/>
            <a:ext cx="1328737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бажаючи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2" name="Text Box 34"/>
          <p:cNvSpPr txBox="1">
            <a:spLocks noChangeArrowheads="1"/>
          </p:cNvSpPr>
          <p:nvPr/>
        </p:nvSpPr>
        <p:spPr bwMode="auto">
          <a:xfrm>
            <a:off x="285750" y="2214563"/>
            <a:ext cx="1562100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натомлено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2786063" y="1714500"/>
            <a:ext cx="1381125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відірвати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4" name="Text Box 36"/>
          <p:cNvSpPr txBox="1">
            <a:spLocks noChangeArrowheads="1"/>
          </p:cNvSpPr>
          <p:nvPr/>
        </p:nvSpPr>
        <p:spPr bwMode="auto">
          <a:xfrm>
            <a:off x="3143250" y="1214438"/>
            <a:ext cx="1738313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збираючись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5" name="Text Box 37"/>
          <p:cNvSpPr txBox="1">
            <a:spLocks noChangeArrowheads="1"/>
          </p:cNvSpPr>
          <p:nvPr/>
        </p:nvSpPr>
        <p:spPr bwMode="auto">
          <a:xfrm>
            <a:off x="5715000" y="1500188"/>
            <a:ext cx="1230313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б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’</a:t>
            </a:r>
            <a:r>
              <a:rPr lang="uk-UA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ючись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4929188" y="1214438"/>
            <a:ext cx="1584325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молодіючи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43750" y="1357313"/>
            <a:ext cx="1741488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молодіючий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8" name="Text Box 40"/>
          <p:cNvSpPr txBox="1">
            <a:spLocks noChangeArrowheads="1"/>
          </p:cNvSpPr>
          <p:nvPr/>
        </p:nvSpPr>
        <p:spPr bwMode="auto">
          <a:xfrm>
            <a:off x="3857625" y="2214563"/>
            <a:ext cx="1477963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розказано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49" name="Text Box 41"/>
          <p:cNvSpPr txBox="1">
            <a:spLocks noChangeArrowheads="1"/>
          </p:cNvSpPr>
          <p:nvPr/>
        </p:nvSpPr>
        <p:spPr bwMode="auto">
          <a:xfrm>
            <a:off x="1928813" y="2214563"/>
            <a:ext cx="1927225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відірвавшись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50" name="Text Box 42"/>
          <p:cNvSpPr txBox="1">
            <a:spLocks noChangeArrowheads="1"/>
          </p:cNvSpPr>
          <p:nvPr/>
        </p:nvSpPr>
        <p:spPr bwMode="auto">
          <a:xfrm>
            <a:off x="285750" y="1714500"/>
            <a:ext cx="1943100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розмовляючи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1214438" y="2643188"/>
            <a:ext cx="1249362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умивати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52" name="Text Box 44"/>
          <p:cNvSpPr txBox="1">
            <a:spLocks noChangeArrowheads="1"/>
          </p:cNvSpPr>
          <p:nvPr/>
        </p:nvSpPr>
        <p:spPr bwMode="auto">
          <a:xfrm>
            <a:off x="5000625" y="1928813"/>
            <a:ext cx="1570038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відірваний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5857875" y="2428875"/>
            <a:ext cx="1390650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розказані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7215188" y="1785938"/>
            <a:ext cx="1497012" cy="40005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умившись</a:t>
            </a:r>
            <a:endParaRPr lang="ru-RU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06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806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213 L 0.08403 0.4877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80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2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806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806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806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2 0.01019 L -0.10417 0.5546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2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4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806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2084 L -0.15278 0.5236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2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806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81 -0.06319 L -0.10208 0.4812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2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806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806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7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80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80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86 0.05348 L 0.11181 0.375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0" y="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4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80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3194 L 0.21319 0.3763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0" y="1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50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80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80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5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80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5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806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5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806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1 0.03195 L -0.32361 0.36158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580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0" y="1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0654"/>
                  </p:tgtEl>
                </p:cond>
              </p:nextCondLst>
            </p:seq>
          </p:childTnLst>
        </p:cTn>
      </p:par>
    </p:tnLst>
    <p:bldLst>
      <p:bldP spid="580640" grpId="0"/>
      <p:bldP spid="580641" grpId="0"/>
      <p:bldP spid="580642" grpId="0"/>
      <p:bldP spid="580643" grpId="0"/>
      <p:bldP spid="580644" grpId="0"/>
      <p:bldP spid="580645" grpId="0"/>
      <p:bldP spid="580646" grpId="0"/>
      <p:bldP spid="580647" grpId="0"/>
      <p:bldP spid="580648" grpId="0"/>
      <p:bldP spid="580649" grpId="0"/>
      <p:bldP spid="580650" grpId="0"/>
      <p:bldP spid="580651" grpId="0"/>
      <p:bldP spid="580652" grpId="0"/>
      <p:bldP spid="580653" grpId="0"/>
      <p:bldP spid="580654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1580</Words>
  <Application>Microsoft Office PowerPoint</Application>
  <PresentationFormat>Экран (4:3)</PresentationFormat>
  <Paragraphs>224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</vt:vector>
  </TitlesOfParts>
  <Company>МОУ Лицей №21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Пользователь</cp:lastModifiedBy>
  <cp:revision>62</cp:revision>
  <dcterms:created xsi:type="dcterms:W3CDTF">2008-11-30T08:50:27Z</dcterms:created>
  <dcterms:modified xsi:type="dcterms:W3CDTF">2025-05-06T16:38:36Z</dcterms:modified>
</cp:coreProperties>
</file>