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04663" y="0"/>
            <a:ext cx="105729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67744" y="692696"/>
            <a:ext cx="6419056" cy="3888432"/>
          </a:xfrm>
        </p:spPr>
        <p:txBody>
          <a:bodyPr>
            <a:normAutofit fontScale="90000"/>
          </a:bodyPr>
          <a:lstStyle/>
          <a:p>
            <a:r>
              <a:rPr lang="uk-UA" sz="6600" b="1" dirty="0" smtClean="0">
                <a:solidFill>
                  <a:srgbClr val="002060"/>
                </a:solidFill>
              </a:rPr>
              <a:t>8 клас</a:t>
            </a:r>
            <a:br>
              <a:rPr lang="uk-UA" sz="6600" b="1" dirty="0" smtClean="0">
                <a:solidFill>
                  <a:srgbClr val="002060"/>
                </a:solidFill>
              </a:rPr>
            </a:br>
            <a:r>
              <a:rPr lang="uk-UA" sz="6600" b="1" dirty="0" smtClean="0">
                <a:solidFill>
                  <a:srgbClr val="002060"/>
                </a:solidFill>
              </a:rPr>
              <a:t>Аналіз </a:t>
            </a:r>
            <a:r>
              <a:rPr lang="uk-UA" sz="6600" b="1" dirty="0" smtClean="0">
                <a:solidFill>
                  <a:srgbClr val="002060"/>
                </a:solidFill>
              </a:rPr>
              <a:t>художнього </a:t>
            </a:r>
            <a:r>
              <a:rPr lang="uk-UA" sz="6600" b="1" dirty="0" smtClean="0">
                <a:solidFill>
                  <a:srgbClr val="002060"/>
                </a:solidFill>
              </a:rPr>
              <a:t>твору</a:t>
            </a:r>
            <a:br>
              <a:rPr lang="uk-UA" sz="6600" b="1" dirty="0" smtClean="0">
                <a:solidFill>
                  <a:srgbClr val="002060"/>
                </a:solidFill>
              </a:rPr>
            </a:br>
            <a:r>
              <a:rPr lang="uk-UA" sz="1600" b="1" dirty="0" err="1" smtClean="0">
                <a:solidFill>
                  <a:srgbClr val="002060"/>
                </a:solidFill>
              </a:rPr>
              <a:t>Стрембицька</a:t>
            </a:r>
            <a:r>
              <a:rPr lang="uk-UA" sz="1600" b="1" dirty="0" smtClean="0">
                <a:solidFill>
                  <a:srgbClr val="002060"/>
                </a:solidFill>
              </a:rPr>
              <a:t> Л.А.</a:t>
            </a:r>
            <a:endParaRPr lang="ru-RU" sz="1600" b="1" dirty="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020272" y="4869160"/>
            <a:ext cx="1882552" cy="176105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0477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Autofit/>
          </a:bodyPr>
          <a:lstStyle/>
          <a:p>
            <a:r>
              <a:rPr lang="uk-UA" sz="5400" b="1" dirty="0" smtClean="0"/>
              <a:t>Структуральний метод 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2132856"/>
            <a:ext cx="6563072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 smtClean="0"/>
              <a:t>- розчленування тексту на якомога дрібніші частини і визначення </a:t>
            </a:r>
            <a:r>
              <a:rPr lang="uk-UA" sz="4800" dirty="0" err="1" smtClean="0"/>
              <a:t>зв</a:t>
            </a:r>
            <a:r>
              <a:rPr lang="en-US" sz="4800" dirty="0" smtClean="0"/>
              <a:t>’</a:t>
            </a:r>
            <a:r>
              <a:rPr lang="uk-UA" sz="4800" dirty="0" err="1" smtClean="0"/>
              <a:t>язків</a:t>
            </a:r>
            <a:r>
              <a:rPr lang="uk-UA" sz="4800" dirty="0" smtClean="0"/>
              <a:t> між ними.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157443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uk-UA" sz="5400" b="1" dirty="0" smtClean="0"/>
              <a:t>Семіотичний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 smtClean="0"/>
              <a:t>- розгляд твору як системи знаків та знакових відношень.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34591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Autofit/>
          </a:bodyPr>
          <a:lstStyle/>
          <a:p>
            <a:r>
              <a:rPr lang="uk-UA" sz="5400" b="1" dirty="0" smtClean="0"/>
              <a:t>Рецептивно-естетичний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98884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000" dirty="0" smtClean="0"/>
              <a:t>- зосередження уваги на тому, як зображально-виражальні художні засоби твору проектуються на читача, доносять до нього авторський задум.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34591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Опрацювати матеріал презентації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uk-UA" sz="5400" b="1" dirty="0" smtClean="0"/>
              <a:t>Художній аналіз 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- </a:t>
            </a:r>
            <a:r>
              <a:rPr lang="ru-RU" dirty="0" smtClean="0"/>
              <a:t>ц</a:t>
            </a:r>
            <a:r>
              <a:rPr lang="uk-UA" dirty="0" smtClean="0"/>
              <a:t>е осмислення мистецького тексту, визначення його ідейно-тематичної основи, проблематики, побудови, образної системи, а також дослідження  засобів творення образів, художньої мови.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020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 smtClean="0"/>
              <a:t>Це відповідь на запитання: </a:t>
            </a:r>
            <a:r>
              <a:rPr lang="uk-UA" sz="4800" b="1" dirty="0" smtClean="0"/>
              <a:t>що</a:t>
            </a:r>
            <a:r>
              <a:rPr lang="uk-UA" sz="4800" dirty="0" smtClean="0"/>
              <a:t> і </a:t>
            </a:r>
            <a:r>
              <a:rPr lang="uk-UA" sz="4800" b="1" dirty="0" smtClean="0"/>
              <a:t>як </a:t>
            </a:r>
            <a:r>
              <a:rPr lang="uk-UA" sz="4800" dirty="0" smtClean="0"/>
              <a:t>сказано у творі, або ж – розкриття художності тексту.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362856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Способи аналізу художнього твору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Біографічний метод</a:t>
            </a:r>
          </a:p>
          <a:p>
            <a:pPr marL="0" indent="0">
              <a:buNone/>
            </a:pPr>
            <a:r>
              <a:rPr lang="uk-UA" dirty="0" smtClean="0"/>
              <a:t>Культурно-історичний метод </a:t>
            </a:r>
          </a:p>
          <a:p>
            <a:pPr marL="0" indent="0">
              <a:buNone/>
            </a:pPr>
            <a:r>
              <a:rPr lang="uk-UA" dirty="0" smtClean="0"/>
              <a:t>Компаративний метод</a:t>
            </a:r>
          </a:p>
          <a:p>
            <a:pPr marL="0" indent="0">
              <a:buNone/>
            </a:pPr>
            <a:r>
              <a:rPr lang="uk-UA" dirty="0" smtClean="0"/>
              <a:t>Психологічний метод</a:t>
            </a:r>
          </a:p>
          <a:p>
            <a:pPr marL="0" indent="0">
              <a:buNone/>
            </a:pPr>
            <a:r>
              <a:rPr lang="uk-UA" dirty="0" smtClean="0"/>
              <a:t>Формальний метод</a:t>
            </a:r>
          </a:p>
          <a:p>
            <a:pPr marL="0" indent="0">
              <a:buNone/>
            </a:pPr>
            <a:r>
              <a:rPr lang="uk-UA" dirty="0" smtClean="0"/>
              <a:t>Структуральний метод</a:t>
            </a:r>
          </a:p>
          <a:p>
            <a:pPr marL="0" indent="0">
              <a:buNone/>
            </a:pPr>
            <a:r>
              <a:rPr lang="uk-UA" dirty="0" smtClean="0"/>
              <a:t>Семіотичний метод</a:t>
            </a:r>
          </a:p>
          <a:p>
            <a:pPr marL="0" indent="0">
              <a:buNone/>
            </a:pPr>
            <a:r>
              <a:rPr lang="uk-UA" dirty="0" smtClean="0"/>
              <a:t>Рецептивно-естетичний метод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0485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uk-UA" sz="5400" b="1" dirty="0" smtClean="0"/>
              <a:t>Біографічний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000" dirty="0" smtClean="0"/>
              <a:t>- передбачає зосередження уваги на тому, як у творі віддзеркалюється реальна біографія автора, як автор виражає себе через твір.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390485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Autofit/>
          </a:bodyPr>
          <a:lstStyle/>
          <a:p>
            <a:r>
              <a:rPr lang="uk-UA" sz="5400" b="1" dirty="0" smtClean="0"/>
              <a:t>Культурно-історичний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916832"/>
            <a:ext cx="6563072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- </a:t>
            </a:r>
            <a:r>
              <a:rPr lang="uk-UA" sz="4800" dirty="0" smtClean="0"/>
              <a:t>розглядає художній твір у </a:t>
            </a:r>
            <a:r>
              <a:rPr lang="uk-UA" sz="4800" dirty="0" err="1" smtClean="0"/>
              <a:t>взаємозв</a:t>
            </a:r>
            <a:r>
              <a:rPr lang="en-US" sz="4800" dirty="0" smtClean="0"/>
              <a:t>’</a:t>
            </a:r>
            <a:r>
              <a:rPr lang="uk-UA" sz="4800" dirty="0" err="1" smtClean="0"/>
              <a:t>язках</a:t>
            </a:r>
            <a:r>
              <a:rPr lang="uk-UA" sz="4800" dirty="0" smtClean="0"/>
              <a:t> з культурно-історичним розвитком суспільства.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39048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Autofit/>
          </a:bodyPr>
          <a:lstStyle/>
          <a:p>
            <a:r>
              <a:rPr lang="uk-UA" sz="5400" b="1" dirty="0" smtClean="0"/>
              <a:t>Компаративний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988840"/>
            <a:ext cx="66967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4400" dirty="0" smtClean="0"/>
              <a:t>- передбачає зіставлення твору з творами інших авторів чужоземних літератур, визначення запозичень, впливів, самобутніх особливостей тощо.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157443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uk-UA" sz="5400" b="1" dirty="0" smtClean="0"/>
              <a:t>Психологічний метод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 smtClean="0"/>
              <a:t>- психологічний аналіз літературного героя і особистості автора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15744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Тиждень_школа\КАРТИНКИ\фон\різне\74077501_lilac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620688" y="0"/>
            <a:ext cx="10764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274638"/>
            <a:ext cx="6563072" cy="1143000"/>
          </a:xfrm>
        </p:spPr>
        <p:txBody>
          <a:bodyPr>
            <a:normAutofit/>
          </a:bodyPr>
          <a:lstStyle/>
          <a:p>
            <a:r>
              <a:rPr lang="uk-UA" sz="5400" b="1" dirty="0" smtClean="0"/>
              <a:t>Формальний метод 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800" dirty="0" smtClean="0"/>
              <a:t>- пошук технічних (формальних) прийомів і засобів зображення, які використовував автор.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15744300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217</Words>
  <Application>Microsoft Office PowerPoint</Application>
  <PresentationFormat>Экран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8 клас Аналіз художнього твору Стрембицька Л.А.</vt:lpstr>
      <vt:lpstr>Художній аналіз </vt:lpstr>
      <vt:lpstr>Слайд 3</vt:lpstr>
      <vt:lpstr>Способи аналізу художнього твору</vt:lpstr>
      <vt:lpstr>Біографічний метод</vt:lpstr>
      <vt:lpstr>Культурно-історичний метод</vt:lpstr>
      <vt:lpstr>Компаративний метод</vt:lpstr>
      <vt:lpstr>Психологічний метод</vt:lpstr>
      <vt:lpstr>Формальний метод </vt:lpstr>
      <vt:lpstr>Структуральний метод </vt:lpstr>
      <vt:lpstr>Семіотичний метод</vt:lpstr>
      <vt:lpstr>Рецептивно-естетичний метод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Пользователь</cp:lastModifiedBy>
  <cp:revision>6</cp:revision>
  <dcterms:created xsi:type="dcterms:W3CDTF">2021-04-04T16:45:24Z</dcterms:created>
  <dcterms:modified xsi:type="dcterms:W3CDTF">2025-05-06T16:55:40Z</dcterms:modified>
</cp:coreProperties>
</file>