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265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42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211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034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841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15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87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97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89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743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2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91D7-567A-4A87-A8AB-014EE9FB62C1}" type="datetimeFigureOut">
              <a:rPr lang="uk-UA" smtClean="0"/>
              <a:t>25.05.2023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17A2F-3790-4E04-BF61-4014EFF3BC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801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-257175"/>
            <a:ext cx="10696575" cy="7229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57225" y="262255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/>
              <a:t>Олена Пчілка</a:t>
            </a:r>
            <a:r>
              <a:rPr lang="uk-UA" sz="9600" b="1" dirty="0" smtClean="0"/>
              <a:t/>
            </a:r>
            <a:br>
              <a:rPr lang="uk-UA" sz="9600" b="1" dirty="0" smtClean="0"/>
            </a:br>
            <a:r>
              <a:rPr lang="uk-UA" sz="9600" b="1" dirty="0" smtClean="0"/>
              <a:t>У ПРИГОДІ</a:t>
            </a:r>
            <a:br>
              <a:rPr lang="uk-UA" sz="9600" b="1" dirty="0" smtClean="0"/>
            </a:br>
            <a:r>
              <a:rPr lang="uk-UA" sz="3600" b="1" dirty="0" smtClean="0">
                <a:solidFill>
                  <a:srgbClr val="C00000"/>
                </a:solidFill>
              </a:rPr>
              <a:t>Казка</a:t>
            </a:r>
            <a:endParaRPr lang="uk-UA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2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12192000" cy="75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228727" y="685800"/>
            <a:ext cx="10015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  <a:effectLst/>
              </a:rPr>
              <a:t>    </a:t>
            </a:r>
            <a:r>
              <a:rPr lang="ru-RU" sz="3600" dirty="0" smtClean="0">
                <a:solidFill>
                  <a:srgbClr val="C00000"/>
                </a:solidFill>
              </a:rPr>
              <a:t>Робота над текстом.</a:t>
            </a:r>
          </a:p>
          <a:p>
            <a:r>
              <a:rPr lang="ru-RU" sz="3600" dirty="0" smtClean="0">
                <a:solidFill>
                  <a:srgbClr val="C00000"/>
                </a:solidFill>
                <a:effectLst/>
              </a:rPr>
              <a:t> </a:t>
            </a:r>
            <a:r>
              <a:rPr lang="ru-RU" sz="3600" dirty="0" smtClean="0">
                <a:effectLst/>
              </a:rPr>
              <a:t>- </a:t>
            </a:r>
            <a:r>
              <a:rPr lang="ru-RU" sz="3600" dirty="0" err="1" smtClean="0">
                <a:effectLst/>
              </a:rPr>
              <a:t>Перекажіть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казку</a:t>
            </a:r>
            <a:r>
              <a:rPr lang="ru-RU" sz="3600" dirty="0" smtClean="0">
                <a:effectLst/>
              </a:rPr>
              <a:t> в </a:t>
            </a:r>
            <a:r>
              <a:rPr lang="ru-RU" sz="3600" dirty="0" err="1" smtClean="0">
                <a:effectLst/>
              </a:rPr>
              <a:t>такій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послідовності</a:t>
            </a:r>
            <a:r>
              <a:rPr lang="ru-RU" sz="3600" dirty="0" smtClean="0">
                <a:effectLst/>
              </a:rPr>
              <a:t>:</a:t>
            </a:r>
          </a:p>
          <a:p>
            <a:r>
              <a:rPr lang="ru-RU" sz="3600" dirty="0" smtClean="0"/>
              <a:t>   1.Зустріч.</a:t>
            </a:r>
          </a:p>
          <a:p>
            <a:r>
              <a:rPr lang="ru-RU" sz="3600" dirty="0" smtClean="0"/>
              <a:t>   2.Лев </a:t>
            </a:r>
            <a:r>
              <a:rPr lang="ru-RU" sz="3600" dirty="0" err="1" smtClean="0"/>
              <a:t>зглянувся</a:t>
            </a:r>
            <a:r>
              <a:rPr lang="ru-RU" sz="3600" dirty="0" smtClean="0"/>
              <a:t> над мишкою.</a:t>
            </a:r>
          </a:p>
          <a:p>
            <a:r>
              <a:rPr lang="ru-RU" sz="3600" dirty="0" smtClean="0"/>
              <a:t>   3.У тенетах.</a:t>
            </a:r>
          </a:p>
          <a:p>
            <a:pPr marL="571500" indent="-571500">
              <a:buFontTx/>
              <a:buChar char="-"/>
            </a:pPr>
            <a:r>
              <a:rPr lang="uk-UA" sz="3600" dirty="0" err="1" smtClean="0"/>
              <a:t>Спиши</a:t>
            </a:r>
            <a:r>
              <a:rPr lang="uk-UA" sz="3600" dirty="0" smtClean="0"/>
              <a:t> речення під диктовку, розділи на склади.</a:t>
            </a:r>
          </a:p>
          <a:p>
            <a:pPr algn="ctr"/>
            <a:r>
              <a:rPr lang="uk-UA" sz="3600" dirty="0"/>
              <a:t> </a:t>
            </a:r>
            <a:r>
              <a:rPr lang="uk-UA" sz="5400" b="1" dirty="0" smtClean="0"/>
              <a:t>Добро завжди повертається.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266163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12192000" cy="75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042989" y="1357313"/>
            <a:ext cx="10015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effectLst/>
              </a:rPr>
              <a:t>    </a:t>
            </a:r>
            <a:r>
              <a:rPr lang="ru-RU" sz="3600" dirty="0" err="1" smtClean="0">
                <a:effectLst/>
              </a:rPr>
              <a:t>Пішов</a:t>
            </a:r>
            <a:r>
              <a:rPr lang="ru-RU" sz="3600" dirty="0" smtClean="0">
                <a:effectLst/>
              </a:rPr>
              <a:t> раз лев на лови й </a:t>
            </a:r>
            <a:r>
              <a:rPr lang="ru-RU" sz="3600" dirty="0" err="1" smtClean="0">
                <a:effectLst/>
              </a:rPr>
              <a:t>зустрів</a:t>
            </a:r>
            <a:r>
              <a:rPr lang="ru-RU" sz="3600" dirty="0" smtClean="0">
                <a:effectLst/>
              </a:rPr>
              <a:t> мишку. </a:t>
            </a:r>
            <a:r>
              <a:rPr lang="ru-RU" sz="3600" dirty="0" err="1" smtClean="0">
                <a:effectLst/>
              </a:rPr>
              <a:t>Хотів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її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з’їсти</a:t>
            </a:r>
            <a:r>
              <a:rPr lang="ru-RU" sz="3600" dirty="0" smtClean="0">
                <a:effectLst/>
              </a:rPr>
              <a:t>, </a:t>
            </a:r>
            <a:r>
              <a:rPr lang="ru-RU" sz="3600" dirty="0" err="1" smtClean="0">
                <a:effectLst/>
              </a:rPr>
              <a:t>вже</a:t>
            </a:r>
            <a:r>
              <a:rPr lang="ru-RU" sz="3600" dirty="0" smtClean="0">
                <a:effectLst/>
              </a:rPr>
              <a:t> й лапою надушив. А мишка й </a:t>
            </a:r>
            <a:r>
              <a:rPr lang="ru-RU" sz="3600" dirty="0" err="1" smtClean="0">
                <a:effectLst/>
              </a:rPr>
              <a:t>каже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йому</a:t>
            </a:r>
            <a:r>
              <a:rPr lang="ru-RU" sz="3600" dirty="0" smtClean="0">
                <a:effectLst/>
              </a:rPr>
              <a:t>: </a:t>
            </a:r>
            <a:br>
              <a:rPr lang="ru-RU" sz="3600" dirty="0" smtClean="0">
                <a:effectLst/>
              </a:rPr>
            </a:br>
            <a:r>
              <a:rPr lang="ru-RU" sz="3600" dirty="0" smtClean="0">
                <a:effectLst/>
              </a:rPr>
              <a:t>      -    Ой,  леве,  </a:t>
            </a:r>
            <a:r>
              <a:rPr lang="ru-RU" sz="3600" dirty="0" err="1" smtClean="0">
                <a:effectLst/>
              </a:rPr>
              <a:t>могутній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владарю</a:t>
            </a:r>
            <a:r>
              <a:rPr lang="ru-RU" sz="3600" dirty="0" smtClean="0">
                <a:effectLst/>
              </a:rPr>
              <a:t>! Не </a:t>
            </a:r>
            <a:r>
              <a:rPr lang="ru-RU" sz="3600" dirty="0" err="1" smtClean="0">
                <a:effectLst/>
              </a:rPr>
              <a:t>їж</a:t>
            </a:r>
            <a:r>
              <a:rPr lang="ru-RU" sz="3600" dirty="0" smtClean="0">
                <a:effectLst/>
              </a:rPr>
              <a:t> мене, </a:t>
            </a:r>
            <a:r>
              <a:rPr lang="ru-RU" sz="3600" dirty="0" err="1" smtClean="0">
                <a:effectLst/>
              </a:rPr>
              <a:t>змилуйся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наді</a:t>
            </a:r>
            <a:r>
              <a:rPr lang="ru-RU" sz="3600" dirty="0" smtClean="0">
                <a:effectLst/>
              </a:rPr>
              <a:t> мною, </a:t>
            </a:r>
            <a:r>
              <a:rPr lang="ru-RU" sz="3600" dirty="0" err="1" smtClean="0">
                <a:effectLst/>
              </a:rPr>
              <a:t>бідною</a:t>
            </a:r>
            <a:r>
              <a:rPr lang="ru-RU" sz="3600" dirty="0" smtClean="0">
                <a:effectLst/>
              </a:rPr>
              <a:t> маленькою мишкою! Я </a:t>
            </a:r>
            <a:r>
              <a:rPr lang="ru-RU" sz="3600" dirty="0" err="1" smtClean="0">
                <a:effectLst/>
              </a:rPr>
              <a:t>тобі</a:t>
            </a:r>
            <a:r>
              <a:rPr lang="ru-RU" sz="3600" dirty="0" smtClean="0">
                <a:effectLst/>
              </a:rPr>
              <a:t> за все те в </a:t>
            </a:r>
            <a:r>
              <a:rPr lang="ru-RU" sz="3600" dirty="0" err="1" smtClean="0">
                <a:effectLst/>
              </a:rPr>
              <a:t>пригоді</a:t>
            </a:r>
            <a:r>
              <a:rPr lang="ru-RU" sz="3600" dirty="0" smtClean="0">
                <a:effectLst/>
              </a:rPr>
              <a:t> стану!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27622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12192000" cy="75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042989" y="1357313"/>
            <a:ext cx="1001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C00000"/>
                </a:solidFill>
                <a:effectLst/>
              </a:rPr>
              <a:t>    </a:t>
            </a:r>
            <a:r>
              <a:rPr lang="uk-UA" sz="3600" dirty="0" smtClean="0">
                <a:solidFill>
                  <a:srgbClr val="C00000"/>
                </a:solidFill>
                <a:effectLst/>
              </a:rPr>
              <a:t>Перша зупинка. </a:t>
            </a:r>
            <a:r>
              <a:rPr lang="uk-UA" sz="3600" dirty="0" smtClean="0">
                <a:effectLst/>
              </a:rPr>
              <a:t>Подумайте, що відповість лев мишці.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17" y="2302686"/>
            <a:ext cx="6639296" cy="35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12192000" cy="75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042989" y="1357313"/>
            <a:ext cx="10015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C00000"/>
                </a:solidFill>
                <a:effectLst/>
              </a:rPr>
              <a:t>    </a:t>
            </a:r>
            <a:r>
              <a:rPr lang="ru-RU" sz="3600" dirty="0" err="1" smtClean="0">
                <a:effectLst/>
              </a:rPr>
              <a:t>Засміявся</a:t>
            </a:r>
            <a:r>
              <a:rPr lang="ru-RU" sz="3600" dirty="0" smtClean="0">
                <a:effectLst/>
              </a:rPr>
              <a:t>  лев:</a:t>
            </a:r>
            <a:br>
              <a:rPr lang="ru-RU" sz="3600" dirty="0" smtClean="0">
                <a:effectLst/>
              </a:rPr>
            </a:br>
            <a:r>
              <a:rPr lang="ru-RU" sz="3600" dirty="0" smtClean="0">
                <a:effectLst/>
              </a:rPr>
              <a:t>-    </a:t>
            </a:r>
            <a:r>
              <a:rPr lang="ru-RU" sz="3600" dirty="0" err="1" smtClean="0">
                <a:effectLst/>
              </a:rPr>
              <a:t>Ти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мені</a:t>
            </a:r>
            <a:r>
              <a:rPr lang="ru-RU" sz="3600" dirty="0" smtClean="0">
                <a:effectLst/>
              </a:rPr>
              <a:t> в </a:t>
            </a:r>
            <a:r>
              <a:rPr lang="ru-RU" sz="3600" dirty="0" err="1" smtClean="0">
                <a:effectLst/>
              </a:rPr>
              <a:t>пригоді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станеш</a:t>
            </a:r>
            <a:r>
              <a:rPr lang="ru-RU" sz="3600" dirty="0" smtClean="0">
                <a:effectLst/>
              </a:rPr>
              <a:t>? </a:t>
            </a:r>
            <a:r>
              <a:rPr lang="ru-RU" sz="3600" dirty="0" err="1" smtClean="0">
                <a:effectLst/>
              </a:rPr>
              <a:t>Якась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нещасна</a:t>
            </a:r>
            <a:r>
              <a:rPr lang="ru-RU" sz="3600" dirty="0" smtClean="0">
                <a:effectLst/>
              </a:rPr>
              <a:t> мишка – </a:t>
            </a:r>
            <a:r>
              <a:rPr lang="ru-RU" sz="3600" dirty="0" err="1" smtClean="0">
                <a:effectLst/>
              </a:rPr>
              <a:t>мені</a:t>
            </a:r>
            <a:r>
              <a:rPr lang="ru-RU" sz="3600" dirty="0" smtClean="0">
                <a:effectLst/>
              </a:rPr>
              <a:t>, </a:t>
            </a:r>
            <a:r>
              <a:rPr lang="ru-RU" sz="3600" dirty="0" err="1" smtClean="0">
                <a:effectLst/>
              </a:rPr>
              <a:t>цареві</a:t>
            </a:r>
            <a:r>
              <a:rPr lang="ru-RU" sz="3600" dirty="0" smtClean="0">
                <a:effectLst/>
              </a:rPr>
              <a:t> над </a:t>
            </a:r>
            <a:r>
              <a:rPr lang="ru-RU" sz="3600" dirty="0" err="1" smtClean="0">
                <a:effectLst/>
              </a:rPr>
              <a:t>звірями</a:t>
            </a:r>
            <a:r>
              <a:rPr lang="ru-RU" sz="3600" dirty="0" smtClean="0">
                <a:effectLst/>
              </a:rPr>
              <a:t>, в </a:t>
            </a:r>
            <a:r>
              <a:rPr lang="ru-RU" sz="3600" dirty="0" err="1" smtClean="0">
                <a:effectLst/>
              </a:rPr>
              <a:t>пригоді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можеш</a:t>
            </a:r>
            <a:r>
              <a:rPr lang="ru-RU" sz="3600" dirty="0" smtClean="0">
                <a:effectLst/>
              </a:rPr>
              <a:t> стати?! В </a:t>
            </a:r>
            <a:r>
              <a:rPr lang="ru-RU" sz="3600" dirty="0" err="1" smtClean="0">
                <a:effectLst/>
              </a:rPr>
              <a:t>якій</a:t>
            </a:r>
            <a:r>
              <a:rPr lang="ru-RU" sz="3600" dirty="0" smtClean="0">
                <a:effectLst/>
              </a:rPr>
              <a:t> же </a:t>
            </a:r>
            <a:r>
              <a:rPr lang="ru-RU" sz="3600" dirty="0" err="1" smtClean="0">
                <a:effectLst/>
              </a:rPr>
              <a:t>це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пригоді</a:t>
            </a:r>
            <a:r>
              <a:rPr lang="ru-RU" sz="3600" dirty="0" smtClean="0">
                <a:effectLst/>
              </a:rPr>
              <a:t>?!</a:t>
            </a:r>
            <a:br>
              <a:rPr lang="ru-RU" sz="3600" dirty="0" smtClean="0">
                <a:effectLst/>
              </a:rPr>
            </a:br>
            <a:r>
              <a:rPr lang="ru-RU" sz="3600" dirty="0" smtClean="0">
                <a:effectLst/>
              </a:rPr>
              <a:t>-    - А </a:t>
            </a:r>
            <a:r>
              <a:rPr lang="ru-RU" sz="3600" dirty="0" err="1" smtClean="0">
                <a:effectLst/>
              </a:rPr>
              <a:t>хто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може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теє</a:t>
            </a:r>
            <a:r>
              <a:rPr lang="ru-RU" sz="3600" dirty="0" smtClean="0">
                <a:effectLst/>
              </a:rPr>
              <a:t> знати, - </a:t>
            </a:r>
            <a:r>
              <a:rPr lang="ru-RU" sz="3600" dirty="0" err="1" smtClean="0">
                <a:effectLst/>
              </a:rPr>
              <a:t>каже</a:t>
            </a:r>
            <a:r>
              <a:rPr lang="ru-RU" sz="3600" dirty="0" smtClean="0">
                <a:effectLst/>
              </a:rPr>
              <a:t> мишка, - </a:t>
            </a:r>
            <a:r>
              <a:rPr lang="ru-RU" sz="3600" dirty="0" err="1" smtClean="0">
                <a:effectLst/>
              </a:rPr>
              <a:t>тільки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благаю</a:t>
            </a:r>
            <a:r>
              <a:rPr lang="ru-RU" sz="3600" dirty="0" smtClean="0">
                <a:effectLst/>
              </a:rPr>
              <a:t> я тебе – </a:t>
            </a:r>
            <a:r>
              <a:rPr lang="ru-RU" sz="3600" dirty="0" err="1" smtClean="0">
                <a:effectLst/>
              </a:rPr>
              <a:t>зглянься</a:t>
            </a:r>
            <a:r>
              <a:rPr lang="ru-RU" sz="3600" dirty="0" smtClean="0">
                <a:effectLst/>
              </a:rPr>
              <a:t> </a:t>
            </a:r>
            <a:r>
              <a:rPr lang="ru-RU" sz="3600" dirty="0" err="1" smtClean="0">
                <a:effectLst/>
              </a:rPr>
              <a:t>наді</a:t>
            </a:r>
            <a:r>
              <a:rPr lang="ru-RU" sz="3600" dirty="0" smtClean="0">
                <a:effectLst/>
              </a:rPr>
              <a:t> мною!..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68924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12192000" cy="75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042989" y="1357313"/>
            <a:ext cx="1001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solidFill>
                  <a:srgbClr val="C00000"/>
                </a:solidFill>
                <a:effectLst/>
              </a:rPr>
              <a:t>    Друга зупинка. </a:t>
            </a:r>
            <a:r>
              <a:rPr lang="uk-UA" sz="3600" dirty="0" smtClean="0">
                <a:effectLst/>
              </a:rPr>
              <a:t>Подумайте, яка може бути користь від мишки. Як учинить лев?</a:t>
            </a:r>
            <a:endParaRPr lang="uk-UA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88" y="2557642"/>
            <a:ext cx="7519237" cy="31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0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12192000" cy="75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042989" y="1357313"/>
            <a:ext cx="10015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C00000"/>
                </a:solidFill>
                <a:effectLst/>
              </a:rPr>
              <a:t>    </a:t>
            </a:r>
            <a:r>
              <a:rPr lang="uk-UA" sz="3600" dirty="0" smtClean="0">
                <a:effectLst/>
              </a:rPr>
              <a:t>Зглянувся лев, пустив мишку. Подякувала вона й побігла швиденько до своєї нірки.</a:t>
            </a:r>
            <a:br>
              <a:rPr lang="uk-UA" sz="3600" dirty="0" smtClean="0">
                <a:effectLst/>
              </a:rPr>
            </a:br>
            <a:r>
              <a:rPr lang="uk-UA" sz="3600" dirty="0" smtClean="0">
                <a:effectLst/>
              </a:rPr>
              <a:t>    Коли це, за яким часом, попався лев у тенета. Б’ється, сердешний, борсається в тенетах, нічого не зробить – ще гірше заплутався в сітку.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42136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12192000" cy="75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042989" y="1357313"/>
            <a:ext cx="1001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C00000"/>
                </a:solidFill>
                <a:effectLst/>
              </a:rPr>
              <a:t>    </a:t>
            </a:r>
            <a:r>
              <a:rPr lang="uk-UA" sz="3600" dirty="0" smtClean="0">
                <a:solidFill>
                  <a:srgbClr val="C00000"/>
                </a:solidFill>
              </a:rPr>
              <a:t>З</a:t>
            </a:r>
            <a:r>
              <a:rPr lang="uk-UA" sz="3600" dirty="0" smtClean="0">
                <a:solidFill>
                  <a:srgbClr val="C00000"/>
                </a:solidFill>
                <a:effectLst/>
              </a:rPr>
              <a:t>упинка третя. </a:t>
            </a:r>
            <a:r>
              <a:rPr lang="uk-UA" sz="3600" dirty="0" smtClean="0">
                <a:effectLst/>
              </a:rPr>
              <a:t>Передбачте</a:t>
            </a:r>
            <a:r>
              <a:rPr lang="uk-UA" sz="3600" dirty="0" smtClean="0"/>
              <a:t>, хто допоможе левові. 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2644268"/>
            <a:ext cx="6529387" cy="31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12192000" cy="75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471613" y="1252567"/>
            <a:ext cx="9186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effectLst/>
              </a:rPr>
              <a:t>Аж де не взялась мишка, - одну петельку </a:t>
            </a:r>
            <a:r>
              <a:rPr lang="uk-UA" sz="3600" dirty="0" err="1" smtClean="0">
                <a:effectLst/>
              </a:rPr>
              <a:t>перегризла</a:t>
            </a:r>
            <a:r>
              <a:rPr lang="uk-UA" sz="3600" dirty="0" smtClean="0">
                <a:effectLst/>
              </a:rPr>
              <a:t>,  другу…  Як заходилась, то таку дірку в тенетах зробила, що й лев виліз! Тоді мишка й каже левові: </a:t>
            </a:r>
          </a:p>
          <a:p>
            <a:r>
              <a:rPr lang="uk-UA" sz="3600" dirty="0" smtClean="0">
                <a:effectLst/>
              </a:rPr>
              <a:t>-    А що, бачиш, і я, маленька мишка, тобі в пригоді стала!</a:t>
            </a:r>
            <a:br>
              <a:rPr lang="uk-UA" sz="3600" dirty="0" smtClean="0">
                <a:effectLst/>
              </a:rPr>
            </a:b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24680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12192000" cy="75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660797" y="1252567"/>
            <a:ext cx="10870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effectLst/>
              </a:rPr>
              <a:t>-    </a:t>
            </a:r>
            <a:r>
              <a:rPr lang="uk-UA" sz="3600" dirty="0" smtClean="0">
                <a:effectLst/>
              </a:rPr>
              <a:t>Бачу, - каже лев, - віддячила ти мені і навчила мене!... Спасибі тобі</a:t>
            </a:r>
            <a:r>
              <a:rPr lang="uk-UA" sz="3600" dirty="0" smtClean="0"/>
              <a:t>.</a:t>
            </a:r>
            <a:endParaRPr lang="uk-UA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91" y="2722790"/>
            <a:ext cx="5515636" cy="29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6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135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Олена Пчілка У ПРИГОДІ Казка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Олена Пчілка У ПРИГОДІ Казка</dc:title>
  <dc:creator>Учитель</dc:creator>
  <cp:lastModifiedBy>Наташа</cp:lastModifiedBy>
  <cp:revision>6</cp:revision>
  <dcterms:created xsi:type="dcterms:W3CDTF">2022-04-20T08:24:00Z</dcterms:created>
  <dcterms:modified xsi:type="dcterms:W3CDTF">2023-05-25T17:50:14Z</dcterms:modified>
</cp:coreProperties>
</file>