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1" r:id="rId3"/>
    <p:sldId id="259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3E9D-E50D-40C7-9C84-AB9FD2DB69BC}" type="datetimeFigureOut">
              <a:rPr lang="ru-RU" smtClean="0"/>
              <a:pPr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755-E25E-4225-AE65-5117AE9E43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3E9D-E50D-40C7-9C84-AB9FD2DB69BC}" type="datetimeFigureOut">
              <a:rPr lang="ru-RU" smtClean="0"/>
              <a:pPr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755-E25E-4225-AE65-5117AE9E43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3E9D-E50D-40C7-9C84-AB9FD2DB69BC}" type="datetimeFigureOut">
              <a:rPr lang="ru-RU" smtClean="0"/>
              <a:pPr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755-E25E-4225-AE65-5117AE9E43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3E9D-E50D-40C7-9C84-AB9FD2DB69BC}" type="datetimeFigureOut">
              <a:rPr lang="ru-RU" smtClean="0"/>
              <a:pPr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755-E25E-4225-AE65-5117AE9E43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3E9D-E50D-40C7-9C84-AB9FD2DB69BC}" type="datetimeFigureOut">
              <a:rPr lang="ru-RU" smtClean="0"/>
              <a:pPr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755-E25E-4225-AE65-5117AE9E43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3E9D-E50D-40C7-9C84-AB9FD2DB69BC}" type="datetimeFigureOut">
              <a:rPr lang="ru-RU" smtClean="0"/>
              <a:pPr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755-E25E-4225-AE65-5117AE9E43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3E9D-E50D-40C7-9C84-AB9FD2DB69BC}" type="datetimeFigureOut">
              <a:rPr lang="ru-RU" smtClean="0"/>
              <a:pPr/>
              <a:t>09.12.2024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755-E25E-4225-AE65-5117AE9E43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3E9D-E50D-40C7-9C84-AB9FD2DB69BC}" type="datetimeFigureOut">
              <a:rPr lang="ru-RU" smtClean="0"/>
              <a:pPr/>
              <a:t>09.12.2024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755-E25E-4225-AE65-5117AE9E43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3E9D-E50D-40C7-9C84-AB9FD2DB69BC}" type="datetimeFigureOut">
              <a:rPr lang="ru-RU" smtClean="0"/>
              <a:pPr/>
              <a:t>09.12.2024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755-E25E-4225-AE65-5117AE9E43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3E9D-E50D-40C7-9C84-AB9FD2DB69BC}" type="datetimeFigureOut">
              <a:rPr lang="ru-RU" smtClean="0"/>
              <a:pPr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755-E25E-4225-AE65-5117AE9E43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3E9D-E50D-40C7-9C84-AB9FD2DB69BC}" type="datetimeFigureOut">
              <a:rPr lang="ru-RU" smtClean="0"/>
              <a:pPr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755-E25E-4225-AE65-5117AE9E434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03E9D-E50D-40C7-9C84-AB9FD2DB69BC}" type="datetimeFigureOut">
              <a:rPr lang="ru-RU" smtClean="0"/>
              <a:pPr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C755-E25E-4225-AE65-5117AE9E434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154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u="sng" dirty="0" smtClean="0"/>
              <a:t>9 клас</a:t>
            </a:r>
          </a:p>
          <a:p>
            <a:r>
              <a:rPr lang="uk-UA" sz="5400" b="1" u="sng" dirty="0" smtClean="0"/>
              <a:t>Українська мова</a:t>
            </a:r>
          </a:p>
          <a:p>
            <a:r>
              <a:rPr lang="uk-UA" sz="5400" b="1" u="sng" dirty="0" smtClean="0"/>
              <a:t>Тема </a:t>
            </a:r>
            <a:r>
              <a:rPr lang="uk-UA" sz="5400" b="1" u="sng" dirty="0" smtClean="0"/>
              <a:t>уроку:</a:t>
            </a:r>
          </a:p>
          <a:p>
            <a:endParaRPr lang="uk-UA" sz="5400" b="1" u="sng" dirty="0" smtClean="0"/>
          </a:p>
          <a:p>
            <a:r>
              <a:rPr lang="uk-UA" sz="5400" b="1" dirty="0" smtClean="0"/>
              <a:t>Складнопідрядне речення(СПР) з підрядними обставинними місця та </a:t>
            </a:r>
            <a:r>
              <a:rPr lang="uk-UA" sz="5400" b="1" dirty="0" smtClean="0"/>
              <a:t>часу</a:t>
            </a:r>
          </a:p>
          <a:p>
            <a:r>
              <a:rPr lang="uk-UA" b="1" dirty="0" smtClean="0"/>
              <a:t>                                                                                                                  </a:t>
            </a:r>
            <a:r>
              <a:rPr lang="uk-UA" b="1" dirty="0" err="1" smtClean="0"/>
              <a:t>Стрембицька</a:t>
            </a:r>
            <a:r>
              <a:rPr lang="uk-UA" b="1" dirty="0" smtClean="0"/>
              <a:t> Л.А.</a:t>
            </a:r>
            <a:endParaRPr lang="ru-RU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7"/>
            <a:ext cx="8501122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СКЛАДНОПІДРЯДНІ РЕЧЕННЯ З ПІДРЯДНИМИ ЧАСУ</a:t>
            </a:r>
          </a:p>
          <a:p>
            <a:pPr lvl="0" algn="ctr"/>
            <a:r>
              <a:rPr lang="uk-UA" sz="2400" b="1" kern="0" dirty="0" smtClean="0">
                <a:cs typeface="Times New Roman" pitchFamily="18" charset="0"/>
              </a:rPr>
              <a:t>Складнопідрядним реченням з підрядним часу називається таке складне речення, у якому підрядна частина вказує на час або тривалість дії, про яку йдеться в головній частині.</a:t>
            </a:r>
            <a:endParaRPr lang="uk-UA" sz="2000" dirty="0" smtClean="0">
              <a:ea typeface="Times New Roman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Підрядне речення часу </a:t>
            </a:r>
            <a:r>
              <a:rPr lang="uk-UA" sz="24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відповідає на питання  обставини часу</a:t>
            </a:r>
            <a:r>
              <a:rPr lang="uk-UA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 </a:t>
            </a:r>
            <a:r>
              <a:rPr lang="uk-UA" sz="2400" b="1" i="1" dirty="0" smtClean="0">
                <a:solidFill>
                  <a:srgbClr val="C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коли? відколи? як довго? з якого часу?  до якого часу?</a:t>
            </a:r>
            <a:r>
              <a:rPr lang="ru-RU" sz="2400" b="1" i="1" dirty="0" smtClean="0">
                <a:solidFill>
                  <a:srgbClr val="C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b="1" i="1" dirty="0" smtClean="0">
                <a:solidFill>
                  <a:srgbClr val="C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з яких пір? </a:t>
            </a:r>
            <a:endParaRPr lang="uk-UA" sz="24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uk-UA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З головним реченням підрядне речення часу з</a:t>
            </a:r>
            <a:r>
              <a:rPr lang="ru-RU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’</a:t>
            </a:r>
            <a:r>
              <a:rPr lang="uk-UA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єднується</a:t>
            </a:r>
            <a:r>
              <a:rPr lang="uk-UA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 </a:t>
            </a:r>
            <a:r>
              <a:rPr lang="uk-UA" sz="24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сполучниками  підрядності й сполучними словами</a:t>
            </a:r>
            <a:r>
              <a:rPr lang="uk-UA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  </a:t>
            </a:r>
            <a:r>
              <a:rPr lang="uk-UA" sz="2400" b="1" i="1" dirty="0" smtClean="0">
                <a:solidFill>
                  <a:srgbClr val="C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коли, відколи, поки, доки, допоки, до того як, після того як, відтоді як, з того часу як </a:t>
            </a:r>
            <a:r>
              <a:rPr lang="uk-UA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та ін.</a:t>
            </a:r>
            <a:r>
              <a:rPr lang="uk-UA" sz="2400" i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 </a:t>
            </a:r>
          </a:p>
          <a:p>
            <a:pPr indent="457200">
              <a:spcAft>
                <a:spcPts val="0"/>
              </a:spcAft>
            </a:pPr>
            <a:r>
              <a:rPr lang="uk-UA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Цим словам у головному реченні можуть відповідати слова </a:t>
            </a:r>
            <a:r>
              <a:rPr lang="uk-UA" sz="2400" i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 </a:t>
            </a:r>
            <a:r>
              <a:rPr lang="uk-UA" sz="2400" b="1" i="1" dirty="0" smtClean="0">
                <a:solidFill>
                  <a:srgbClr val="C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тоді, доти, до тих пір,  до того часу</a:t>
            </a:r>
            <a:r>
              <a:rPr lang="uk-UA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 </a:t>
            </a:r>
            <a:r>
              <a:rPr lang="ru-RU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тощо</a:t>
            </a:r>
            <a:r>
              <a:rPr lang="ru-RU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. </a:t>
            </a:r>
          </a:p>
          <a:p>
            <a:pPr indent="457200">
              <a:spcAft>
                <a:spcPts val="0"/>
              </a:spcAft>
            </a:pPr>
            <a:r>
              <a:rPr lang="uk-UA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НАПРИКЛАД:  </a:t>
            </a: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Коли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ячмінь заколоситься, соловей вмовкає.</a:t>
            </a:r>
          </a:p>
          <a:p>
            <a:pPr lvl="0" algn="ctr"/>
            <a:r>
              <a:rPr lang="uk-UA" sz="2400" b="1" kern="0" dirty="0" smtClean="0">
                <a:cs typeface="Times New Roman" pitchFamily="18" charset="0"/>
              </a:rPr>
              <a:t> </a:t>
            </a:r>
            <a:endParaRPr lang="ru-RU" sz="2400" kern="0" dirty="0" smtClean="0">
              <a:cs typeface="Arial" pitchFamily="34" charset="0"/>
            </a:endParaRPr>
          </a:p>
          <a:p>
            <a:pPr algn="ctr"/>
            <a:r>
              <a:rPr lang="ru-RU" sz="4400" b="1" dirty="0" smtClean="0">
                <a:cs typeface="Arial" pitchFamily="34" charset="0"/>
              </a:rPr>
              <a:t/>
            </a:r>
            <a:br>
              <a:rPr lang="ru-RU" sz="4400" b="1" dirty="0" smtClean="0">
                <a:cs typeface="Arial" pitchFamily="34" charset="0"/>
              </a:rPr>
            </a:br>
            <a:endParaRPr lang="ru-RU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3291C612-92AC-432C-B23D-642AA10B6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477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57158" y="714356"/>
            <a:ext cx="835824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3895" indent="-683895" algn="ctr">
              <a:spcAft>
                <a:spcPts val="0"/>
              </a:spcAft>
            </a:pPr>
            <a:r>
              <a:rPr lang="uk-UA" sz="3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Підрядні частини часу можуть стояти:</a:t>
            </a:r>
          </a:p>
          <a:p>
            <a:pPr marL="683895" indent="-683895" algn="just">
              <a:spcAft>
                <a:spcPts val="0"/>
              </a:spcAft>
            </a:pPr>
            <a:endParaRPr lang="uk-UA" sz="3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uk-UA" sz="3200" i="1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після головної частини речення</a:t>
            </a:r>
            <a:r>
              <a:rPr lang="uk-UA" sz="32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uk-UA" sz="32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Тоді тебе принесло, </a:t>
            </a:r>
            <a:r>
              <a:rPr lang="uk-UA" sz="3200" b="1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як сонечко зійшло</a:t>
            </a:r>
            <a:r>
              <a:rPr lang="uk-UA" sz="32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uk-UA" sz="32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перед головною частиною: </a:t>
            </a:r>
            <a:r>
              <a:rPr lang="uk-UA" sz="3200" b="1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Поки хвалько нахвалиться</a:t>
            </a:r>
            <a:r>
              <a:rPr lang="uk-UA" sz="32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3200" i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будько</a:t>
            </a:r>
            <a:r>
              <a:rPr lang="uk-UA" sz="32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набудеться.</a:t>
            </a:r>
            <a:endParaRPr lang="uk-UA" sz="3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uk-UA" sz="32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усередині головної частини: </a:t>
            </a:r>
            <a:r>
              <a:rPr lang="uk-UA" sz="32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У неділю вранці-рано, </a:t>
            </a:r>
            <a:r>
              <a:rPr lang="uk-UA" sz="3200" b="1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як стало світати</a:t>
            </a:r>
            <a:r>
              <a:rPr lang="uk-UA" sz="32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зійшлася родина козака проводжати</a:t>
            </a:r>
            <a:endParaRPr lang="uk-UA" sz="32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гнутая вверх стрелка 3"/>
          <p:cNvSpPr/>
          <p:nvPr/>
        </p:nvSpPr>
        <p:spPr>
          <a:xfrm>
            <a:off x="2214546" y="2143116"/>
            <a:ext cx="785818" cy="2857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Выгнутая вверх стрелка 4"/>
          <p:cNvSpPr/>
          <p:nvPr/>
        </p:nvSpPr>
        <p:spPr>
          <a:xfrm flipH="1">
            <a:off x="2643174" y="3143248"/>
            <a:ext cx="928694" cy="285751"/>
          </a:xfrm>
          <a:prstGeom prst="curvedDownArrow">
            <a:avLst>
              <a:gd name="adj1" fmla="val 25000"/>
              <a:gd name="adj2" fmla="val 50000"/>
              <a:gd name="adj3" fmla="val 31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Выгнутая вверх стрелка 5"/>
          <p:cNvSpPr/>
          <p:nvPr/>
        </p:nvSpPr>
        <p:spPr>
          <a:xfrm>
            <a:off x="2786050" y="4143380"/>
            <a:ext cx="714380" cy="2143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928670"/>
            <a:ext cx="600079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/>
              <a:t>Домашнє завдання: </a:t>
            </a:r>
          </a:p>
          <a:p>
            <a:pPr algn="ctr"/>
            <a:endParaRPr lang="uk-UA" sz="2800" b="1" dirty="0" smtClean="0"/>
          </a:p>
          <a:p>
            <a:pPr algn="ctr"/>
            <a:r>
              <a:rPr lang="uk-UA" sz="2800" b="1" dirty="0" smtClean="0"/>
              <a:t>§17 (вивчити теоретичний матеріал на стор. 111-112, 113, 115), </a:t>
            </a:r>
            <a:r>
              <a:rPr lang="uk-UA" sz="2800" b="1" smtClean="0"/>
              <a:t>виконати </a:t>
            </a:r>
            <a:r>
              <a:rPr lang="uk-UA" sz="2800" b="1" smtClean="0"/>
              <a:t>вправу 193</a:t>
            </a:r>
            <a:r>
              <a:rPr lang="uk-UA" sz="2800" b="1" dirty="0" smtClean="0"/>
              <a:t>.</a:t>
            </a:r>
          </a:p>
          <a:p>
            <a:pPr algn="ctr"/>
            <a:endParaRPr lang="ru-RU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5"/>
            <a:ext cx="792961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u="sng" dirty="0" smtClean="0"/>
              <a:t>Мета уроку:</a:t>
            </a:r>
          </a:p>
          <a:p>
            <a:endParaRPr lang="ru-RU" sz="2000" dirty="0" smtClean="0"/>
          </a:p>
          <a:p>
            <a:r>
              <a:rPr lang="ru-RU" sz="2800" b="1" dirty="0" err="1" smtClean="0"/>
              <a:t>дати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поняття</a:t>
            </a:r>
            <a:r>
              <a:rPr lang="ru-RU" sz="2800" b="1" dirty="0" smtClean="0"/>
              <a:t> про </a:t>
            </a:r>
            <a:r>
              <a:rPr lang="ru-RU" sz="2800" b="1" dirty="0" err="1" smtClean="0"/>
              <a:t>складнопідрядні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речення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з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підрядними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місця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й</a:t>
            </a:r>
            <a:r>
              <a:rPr lang="ru-RU" sz="2800" b="1" dirty="0" smtClean="0"/>
              <a:t> часу, </a:t>
            </a:r>
            <a:r>
              <a:rPr lang="ru-RU" sz="2800" b="1" dirty="0" err="1" smtClean="0"/>
              <a:t>формувати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вміння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впізнавати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такі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речення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визначати</a:t>
            </a:r>
            <a:r>
              <a:rPr lang="ru-RU" sz="2800" b="1" dirty="0" smtClean="0"/>
              <a:t> в них </a:t>
            </a:r>
            <a:r>
              <a:rPr lang="ru-RU" sz="2800" b="1" dirty="0" err="1" smtClean="0"/>
              <a:t>граматичні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основи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частини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головну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й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підрядну</a:t>
            </a:r>
            <a:r>
              <a:rPr lang="ru-RU" sz="2800" b="1" dirty="0" smtClean="0"/>
              <a:t>; </a:t>
            </a:r>
            <a:r>
              <a:rPr lang="ru-RU" sz="2800" b="1" dirty="0" err="1" smtClean="0"/>
              <a:t>формувати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пунктуаційну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грамотність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розвивати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увагу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мислення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навички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аналізу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порівняння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розвивати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мовлення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удосконалювати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навички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роботи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з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підручником</a:t>
            </a:r>
            <a:r>
              <a:rPr lang="ru-RU" sz="2800" b="1" dirty="0" smtClean="0"/>
              <a:t> та </a:t>
            </a:r>
            <a:r>
              <a:rPr lang="ru-RU" sz="2800" b="1" dirty="0" err="1" smtClean="0"/>
              <a:t>навички</a:t>
            </a:r>
            <a:r>
              <a:rPr lang="ru-RU" sz="2800" b="1" dirty="0" smtClean="0"/>
              <a:t>     правильного </a:t>
            </a:r>
            <a:r>
              <a:rPr lang="ru-RU" sz="2800" b="1" dirty="0" err="1" smtClean="0"/>
              <a:t>інтонування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речень</a:t>
            </a:r>
            <a:r>
              <a:rPr lang="ru-RU" sz="2800" b="1" dirty="0" smtClean="0"/>
              <a:t>; </a:t>
            </a:r>
            <a:r>
              <a:rPr lang="ru-RU" sz="2800" b="1" dirty="0" err="1" smtClean="0"/>
              <a:t>виховувати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любов</a:t>
            </a:r>
            <a:r>
              <a:rPr lang="ru-RU" sz="2800" b="1" dirty="0" smtClean="0"/>
              <a:t> до </a:t>
            </a:r>
            <a:r>
              <a:rPr lang="ru-RU" sz="2800" b="1" dirty="0" err="1" smtClean="0"/>
              <a:t>рідного</a:t>
            </a:r>
            <a:r>
              <a:rPr lang="ru-RU" sz="2800" b="1" dirty="0" smtClean="0"/>
              <a:t> слова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642918"/>
            <a:ext cx="8215370" cy="5786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Орфографічна хвилинка</a:t>
            </a:r>
          </a:p>
          <a:p>
            <a:pPr algn="ctr"/>
            <a:r>
              <a:rPr lang="uk-UA" sz="2800" b="1" kern="0" dirty="0" smtClean="0"/>
              <a:t>Самостійна робота </a:t>
            </a:r>
          </a:p>
          <a:p>
            <a:pPr algn="ctr"/>
            <a:r>
              <a:rPr lang="uk-U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Arial" pitchFamily="34" charset="0"/>
              </a:rPr>
              <a:t>(з елементом самоперевірки)</a:t>
            </a:r>
            <a:endParaRPr lang="uk-UA" sz="2800" b="1" kern="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uk-UA" sz="2400" b="1" kern="0" dirty="0" smtClean="0">
                <a:solidFill>
                  <a:srgbClr val="C00000"/>
                </a:solidFill>
              </a:rPr>
              <a:t>Запишіть подані прислівники разом, окремо або через дефіс:</a:t>
            </a:r>
          </a:p>
          <a:p>
            <a:pPr algn="ctr"/>
            <a:endParaRPr lang="uk-UA" b="1" kern="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uk-UA" sz="3200" b="1" kern="0" dirty="0" smtClean="0"/>
              <a:t>Рано/вранці, колись/то, день/у/день, по/латині, все/одно, до/побачення, раз/у/раз, на/совість, в/гору, тільки/</a:t>
            </a:r>
            <a:r>
              <a:rPr lang="uk-UA" sz="3200" b="1" kern="0" dirty="0" err="1" smtClean="0"/>
              <a:t>но</a:t>
            </a:r>
            <a:r>
              <a:rPr lang="uk-UA" sz="3200" b="1" kern="0" dirty="0" smtClean="0"/>
              <a:t>, в/решті/решт, без/сумніву, до/речі, що/ночі, казна/де, що/днини, по/</a:t>
            </a:r>
            <a:r>
              <a:rPr lang="uk-UA" sz="3200" b="1" kern="0" dirty="0" err="1" smtClean="0"/>
              <a:t>батьківськи</a:t>
            </a:r>
            <a:r>
              <a:rPr lang="uk-UA" sz="3200" b="1" kern="0" dirty="0" smtClean="0"/>
              <a:t>, уві/сні, хоч/не/хоч.</a:t>
            </a:r>
          </a:p>
          <a:p>
            <a:pPr algn="ctr"/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785794"/>
            <a:ext cx="80724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kern="0" dirty="0" smtClean="0">
                <a:solidFill>
                  <a:srgbClr val="C00000"/>
                </a:solidFill>
              </a:rPr>
              <a:t>Перевірте написане </a:t>
            </a:r>
          </a:p>
          <a:p>
            <a:endParaRPr lang="uk-UA" sz="3600" b="1" kern="0" dirty="0" smtClean="0"/>
          </a:p>
          <a:p>
            <a:r>
              <a:rPr lang="uk-UA" sz="3600" b="1" kern="0" dirty="0" smtClean="0"/>
              <a:t>Рано-вранці, колись-то, день у день, </a:t>
            </a:r>
          </a:p>
          <a:p>
            <a:r>
              <a:rPr lang="uk-UA" sz="3600" b="1" kern="0" dirty="0" smtClean="0"/>
              <a:t>по-латині, все одно, до побачення, раз у раз, на совість,  вгору, тільки-но,   врешті-решт, без сумніву, до речі, щоночі, казна-де, щоднини,                  по-батьківськи, уві сні, хоч-не-хоч.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7"/>
            <a:ext cx="828680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3895" indent="-683895" algn="ctr">
              <a:spcAft>
                <a:spcPts val="0"/>
              </a:spcAft>
            </a:pPr>
            <a:r>
              <a:rPr lang="uk-UA" sz="3200" b="1" u="sng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itchFamily="18" charset="0"/>
              </a:rPr>
              <a:t>СПІЙМАЙ  ПОМИЛКУ</a:t>
            </a:r>
            <a:endParaRPr lang="uk-UA" sz="3200" u="sng" dirty="0" smtClean="0">
              <a:ea typeface="Calibri" panose="020F0502020204030204" pitchFamily="34" charset="0"/>
              <a:cs typeface="Times New Roman" pitchFamily="18" charset="0"/>
            </a:endParaRPr>
          </a:p>
          <a:p>
            <a:pPr marL="683895" indent="-683895" algn="just">
              <a:spcAft>
                <a:spcPts val="0"/>
              </a:spcAft>
            </a:pPr>
            <a:endParaRPr lang="uk-UA" sz="3200" u="sng" dirty="0" smtClean="0">
              <a:solidFill>
                <a:srgbClr val="000000"/>
              </a:solidFill>
              <a:ea typeface="Calibri" panose="020F0502020204030204" pitchFamily="34" charset="0"/>
              <a:cs typeface="Times New Roman" pitchFamily="18" charset="0"/>
            </a:endParaRPr>
          </a:p>
          <a:p>
            <a:pPr marL="683895" indent="-683895" algn="just">
              <a:spcAft>
                <a:spcPts val="0"/>
              </a:spcAft>
            </a:pPr>
            <a:r>
              <a:rPr lang="uk-UA" sz="28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itchFamily="18" charset="0"/>
              </a:rPr>
              <a:t>         – Складнопідрядне речення – це таке речення, у якому прості речення незалежні.</a:t>
            </a:r>
            <a:endParaRPr lang="uk-UA" sz="2800" b="1" dirty="0" smtClean="0">
              <a:ea typeface="Calibri" panose="020F0502020204030204" pitchFamily="34" charset="0"/>
              <a:cs typeface="Times New Roman" pitchFamily="18" charset="0"/>
            </a:endParaRPr>
          </a:p>
          <a:p>
            <a:pPr marL="683895" indent="-683895" algn="just">
              <a:spcAft>
                <a:spcPts val="0"/>
              </a:spcAft>
            </a:pPr>
            <a:r>
              <a:rPr lang="uk-UA" sz="28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itchFamily="18" charset="0"/>
              </a:rPr>
              <a:t>	– Підрядне речення з'єднується з головним сполучниками підрядності.</a:t>
            </a:r>
            <a:endParaRPr lang="uk-UA" sz="2800" b="1" dirty="0" smtClean="0">
              <a:ea typeface="Calibri" panose="020F0502020204030204" pitchFamily="34" charset="0"/>
              <a:cs typeface="Times New Roman" pitchFamily="18" charset="0"/>
            </a:endParaRPr>
          </a:p>
          <a:p>
            <a:pPr marL="683895" indent="-683895" algn="just">
              <a:spcAft>
                <a:spcPts val="0"/>
              </a:spcAft>
            </a:pPr>
            <a:r>
              <a:rPr lang="uk-UA" sz="28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itchFamily="18" charset="0"/>
              </a:rPr>
              <a:t>	– У складнопідрядному реченні на питання відповідає головне речення.</a:t>
            </a:r>
            <a:endParaRPr lang="uk-UA" sz="2800" b="1" dirty="0" smtClean="0">
              <a:ea typeface="Calibri" panose="020F0502020204030204" pitchFamily="34" charset="0"/>
              <a:cs typeface="Times New Roman" pitchFamily="18" charset="0"/>
            </a:endParaRPr>
          </a:p>
          <a:p>
            <a:pPr marL="683895" indent="-683895" algn="just">
              <a:spcAft>
                <a:spcPts val="0"/>
              </a:spcAft>
            </a:pPr>
            <a:r>
              <a:rPr lang="uk-UA" sz="28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itchFamily="18" charset="0"/>
              </a:rPr>
              <a:t>	– Вказівні слова можуть мати підрядні речення.</a:t>
            </a:r>
            <a:endParaRPr lang="uk-UA" sz="2800" b="1" dirty="0" smtClean="0">
              <a:ea typeface="Calibri" panose="020F0502020204030204" pitchFamily="34" charset="0"/>
              <a:cs typeface="Times New Roman" pitchFamily="18" charset="0"/>
            </a:endParaRPr>
          </a:p>
          <a:p>
            <a:pPr marL="683895" indent="-683895" algn="just">
              <a:spcAft>
                <a:spcPts val="0"/>
              </a:spcAft>
            </a:pPr>
            <a:r>
              <a:rPr lang="uk-UA" sz="28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itchFamily="18" charset="0"/>
              </a:rPr>
              <a:t>	– Є два види підрядних речень – означальні й з</a:t>
            </a:r>
            <a:r>
              <a:rPr lang="en-US" sz="28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itchFamily="18" charset="0"/>
              </a:rPr>
              <a:t>’</a:t>
            </a:r>
            <a:r>
              <a:rPr lang="uk-UA" sz="2800" b="1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itchFamily="18" charset="0"/>
              </a:rPr>
              <a:t>ясувальні</a:t>
            </a:r>
            <a:r>
              <a:rPr lang="uk-UA" sz="28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itchFamily="18" charset="0"/>
              </a:rPr>
              <a:t>.</a:t>
            </a:r>
            <a:endParaRPr lang="uk-UA" sz="2800" b="1" dirty="0" smtClean="0">
              <a:ea typeface="Calibri" panose="020F0502020204030204" pitchFamily="34" charset="0"/>
              <a:cs typeface="Times New Roman" pitchFamily="18" charset="0"/>
            </a:endParaRPr>
          </a:p>
          <a:p>
            <a:pPr marL="683895" indent="-683895" algn="just">
              <a:spcAft>
                <a:spcPts val="0"/>
              </a:spcAft>
            </a:pPr>
            <a:r>
              <a:rPr lang="uk-UA" sz="28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itchFamily="18" charset="0"/>
              </a:rPr>
              <a:t>	– Підрядні речення завжди стоять після головного.</a:t>
            </a:r>
            <a:endParaRPr lang="uk-UA" sz="2800" b="1" dirty="0" smtClean="0">
              <a:ea typeface="Calibri" panose="020F0502020204030204" pitchFamily="34" charset="0"/>
              <a:cs typeface="Times New Roman" pitchFamily="18" charset="0"/>
            </a:endParaRPr>
          </a:p>
          <a:p>
            <a:pPr marL="683895" indent="-457200" algn="just">
              <a:spcAft>
                <a:spcPts val="0"/>
              </a:spcAft>
            </a:pPr>
            <a:r>
              <a:rPr lang="uk-UA" sz="28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itchFamily="18" charset="0"/>
              </a:rPr>
              <a:t>   	</a:t>
            </a:r>
            <a:endParaRPr lang="uk-UA" sz="2800" b="1" dirty="0"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4296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СКЛАДНОПІДРЯДНІ РЕЧЕННЯ З ПІДРЯДНИМИ МІСЦЯ</a:t>
            </a:r>
          </a:p>
          <a:p>
            <a:pPr lvl="0" algn="ctr"/>
            <a:r>
              <a:rPr lang="uk-UA" sz="2400" b="1" kern="0" dirty="0" smtClean="0">
                <a:cs typeface="Times New Roman" pitchFamily="18" charset="0"/>
              </a:rPr>
              <a:t>Складнопідрядним реченням з підрядним місця називається таке складне речення, у якому підрядна частина вказує на місце або напрям дії, про яку йдеться в головній частині</a:t>
            </a:r>
            <a:r>
              <a:rPr lang="uk-UA" sz="2800" b="1" kern="0" dirty="0" smtClean="0">
                <a:cs typeface="Times New Roman" pitchFamily="18" charset="0"/>
              </a:rPr>
              <a:t>.</a:t>
            </a:r>
          </a:p>
          <a:p>
            <a:pPr lvl="0" eaLnBrk="0" hangingPunct="0">
              <a:tabLst>
                <a:tab pos="2190750" algn="l"/>
              </a:tabLst>
              <a:defRPr/>
            </a:pPr>
            <a:r>
              <a:rPr lang="uk-UA" sz="2400" kern="0" dirty="0" smtClean="0">
                <a:latin typeface="Times New Roman" pitchFamily="18" charset="0"/>
                <a:cs typeface="Times New Roman" pitchFamily="18" charset="0"/>
              </a:rPr>
              <a:t>У складнопідрядних реченнях з підрядними місця  підрядна частина пояснює головну частину в цілому, </a:t>
            </a:r>
            <a:r>
              <a:rPr lang="uk-UA" sz="2400" b="1" kern="0" dirty="0" smtClean="0">
                <a:latin typeface="Times New Roman" pitchFamily="18" charset="0"/>
                <a:cs typeface="Times New Roman" pitchFamily="18" charset="0"/>
              </a:rPr>
              <a:t>відповідає на питання </a:t>
            </a:r>
            <a:r>
              <a:rPr lang="uk-UA" sz="2400" b="1" i="1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де? куди? звідки?</a:t>
            </a:r>
            <a:r>
              <a:rPr lang="uk-UA" sz="2400" kern="0" dirty="0" smtClean="0">
                <a:latin typeface="Times New Roman" pitchFamily="18" charset="0"/>
                <a:cs typeface="Times New Roman" pitchFamily="18" charset="0"/>
              </a:rPr>
              <a:t> і приєднується </a:t>
            </a:r>
            <a:r>
              <a:rPr lang="uk-UA" sz="2400" b="1" kern="0" dirty="0" smtClean="0">
                <a:latin typeface="Times New Roman" pitchFamily="18" charset="0"/>
                <a:cs typeface="Times New Roman" pitchFamily="18" charset="0"/>
              </a:rPr>
              <a:t>сполучними словами</a:t>
            </a:r>
            <a:r>
              <a:rPr lang="uk-UA" sz="24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i="1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де, куди, звідки</a:t>
            </a:r>
            <a:r>
              <a:rPr lang="uk-UA" sz="2400" kern="0" dirty="0" smtClean="0">
                <a:latin typeface="Times New Roman" pitchFamily="18" charset="0"/>
                <a:cs typeface="Times New Roman" pitchFamily="18" charset="0"/>
              </a:rPr>
              <a:t>. У головній частині цим словам можуть відповідати </a:t>
            </a:r>
            <a:r>
              <a:rPr lang="uk-UA" sz="2400" b="1" kern="0" dirty="0" smtClean="0">
                <a:latin typeface="Times New Roman" pitchFamily="18" charset="0"/>
                <a:cs typeface="Times New Roman" pitchFamily="18" charset="0"/>
              </a:rPr>
              <a:t>вказівні слова</a:t>
            </a:r>
            <a:r>
              <a:rPr lang="uk-UA" sz="24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i="1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тут, там, туди, звідти, скрізь, всюди, кудись </a:t>
            </a:r>
            <a:r>
              <a:rPr lang="uk-UA" sz="2400" b="1" i="1" kern="0" dirty="0" smtClean="0">
                <a:latin typeface="Times New Roman" pitchFamily="18" charset="0"/>
                <a:cs typeface="Times New Roman" pitchFamily="18" charset="0"/>
              </a:rPr>
              <a:t>тощо.</a:t>
            </a:r>
            <a:r>
              <a:rPr lang="uk-UA" sz="2400" b="1" i="1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i="1" kern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hangingPunct="0">
              <a:tabLst>
                <a:tab pos="2190750" algn="l"/>
              </a:tabLst>
              <a:defRPr/>
            </a:pPr>
            <a:endParaRPr lang="uk-UA" sz="2000" b="1" kern="0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hangingPunct="0">
              <a:tabLst>
                <a:tab pos="2190750" algn="l"/>
              </a:tabLst>
              <a:defRPr/>
            </a:pPr>
            <a:r>
              <a:rPr lang="uk-UA" sz="2000" b="1" kern="0" dirty="0" smtClean="0">
                <a:latin typeface="Times New Roman" pitchFamily="18" charset="0"/>
                <a:cs typeface="Times New Roman" pitchFamily="18" charset="0"/>
              </a:rPr>
              <a:t>НАПРИКЛАД</a:t>
            </a:r>
            <a:r>
              <a:rPr lang="uk-UA" sz="2000" kern="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uk-UA" sz="2800" b="1" i="1" kern="0" dirty="0" smtClean="0">
                <a:latin typeface="Times New Roman" pitchFamily="18" charset="0"/>
                <a:cs typeface="Times New Roman" pitchFamily="18" charset="0"/>
              </a:rPr>
              <a:t>Де</a:t>
            </a:r>
            <a:r>
              <a:rPr lang="uk-UA" sz="2800" i="1" kern="0" dirty="0" smtClean="0">
                <a:latin typeface="Times New Roman" pitchFamily="18" charset="0"/>
                <a:cs typeface="Times New Roman" pitchFamily="18" charset="0"/>
              </a:rPr>
              <a:t> воля родиться, </a:t>
            </a:r>
            <a:r>
              <a:rPr lang="uk-UA" sz="2800" b="1" i="1" kern="0" dirty="0" smtClean="0">
                <a:latin typeface="Times New Roman" pitchFamily="18" charset="0"/>
                <a:cs typeface="Times New Roman" pitchFamily="18" charset="0"/>
              </a:rPr>
              <a:t>там </a:t>
            </a:r>
            <a:r>
              <a:rPr lang="uk-UA" sz="2800" i="1" kern="0" dirty="0" err="1" smtClean="0">
                <a:latin typeface="Times New Roman" pitchFamily="18" charset="0"/>
                <a:cs typeface="Times New Roman" pitchFamily="18" charset="0"/>
              </a:rPr>
              <a:t>загиба</a:t>
            </a:r>
            <a:r>
              <a:rPr lang="uk-UA" sz="2800" i="1" kern="0" dirty="0" smtClean="0">
                <a:latin typeface="Times New Roman" pitchFamily="18" charset="0"/>
                <a:cs typeface="Times New Roman" pitchFamily="18" charset="0"/>
              </a:rPr>
              <a:t> зневіра  (Д. Павличко). </a:t>
            </a:r>
            <a:endParaRPr lang="ru-RU" sz="2800" kern="0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endParaRPr lang="ru-RU" sz="2000" b="1" kern="0" dirty="0" smtClean="0">
              <a:cs typeface="Arial" pitchFamily="34" charset="0"/>
            </a:endParaRPr>
          </a:p>
          <a:p>
            <a:pPr algn="ctr"/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8001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hangingPunct="0">
              <a:tabLst>
                <a:tab pos="2190750" algn="l"/>
              </a:tabLst>
              <a:defRPr/>
            </a:pPr>
            <a:r>
              <a:rPr lang="uk-UA" sz="3200" b="1" kern="0" dirty="0" smtClean="0">
                <a:solidFill>
                  <a:srgbClr val="C00000"/>
                </a:solidFill>
                <a:cs typeface="Times New Roman" pitchFamily="18" charset="0"/>
              </a:rPr>
              <a:t>ЗВЕРНІТЬ УВАГУ!</a:t>
            </a:r>
          </a:p>
          <a:p>
            <a:pPr lvl="0" algn="ctr" eaLnBrk="0" hangingPunct="0">
              <a:tabLst>
                <a:tab pos="2190750" algn="l"/>
              </a:tabLst>
              <a:defRPr/>
            </a:pPr>
            <a:endParaRPr lang="ru-RU" sz="3200" b="1" kern="0" dirty="0" smtClean="0">
              <a:solidFill>
                <a:srgbClr val="C00000"/>
              </a:solidFill>
              <a:cs typeface="Arial" pitchFamily="34" charset="0"/>
            </a:endParaRPr>
          </a:p>
          <a:p>
            <a:pPr lvl="0" algn="just" eaLnBrk="0" hangingPunct="0">
              <a:tabLst>
                <a:tab pos="2190750" algn="l"/>
              </a:tabLst>
              <a:defRPr/>
            </a:pPr>
            <a:r>
              <a:rPr lang="uk-UA" sz="3200" kern="0" dirty="0" smtClean="0">
                <a:cs typeface="Times New Roman" pitchFamily="18" charset="0"/>
              </a:rPr>
              <a:t>У складнопідрядних реченнях з підрядними місця сполучні слова </a:t>
            </a:r>
            <a:r>
              <a:rPr lang="uk-UA" sz="3200" b="1" i="1" kern="0" dirty="0" smtClean="0">
                <a:cs typeface="Times New Roman" pitchFamily="18" charset="0"/>
              </a:rPr>
              <a:t>де, куди, звідки </a:t>
            </a:r>
            <a:r>
              <a:rPr lang="uk-UA" sz="3200" kern="0" dirty="0" smtClean="0">
                <a:cs typeface="Times New Roman" pitchFamily="18" charset="0"/>
              </a:rPr>
              <a:t>є прислівниками і виконують синтаксичну роль обставини. </a:t>
            </a:r>
          </a:p>
          <a:p>
            <a:pPr lvl="0" algn="just" eaLnBrk="0" hangingPunct="0">
              <a:tabLst>
                <a:tab pos="2190750" algn="l"/>
              </a:tabLst>
              <a:defRPr/>
            </a:pPr>
            <a:endParaRPr lang="ru-RU" sz="3200" b="1" i="1" kern="0" dirty="0" smtClean="0">
              <a:cs typeface="Times New Roman" pitchFamily="18" charset="0"/>
            </a:endParaRPr>
          </a:p>
          <a:p>
            <a:pPr lvl="0" algn="just" eaLnBrk="0" hangingPunct="0">
              <a:tabLst>
                <a:tab pos="2190750" algn="l"/>
              </a:tabLst>
              <a:defRPr/>
            </a:pPr>
            <a:r>
              <a:rPr lang="ru-RU" sz="3200" i="1" kern="0" dirty="0" smtClean="0">
                <a:cs typeface="Times New Roman" pitchFamily="18" charset="0"/>
              </a:rPr>
              <a:t>І </a:t>
            </a:r>
            <a:r>
              <a:rPr lang="ru-RU" sz="3200" i="1" u="sng" kern="0" dirty="0" err="1" smtClean="0">
                <a:cs typeface="Times New Roman" pitchFamily="18" charset="0"/>
              </a:rPr>
              <a:t>серце</a:t>
            </a:r>
            <a:r>
              <a:rPr lang="ru-RU" sz="3200" i="1" kern="0" dirty="0" smtClean="0">
                <a:cs typeface="Times New Roman" pitchFamily="18" charset="0"/>
              </a:rPr>
              <a:t> </a:t>
            </a:r>
            <a:r>
              <a:rPr lang="ru-RU" sz="3200" i="1" u="dbl" kern="0" dirty="0" err="1" smtClean="0">
                <a:cs typeface="Times New Roman" pitchFamily="18" charset="0"/>
              </a:rPr>
              <a:t>полинуть</a:t>
            </a:r>
            <a:r>
              <a:rPr lang="ru-RU" sz="3200" i="1" u="dbl" kern="0" dirty="0" smtClean="0">
                <a:cs typeface="Times New Roman" pitchFamily="18" charset="0"/>
              </a:rPr>
              <a:t> </a:t>
            </a:r>
            <a:r>
              <a:rPr lang="ru-RU" sz="3200" i="1" u="dbl" kern="0" dirty="0" err="1" smtClean="0">
                <a:cs typeface="Times New Roman" pitchFamily="18" charset="0"/>
              </a:rPr>
              <a:t>бажає</a:t>
            </a:r>
            <a:r>
              <a:rPr lang="ru-RU" sz="3200" i="1" kern="0" dirty="0" smtClean="0">
                <a:cs typeface="Times New Roman" pitchFamily="18" charset="0"/>
              </a:rPr>
              <a:t> </a:t>
            </a:r>
            <a:r>
              <a:rPr lang="ru-RU" sz="3200" b="1" i="1" kern="0" dirty="0" err="1" smtClean="0">
                <a:cs typeface="Times New Roman" pitchFamily="18" charset="0"/>
              </a:rPr>
              <a:t>туди</a:t>
            </a:r>
            <a:r>
              <a:rPr lang="ru-RU" sz="3200" b="1" i="1" kern="0" dirty="0" smtClean="0">
                <a:cs typeface="Times New Roman" pitchFamily="18" charset="0"/>
              </a:rPr>
              <a:t>, </a:t>
            </a:r>
            <a:r>
              <a:rPr lang="ru-RU" sz="3200" b="1" i="1" u="dotDashHeavy" kern="0" dirty="0" smtClean="0">
                <a:cs typeface="Times New Roman" pitchFamily="18" charset="0"/>
              </a:rPr>
              <a:t>де</a:t>
            </a:r>
            <a:r>
              <a:rPr lang="ru-RU" sz="3200" b="1" i="1" kern="0" dirty="0" smtClean="0">
                <a:cs typeface="Times New Roman" pitchFamily="18" charset="0"/>
              </a:rPr>
              <a:t> </a:t>
            </a:r>
            <a:r>
              <a:rPr lang="ru-RU" sz="3200" i="1" kern="0" dirty="0" err="1" smtClean="0">
                <a:cs typeface="Times New Roman" pitchFamily="18" charset="0"/>
              </a:rPr>
              <a:t>ще</a:t>
            </a:r>
            <a:r>
              <a:rPr lang="ru-RU" sz="3200" i="1" kern="0" dirty="0" smtClean="0">
                <a:cs typeface="Times New Roman" pitchFamily="18" charset="0"/>
              </a:rPr>
              <a:t> </a:t>
            </a:r>
            <a:r>
              <a:rPr lang="ru-RU" sz="3200" i="1" u="sng" kern="0" dirty="0" smtClean="0">
                <a:cs typeface="Times New Roman" pitchFamily="18" charset="0"/>
              </a:rPr>
              <a:t>воля</a:t>
            </a:r>
            <a:r>
              <a:rPr lang="ru-RU" sz="3200" i="1" kern="0" dirty="0" smtClean="0">
                <a:cs typeface="Times New Roman" pitchFamily="18" charset="0"/>
              </a:rPr>
              <a:t> </a:t>
            </a:r>
            <a:r>
              <a:rPr lang="ru-RU" sz="3200" i="1" u="dbl" kern="0" dirty="0" err="1" smtClean="0">
                <a:cs typeface="Times New Roman" pitchFamily="18" charset="0"/>
              </a:rPr>
              <a:t>гуляє</a:t>
            </a:r>
            <a:r>
              <a:rPr lang="ru-RU" sz="3200" i="1" kern="0" dirty="0" smtClean="0">
                <a:cs typeface="Times New Roman" pitchFamily="18" charset="0"/>
              </a:rPr>
              <a:t> (</a:t>
            </a:r>
            <a:r>
              <a:rPr lang="ru-RU" sz="3200" i="1" kern="0" dirty="0" err="1" smtClean="0">
                <a:cs typeface="Times New Roman" pitchFamily="18" charset="0"/>
              </a:rPr>
              <a:t>Б.Грінченко</a:t>
            </a:r>
            <a:r>
              <a:rPr lang="ru-RU" sz="3200" i="1" kern="0" dirty="0" smtClean="0">
                <a:cs typeface="Times New Roman" pitchFamily="18" charset="0"/>
              </a:rPr>
              <a:t>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3291C612-92AC-432C-B23D-642AA10B6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477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57158" y="714356"/>
            <a:ext cx="83582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3895" indent="-683895" algn="ctr">
              <a:spcAft>
                <a:spcPts val="0"/>
              </a:spcAft>
            </a:pPr>
            <a:r>
              <a:rPr lang="uk-UA" sz="3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Підрядні частини місця можуть стояти:</a:t>
            </a:r>
          </a:p>
          <a:p>
            <a:pPr marL="683895" indent="-683895" algn="just">
              <a:spcAft>
                <a:spcPts val="0"/>
              </a:spcAft>
            </a:pPr>
            <a:endParaRPr lang="uk-UA" sz="3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uk-UA" sz="3200" i="1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після головної частини речення</a:t>
            </a:r>
            <a:r>
              <a:rPr lang="uk-UA" sz="32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uk-UA" sz="32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Там ясна світлиця, де красна дівиця (</a:t>
            </a:r>
            <a:r>
              <a:rPr lang="uk-UA" sz="3200" i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Нар.творч</a:t>
            </a:r>
            <a:r>
              <a:rPr lang="uk-UA" sz="32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.).</a:t>
            </a:r>
            <a:endParaRPr lang="uk-UA" sz="3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uk-UA" sz="32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перед головною частиною: </a:t>
            </a:r>
            <a:r>
              <a:rPr lang="uk-UA" sz="32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Де творчості немає, там і життя нема! (В.Сосюра).</a:t>
            </a:r>
            <a:endParaRPr lang="uk-UA" sz="3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uk-UA" sz="32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усередині головної частини:</a:t>
            </a:r>
            <a:r>
              <a:rPr lang="uk-UA" sz="3200" i="1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32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Там, де є українці, завжди є мистецтво( Ю.Липа).</a:t>
            </a:r>
            <a:endParaRPr lang="uk-UA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гнутая вверх стрелка 3"/>
          <p:cNvSpPr/>
          <p:nvPr/>
        </p:nvSpPr>
        <p:spPr>
          <a:xfrm>
            <a:off x="2214546" y="2143116"/>
            <a:ext cx="785818" cy="2857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Выгнутая вверх стрелка 4"/>
          <p:cNvSpPr/>
          <p:nvPr/>
        </p:nvSpPr>
        <p:spPr>
          <a:xfrm rot="199175" flipH="1">
            <a:off x="1581899" y="3123322"/>
            <a:ext cx="855818" cy="281136"/>
          </a:xfrm>
          <a:prstGeom prst="curvedDownArrow">
            <a:avLst>
              <a:gd name="adj1" fmla="val 25000"/>
              <a:gd name="adj2" fmla="val 50000"/>
              <a:gd name="adj3" fmla="val 31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Выгнутая вверх стрелка 5"/>
          <p:cNvSpPr/>
          <p:nvPr/>
        </p:nvSpPr>
        <p:spPr>
          <a:xfrm>
            <a:off x="7143768" y="3643314"/>
            <a:ext cx="785818" cy="2143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71481"/>
            <a:ext cx="864399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C00000"/>
                </a:solidFill>
              </a:rPr>
              <a:t>Будьте уважні</a:t>
            </a:r>
          </a:p>
          <a:p>
            <a:pPr algn="ctr"/>
            <a:endParaRPr lang="uk-UA" sz="2800" dirty="0" smtClean="0"/>
          </a:p>
          <a:p>
            <a:pPr algn="ctr"/>
            <a:r>
              <a:rPr lang="uk-UA" sz="2800" dirty="0" smtClean="0"/>
              <a:t>До головної частини за допомогою сполучних слів </a:t>
            </a:r>
            <a:r>
              <a:rPr lang="uk-UA" sz="2800" b="1" dirty="0" smtClean="0">
                <a:solidFill>
                  <a:srgbClr val="C00000"/>
                </a:solidFill>
              </a:rPr>
              <a:t>ДЕ, КУДИ, ЗВІДКИ </a:t>
            </a:r>
            <a:r>
              <a:rPr lang="uk-UA" sz="2800" dirty="0" smtClean="0"/>
              <a:t>можуть приєднуватися підрядні </a:t>
            </a:r>
            <a:r>
              <a:rPr lang="uk-UA" sz="2800" b="1" u="sng" dirty="0" smtClean="0"/>
              <a:t>означальні.</a:t>
            </a:r>
          </a:p>
          <a:p>
            <a:pPr algn="ctr"/>
            <a:endParaRPr lang="uk-UA" sz="2800" b="1" dirty="0" smtClean="0"/>
          </a:p>
          <a:p>
            <a:r>
              <a:rPr lang="uk-UA" sz="2800" b="1" dirty="0" smtClean="0"/>
              <a:t> </a:t>
            </a:r>
            <a:r>
              <a:rPr lang="uk-UA" sz="2800" dirty="0" smtClean="0"/>
              <a:t>1.</a:t>
            </a:r>
            <a:r>
              <a:rPr lang="uk-UA" sz="2800" b="1" dirty="0" smtClean="0"/>
              <a:t> </a:t>
            </a:r>
            <a:r>
              <a:rPr lang="uk-UA" sz="2800" dirty="0" smtClean="0"/>
              <a:t>Повертайтесь до шляхів, </a:t>
            </a:r>
            <a:r>
              <a:rPr lang="uk-UA" sz="2800" b="1" i="1" dirty="0" smtClean="0">
                <a:solidFill>
                  <a:srgbClr val="C00000"/>
                </a:solidFill>
              </a:rPr>
              <a:t>(яких?) </a:t>
            </a:r>
            <a:r>
              <a:rPr lang="uk-UA" sz="2800" b="1" dirty="0" smtClean="0"/>
              <a:t>де </a:t>
            </a:r>
            <a:r>
              <a:rPr lang="uk-UA" sz="2800" dirty="0" smtClean="0"/>
              <a:t>батьки ходили    ( підрядне означальне).</a:t>
            </a:r>
          </a:p>
          <a:p>
            <a:endParaRPr lang="uk-UA" sz="2800" dirty="0" smtClean="0"/>
          </a:p>
          <a:p>
            <a:r>
              <a:rPr lang="uk-UA" sz="2800" dirty="0" smtClean="0"/>
              <a:t>2. І серце полинуть бажає туди, </a:t>
            </a:r>
            <a:r>
              <a:rPr lang="uk-UA" sz="2800" b="1" i="1" dirty="0" smtClean="0">
                <a:solidFill>
                  <a:srgbClr val="C00000"/>
                </a:solidFill>
              </a:rPr>
              <a:t>(куди?) </a:t>
            </a:r>
            <a:r>
              <a:rPr lang="uk-UA" sz="2800" b="1" dirty="0" smtClean="0"/>
              <a:t>де </a:t>
            </a:r>
            <a:r>
              <a:rPr lang="uk-UA" sz="2800" dirty="0" smtClean="0"/>
              <a:t>воля гуляє      ( підрядне обставинне місця).</a:t>
            </a:r>
            <a:endParaRPr lang="ru-RU" sz="2800" dirty="0" smtClean="0"/>
          </a:p>
          <a:p>
            <a:pPr algn="ctr"/>
            <a:endParaRPr lang="uk-UA" sz="3600" b="1" dirty="0" smtClean="0">
              <a:solidFill>
                <a:srgbClr val="C00000"/>
              </a:solidFill>
            </a:endParaRPr>
          </a:p>
          <a:p>
            <a:pPr algn="ctr"/>
            <a:endParaRPr lang="uk-UA" sz="3600" b="1" dirty="0" smtClean="0">
              <a:solidFill>
                <a:srgbClr val="C00000"/>
              </a:solidFill>
            </a:endParaRPr>
          </a:p>
          <a:p>
            <a:pPr algn="ctr"/>
            <a:endParaRPr lang="ru-RU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564</Words>
  <Application>Microsoft Office PowerPoint</Application>
  <PresentationFormat>Экран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хозяин</dc:creator>
  <cp:lastModifiedBy>Пользователь</cp:lastModifiedBy>
  <cp:revision>26</cp:revision>
  <dcterms:created xsi:type="dcterms:W3CDTF">2021-01-14T18:49:30Z</dcterms:created>
  <dcterms:modified xsi:type="dcterms:W3CDTF">2024-12-09T14:46:43Z</dcterms:modified>
</cp:coreProperties>
</file>