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59" r:id="rId3"/>
    <p:sldId id="262" r:id="rId4"/>
    <p:sldId id="263" r:id="rId5"/>
    <p:sldId id="260" r:id="rId6"/>
    <p:sldId id="261" r:id="rId7"/>
    <p:sldId id="266" r:id="rId8"/>
    <p:sldId id="282" r:id="rId9"/>
    <p:sldId id="269" r:id="rId10"/>
    <p:sldId id="283" r:id="rId11"/>
    <p:sldId id="272" r:id="rId12"/>
    <p:sldId id="273" r:id="rId13"/>
    <p:sldId id="274" r:id="rId14"/>
    <p:sldId id="275" r:id="rId15"/>
    <p:sldId id="280" r:id="rId16"/>
    <p:sldId id="281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24"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CC00"/>
    <a:srgbClr val="FF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>
      <p:cViewPr varScale="1">
        <p:scale>
          <a:sx n="88" d="100"/>
          <a:sy n="88" d="100"/>
        </p:scale>
        <p:origin x="-131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71E-7A00-413A-9B16-F3D150FE1EB6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FDEC-62B5-4E63-9369-EB9626487A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71E-7A00-413A-9B16-F3D150FE1EB6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FDEC-62B5-4E63-9369-EB9626487A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71E-7A00-413A-9B16-F3D150FE1EB6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FDEC-62B5-4E63-9369-EB9626487A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71E-7A00-413A-9B16-F3D150FE1EB6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FDEC-62B5-4E63-9369-EB9626487A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71E-7A00-413A-9B16-F3D150FE1EB6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FDEC-62B5-4E63-9369-EB9626487A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71E-7A00-413A-9B16-F3D150FE1EB6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FDEC-62B5-4E63-9369-EB9626487A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71E-7A00-413A-9B16-F3D150FE1EB6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FDEC-62B5-4E63-9369-EB9626487A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71E-7A00-413A-9B16-F3D150FE1EB6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FDEC-62B5-4E63-9369-EB9626487A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71E-7A00-413A-9B16-F3D150FE1EB6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FDEC-62B5-4E63-9369-EB9626487A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71E-7A00-413A-9B16-F3D150FE1EB6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FDEC-62B5-4E63-9369-EB9626487A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371E-7A00-413A-9B16-F3D150FE1EB6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FFDEC-62B5-4E63-9369-EB9626487AA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A371E-7A00-413A-9B16-F3D150FE1EB6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FFDEC-62B5-4E63-9369-EB9626487AA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i="1" dirty="0" err="1" smtClean="0">
                <a:solidFill>
                  <a:srgbClr val="C00000"/>
                </a:solidFill>
              </a:rPr>
              <a:t>Підсумковий</a:t>
            </a:r>
            <a:r>
              <a:rPr lang="ru-RU" sz="3600" b="1" i="1" dirty="0" smtClean="0">
                <a:solidFill>
                  <a:srgbClr val="C00000"/>
                </a:solidFill>
              </a:rPr>
              <a:t> урок. </a:t>
            </a:r>
            <a:r>
              <a:rPr lang="ru-RU" sz="3600" b="1" i="1" dirty="0" err="1" smtClean="0">
                <a:solidFill>
                  <a:srgbClr val="C00000"/>
                </a:solidFill>
              </a:rPr>
              <a:t>Цікаві</a:t>
            </a:r>
            <a:r>
              <a:rPr lang="ru-RU" sz="3600" b="1" i="1" dirty="0" smtClean="0">
                <a:solidFill>
                  <a:srgbClr val="C00000"/>
                </a:solidFill>
              </a:rPr>
              <a:t> </a:t>
            </a:r>
            <a:r>
              <a:rPr lang="ru-RU" sz="3600" b="1" i="1" dirty="0" err="1" smtClean="0">
                <a:solidFill>
                  <a:srgbClr val="C00000"/>
                </a:solidFill>
              </a:rPr>
              <a:t>історії</a:t>
            </a:r>
            <a:r>
              <a:rPr lang="ru-RU" sz="3600" b="1" i="1" dirty="0" smtClean="0">
                <a:solidFill>
                  <a:srgbClr val="C00000"/>
                </a:solidFill>
              </a:rPr>
              <a:t>. Казка "</a:t>
            </a:r>
            <a:r>
              <a:rPr lang="ru-RU" sz="3600" b="1" i="1" dirty="0" err="1" smtClean="0">
                <a:solidFill>
                  <a:srgbClr val="C00000"/>
                </a:solidFill>
              </a:rPr>
              <a:t>Мурашиний</a:t>
            </a:r>
            <a:r>
              <a:rPr lang="ru-RU" sz="3600" b="1" i="1" dirty="0" smtClean="0">
                <a:solidFill>
                  <a:srgbClr val="C00000"/>
                </a:solidFill>
              </a:rPr>
              <a:t> гриб</a:t>
            </a:r>
            <a:r>
              <a:rPr lang="ru-RU" sz="3600" b="1" i="1" dirty="0" smtClean="0">
                <a:solidFill>
                  <a:srgbClr val="C00000"/>
                </a:solidFill>
              </a:rPr>
              <a:t>"</a:t>
            </a:r>
            <a:endParaRPr lang="ru-RU" sz="3600" b="1" i="1" dirty="0">
              <a:solidFill>
                <a:srgbClr val="C00000"/>
              </a:solidFill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57969" y="2652928"/>
            <a:ext cx="5428061" cy="4192278"/>
          </a:xfrm>
        </p:spPr>
      </p:pic>
    </p:spTree>
    <p:extLst>
      <p:ext uri="{BB962C8B-B14F-4D97-AF65-F5344CB8AC3E}">
        <p14:creationId xmlns:p14="http://schemas.microsoft.com/office/powerpoint/2010/main" xmlns="" val="11763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xmlns="" id="{B4964F3E-3878-4A90-8239-72B1DA9520F8}"/>
              </a:ext>
            </a:extLst>
          </p:cNvPr>
          <p:cNvSpPr/>
          <p:nvPr/>
        </p:nvSpPr>
        <p:spPr>
          <a:xfrm>
            <a:off x="179512" y="188640"/>
            <a:ext cx="8856984" cy="2338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00CC00"/>
                </a:solidFill>
              </a:rPr>
              <a:t>Our Young Artists</a:t>
            </a:r>
            <a:endParaRPr lang="x-none" sz="6000" b="1" dirty="0">
              <a:solidFill>
                <a:srgbClr val="00CC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953E313-313D-4F16-B82D-A8AE41DB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526895"/>
            <a:ext cx="6372200" cy="433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990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59513"/>
            <a:ext cx="8424936" cy="4509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37475" y="188641"/>
            <a:ext cx="2221742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Скругленная прямоугольная выноска 4"/>
          <p:cNvSpPr/>
          <p:nvPr/>
        </p:nvSpPr>
        <p:spPr>
          <a:xfrm>
            <a:off x="619626" y="404664"/>
            <a:ext cx="4960486" cy="2088232"/>
          </a:xfrm>
          <a:prstGeom prst="wedgeRoundRectCallout">
            <a:avLst>
              <a:gd name="adj1" fmla="val 74453"/>
              <a:gd name="adj2" fmla="val 4925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>
                <a:solidFill>
                  <a:srgbClr val="FF0000"/>
                </a:solidFill>
              </a:rPr>
              <a:t>We can`t manage without verbs. </a:t>
            </a:r>
          </a:p>
          <a:p>
            <a:pPr algn="ctr"/>
            <a:r>
              <a:rPr lang="en-US" sz="3600" b="1" i="1" dirty="0">
                <a:solidFill>
                  <a:srgbClr val="FF0000"/>
                </a:solidFill>
              </a:rPr>
              <a:t>My next task is finding verbs</a:t>
            </a:r>
            <a:r>
              <a:rPr lang="ru-RU" sz="3600" b="1" i="1" dirty="0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1682840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4294967295"/>
          </p:nvPr>
        </p:nvSpPr>
        <p:spPr>
          <a:xfrm>
            <a:off x="0" y="2924175"/>
            <a:ext cx="8153400" cy="3600450"/>
          </a:xfrm>
        </p:spPr>
        <p:txBody>
          <a:bodyPr>
            <a:normAutofit fontScale="92500" lnSpcReduction="20000"/>
          </a:bodyPr>
          <a:lstStyle/>
          <a:p>
            <a:pPr marL="82296" indent="0" algn="ctr">
              <a:buNone/>
            </a:pPr>
            <a:r>
              <a:rPr lang="en-US" sz="6000" b="1" dirty="0">
                <a:solidFill>
                  <a:srgbClr val="365F91"/>
                </a:solidFill>
                <a:latin typeface="Comic Sans MS" pitchFamily="66" charset="0"/>
                <a:ea typeface="Times New Roman"/>
              </a:rPr>
              <a:t>RUN   WASH   SING </a:t>
            </a:r>
            <a:endParaRPr lang="ru-RU" sz="6000" b="1" dirty="0">
              <a:solidFill>
                <a:srgbClr val="365F91"/>
              </a:solidFill>
              <a:latin typeface="Comic Sans MS" pitchFamily="66" charset="0"/>
              <a:ea typeface="Times New Roman"/>
            </a:endParaRPr>
          </a:p>
          <a:p>
            <a:pPr marL="82296" indent="0" algn="ctr">
              <a:buNone/>
            </a:pPr>
            <a:r>
              <a:rPr lang="en-US" sz="6000" b="1" dirty="0">
                <a:solidFill>
                  <a:srgbClr val="365F91"/>
                </a:solidFill>
                <a:latin typeface="Comic Sans MS" pitchFamily="66" charset="0"/>
                <a:ea typeface="Times New Roman"/>
              </a:rPr>
              <a:t>SIT   GO   WRITE </a:t>
            </a:r>
            <a:endParaRPr lang="ru-RU" sz="6000" b="1" dirty="0">
              <a:solidFill>
                <a:srgbClr val="365F91"/>
              </a:solidFill>
              <a:latin typeface="Comic Sans MS" pitchFamily="66" charset="0"/>
              <a:ea typeface="Times New Roman"/>
            </a:endParaRPr>
          </a:p>
          <a:p>
            <a:pPr marL="82296" indent="0" algn="ctr">
              <a:buNone/>
            </a:pPr>
            <a:r>
              <a:rPr lang="en-US" sz="6000" b="1" dirty="0">
                <a:solidFill>
                  <a:srgbClr val="365F91"/>
                </a:solidFill>
                <a:latin typeface="Comic Sans MS" pitchFamily="66" charset="0"/>
                <a:ea typeface="Times New Roman"/>
              </a:rPr>
              <a:t>EAT   DO </a:t>
            </a:r>
            <a:r>
              <a:rPr lang="ru-RU" sz="6000" b="1" dirty="0">
                <a:solidFill>
                  <a:srgbClr val="365F91"/>
                </a:solidFill>
                <a:latin typeface="Comic Sans MS" pitchFamily="66" charset="0"/>
                <a:ea typeface="Times New Roman"/>
              </a:rPr>
              <a:t>  </a:t>
            </a:r>
            <a:r>
              <a:rPr lang="en-US" sz="6000" b="1" dirty="0">
                <a:solidFill>
                  <a:srgbClr val="365F91"/>
                </a:solidFill>
                <a:latin typeface="Comic Sans MS" pitchFamily="66" charset="0"/>
                <a:ea typeface="Times New Roman"/>
              </a:rPr>
              <a:t>READ</a:t>
            </a:r>
            <a:endParaRPr lang="ru-RU" sz="6000" b="1" dirty="0">
              <a:solidFill>
                <a:srgbClr val="365F91"/>
              </a:solidFill>
              <a:latin typeface="Comic Sans MS" pitchFamily="66" charset="0"/>
              <a:ea typeface="Times New Roman"/>
            </a:endParaRPr>
          </a:p>
          <a:p>
            <a:pPr marL="82296" indent="0" algn="ctr">
              <a:buNone/>
            </a:pPr>
            <a:r>
              <a:rPr lang="en-US" sz="6000" b="1" dirty="0">
                <a:solidFill>
                  <a:srgbClr val="365F91"/>
                </a:solidFill>
                <a:latin typeface="Comic Sans MS" pitchFamily="66" charset="0"/>
                <a:ea typeface="Times New Roman"/>
              </a:rPr>
              <a:t>PLAY</a:t>
            </a:r>
            <a:endParaRPr lang="ru-RU" sz="6000" b="1" dirty="0">
              <a:solidFill>
                <a:srgbClr val="365F91"/>
              </a:solidFill>
              <a:latin typeface="Comic Sans MS" pitchFamily="66" charset="0"/>
              <a:ea typeface="Times New Roman"/>
            </a:endParaRPr>
          </a:p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32656"/>
            <a:ext cx="2070993" cy="248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48680"/>
            <a:ext cx="4536504" cy="1765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3685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11560" y="1064058"/>
            <a:ext cx="8896012" cy="525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93099" y="692696"/>
            <a:ext cx="1850901" cy="222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Скругленная прямоугольная выноска 4"/>
          <p:cNvSpPr/>
          <p:nvPr/>
        </p:nvSpPr>
        <p:spPr>
          <a:xfrm>
            <a:off x="0" y="188640"/>
            <a:ext cx="7416824" cy="2871078"/>
          </a:xfrm>
          <a:prstGeom prst="wedgeRoundRectCallout">
            <a:avLst>
              <a:gd name="adj1" fmla="val 52967"/>
              <a:gd name="adj2" fmla="val 1209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i="1" dirty="0">
                <a:solidFill>
                  <a:srgbClr val="FF0000"/>
                </a:solidFill>
              </a:rPr>
              <a:t>Now make sentences</a:t>
            </a:r>
            <a:r>
              <a:rPr lang="ru-RU" sz="4800" b="1" i="1" dirty="0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2186519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4294967295"/>
          </p:nvPr>
        </p:nvSpPr>
        <p:spPr>
          <a:xfrm>
            <a:off x="0" y="2565400"/>
            <a:ext cx="8964488" cy="3887788"/>
          </a:xfrm>
        </p:spPr>
        <p:txBody>
          <a:bodyPr>
            <a:normAutofit fontScale="925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b="1" i="1" dirty="0">
                <a:solidFill>
                  <a:schemeClr val="accent1"/>
                </a:solidFill>
                <a:latin typeface="Comic Sans MS" pitchFamily="66" charset="0"/>
                <a:cs typeface="Times New Roman" panose="02020603050405020304" pitchFamily="18" charset="0"/>
              </a:rPr>
              <a:t>I usually watch TV on Sunday.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i="1" dirty="0">
                <a:solidFill>
                  <a:schemeClr val="accent1"/>
                </a:solidFill>
                <a:latin typeface="Comic Sans MS" pitchFamily="66" charset="0"/>
                <a:cs typeface="Times New Roman" panose="02020603050405020304" pitchFamily="18" charset="0"/>
              </a:rPr>
              <a:t>She always plays the piano at home.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i="1" dirty="0">
                <a:solidFill>
                  <a:schemeClr val="accent1"/>
                </a:solidFill>
                <a:latin typeface="Comic Sans MS" pitchFamily="66" charset="0"/>
                <a:cs typeface="Times New Roman" panose="02020603050405020304" pitchFamily="18" charset="0"/>
              </a:rPr>
              <a:t>He often cleans his teeth in the morning.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i="1" dirty="0">
                <a:solidFill>
                  <a:schemeClr val="accent1"/>
                </a:solidFill>
                <a:latin typeface="Comic Sans MS" pitchFamily="66" charset="0"/>
                <a:cs typeface="Times New Roman" panose="02020603050405020304" pitchFamily="18" charset="0"/>
              </a:rPr>
              <a:t>He doesn`t read fairy-tales to my sister.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i="1" dirty="0">
                <a:solidFill>
                  <a:schemeClr val="accent1"/>
                </a:solidFill>
                <a:latin typeface="Comic Sans MS" pitchFamily="66" charset="0"/>
                <a:cs typeface="Times New Roman" panose="02020603050405020304" pitchFamily="18" charset="0"/>
              </a:rPr>
              <a:t>It`s time to go to bed.</a:t>
            </a:r>
          </a:p>
          <a:p>
            <a:pPr marL="596646" indent="-514350">
              <a:buFont typeface="+mj-lt"/>
              <a:buAutoNum type="arabicPeriod"/>
            </a:pPr>
            <a:r>
              <a:rPr lang="en-US" b="1" i="1" dirty="0">
                <a:solidFill>
                  <a:schemeClr val="accent1"/>
                </a:solidFill>
                <a:latin typeface="Comic Sans MS" pitchFamily="66" charset="0"/>
                <a:cs typeface="Times New Roman" panose="02020603050405020304" pitchFamily="18" charset="0"/>
              </a:rPr>
              <a:t>He likes jam, cakes, sweets.</a:t>
            </a:r>
            <a:r>
              <a:rPr lang="en-US" b="1" i="1" dirty="0">
                <a:solidFill>
                  <a:schemeClr val="accent6"/>
                </a:solidFill>
                <a:latin typeface="Comic Sans MS" pitchFamily="66" charset="0"/>
                <a:cs typeface="Times New Roman" panose="02020603050405020304" pitchFamily="18" charset="0"/>
              </a:rPr>
              <a:t> </a:t>
            </a:r>
            <a:endParaRPr lang="ru-RU" b="1" i="1" dirty="0">
              <a:solidFill>
                <a:schemeClr val="accent6"/>
              </a:solidFill>
              <a:latin typeface="Comic Sans MS" pitchFamily="66" charset="0"/>
              <a:cs typeface="Times New Roman" panose="02020603050405020304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88640"/>
            <a:ext cx="1852613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8298" y="275506"/>
            <a:ext cx="5121544" cy="2001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38501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4294967295"/>
          </p:nvPr>
        </p:nvSpPr>
        <p:spPr>
          <a:xfrm>
            <a:off x="0" y="4076700"/>
            <a:ext cx="8513763" cy="2665413"/>
          </a:xfrm>
        </p:spPr>
        <p:txBody>
          <a:bodyPr>
            <a:normAutofit lnSpcReduction="10000"/>
          </a:bodyPr>
          <a:lstStyle/>
          <a:p>
            <a:pPr marL="82296" indent="0" algn="ctr">
              <a:buNone/>
            </a:pPr>
            <a:r>
              <a:rPr lang="en-US" b="1" i="1" dirty="0">
                <a:solidFill>
                  <a:srgbClr val="FF0000"/>
                </a:solidFill>
              </a:rPr>
              <a:t>Dear children, now I see that you know English very well. You are good pupils. </a:t>
            </a:r>
          </a:p>
          <a:p>
            <a:pPr marL="82296" indent="0" algn="ctr">
              <a:buNone/>
            </a:pPr>
            <a:r>
              <a:rPr lang="en-US" b="1" i="1" dirty="0">
                <a:solidFill>
                  <a:srgbClr val="FF0000"/>
                </a:solidFill>
              </a:rPr>
              <a:t>Thank you for your hard work. </a:t>
            </a:r>
          </a:p>
          <a:p>
            <a:pPr marL="82296" indent="0" algn="ctr">
              <a:buNone/>
            </a:pPr>
            <a:r>
              <a:rPr lang="en-US" b="1" i="1" dirty="0">
                <a:solidFill>
                  <a:srgbClr val="FF0000"/>
                </a:solidFill>
              </a:rPr>
              <a:t>See you again.</a:t>
            </a:r>
          </a:p>
          <a:p>
            <a:pPr marL="82296" indent="0" algn="ctr">
              <a:buNone/>
            </a:pPr>
            <a:r>
              <a:rPr lang="en-US" b="1" i="1" dirty="0">
                <a:solidFill>
                  <a:srgbClr val="FF0000"/>
                </a:solidFill>
              </a:rPr>
              <a:t>Good Bye.</a:t>
            </a:r>
            <a:endParaRPr lang="ru-RU" b="1" i="1" dirty="0">
              <a:solidFill>
                <a:srgbClr val="FF00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8640"/>
            <a:ext cx="3012728" cy="3615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29533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539552" y="217488"/>
            <a:ext cx="7320161" cy="1162050"/>
          </a:xfrm>
        </p:spPr>
        <p:txBody>
          <a:bodyPr>
            <a:normAutofit/>
          </a:bodyPr>
          <a:lstStyle/>
          <a:p>
            <a:pPr algn="ctr"/>
            <a:r>
              <a:rPr lang="en-US" sz="6000" i="1" dirty="0">
                <a:solidFill>
                  <a:srgbClr val="FF0000"/>
                </a:solidFill>
                <a:latin typeface="Showcard Gothic" pitchFamily="82" charset="0"/>
              </a:rPr>
              <a:t>Good for you!</a:t>
            </a:r>
            <a:endParaRPr lang="ru-RU" sz="6000" i="1" dirty="0">
              <a:solidFill>
                <a:srgbClr val="FF0000"/>
              </a:solidFill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11296" y="1772816"/>
            <a:ext cx="5376598" cy="4032448"/>
          </a:xfrm>
        </p:spPr>
      </p:pic>
    </p:spTree>
    <p:extLst>
      <p:ext uri="{BB962C8B-B14F-4D97-AF65-F5344CB8AC3E}">
        <p14:creationId xmlns:p14="http://schemas.microsoft.com/office/powerpoint/2010/main" xmlns="" val="363911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323528" y="27696"/>
            <a:ext cx="4248472" cy="1080120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omic Sans MS" pitchFamily="66" charset="0"/>
              </a:rPr>
              <a:t>Hello!</a:t>
            </a:r>
            <a:br>
              <a:rPr lang="en-US" sz="2800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en-US" sz="2800" dirty="0">
                <a:solidFill>
                  <a:srgbClr val="FF0000"/>
                </a:solidFill>
                <a:latin typeface="Comic Sans MS" pitchFamily="66" charset="0"/>
                <a:cs typeface="Times New Roman" panose="02020603050405020304" pitchFamily="18" charset="0"/>
              </a:rPr>
              <a:t>My name is Jason!</a:t>
            </a:r>
            <a:endParaRPr lang="ru-RU" sz="2800" dirty="0">
              <a:solidFill>
                <a:srgbClr val="FF0000"/>
              </a:solidFill>
              <a:latin typeface="Comic Sans MS" pitchFamily="66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040" y="764704"/>
            <a:ext cx="3343106" cy="3992563"/>
          </a:xfrm>
        </p:spPr>
      </p:pic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107504" y="1107816"/>
            <a:ext cx="4680520" cy="572248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Comic Sans MS" pitchFamily="66" charset="0"/>
              </a:rPr>
              <a:t>I am glad to see you. Today we have an interesting competition “Merry and Curious”!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Comic Sans MS" pitchFamily="66" charset="0"/>
              </a:rPr>
              <a:t>I think, you don`t know English language. Let’s check it!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Comic Sans MS" pitchFamily="66" charset="0"/>
              </a:rPr>
              <a:t>There are 12 tasks for you.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Comic Sans MS" pitchFamily="66" charset="0"/>
              </a:rPr>
              <a:t>I wish you success!</a:t>
            </a:r>
            <a:endParaRPr lang="ru-RU" sz="3200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1351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6182668" cy="6408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573016"/>
            <a:ext cx="2301354" cy="275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Скругленная прямоугольная выноска 4"/>
          <p:cNvSpPr/>
          <p:nvPr/>
        </p:nvSpPr>
        <p:spPr>
          <a:xfrm>
            <a:off x="5805882" y="71957"/>
            <a:ext cx="3240360" cy="2753595"/>
          </a:xfrm>
          <a:prstGeom prst="wedgeRoundRectCallout">
            <a:avLst>
              <a:gd name="adj1" fmla="val -12266"/>
              <a:gd name="adj2" fmla="val 6649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00B050"/>
                </a:solidFill>
              </a:rPr>
              <a:t>I think, you have forgotten an English alphabet. </a:t>
            </a:r>
            <a:endParaRPr lang="ru-RU" sz="2400" b="1" i="1" dirty="0">
              <a:solidFill>
                <a:srgbClr val="00B050"/>
              </a:solidFill>
            </a:endParaRPr>
          </a:p>
          <a:p>
            <a:pPr algn="ctr"/>
            <a:r>
              <a:rPr lang="en-US" sz="2400" b="1" i="1" dirty="0">
                <a:solidFill>
                  <a:srgbClr val="002060"/>
                </a:solidFill>
              </a:rPr>
              <a:t>My first task is </a:t>
            </a:r>
          </a:p>
          <a:p>
            <a:pPr algn="ctr"/>
            <a:r>
              <a:rPr lang="en-US" sz="2800" b="1" i="1" dirty="0">
                <a:solidFill>
                  <a:srgbClr val="FF0000"/>
                </a:solidFill>
              </a:rPr>
              <a:t>finding of missing letter</a:t>
            </a:r>
            <a:r>
              <a:rPr lang="en-US" sz="2800" b="1" i="1" dirty="0"/>
              <a:t> </a:t>
            </a:r>
            <a:endParaRPr lang="ru-RU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632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4453" y="1806624"/>
            <a:ext cx="2230437" cy="266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Текст 3"/>
          <p:cNvSpPr>
            <a:spLocks noGrp="1"/>
          </p:cNvSpPr>
          <p:nvPr>
            <p:ph type="body" sz="half" idx="4294967295"/>
          </p:nvPr>
        </p:nvSpPr>
        <p:spPr>
          <a:xfrm>
            <a:off x="2378597" y="2278174"/>
            <a:ext cx="6768752" cy="23016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b="1" i="1" dirty="0">
                <a:solidFill>
                  <a:srgbClr val="FF0000"/>
                </a:solidFill>
              </a:rPr>
              <a:t>B,   D,   K,  Y.</a:t>
            </a:r>
          </a:p>
          <a:p>
            <a:pPr algn="ctr"/>
            <a:endParaRPr lang="ru-RU" sz="4800" b="1" i="1" dirty="0">
              <a:solidFill>
                <a:srgbClr val="FF000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3231136" cy="128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8725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971600" y="2008907"/>
            <a:ext cx="7451725" cy="451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0700" y="68042"/>
            <a:ext cx="1365250" cy="163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Бульбашка прямої мови: прямокутна з округленими кутами 2">
            <a:extLst>
              <a:ext uri="{FF2B5EF4-FFF2-40B4-BE49-F238E27FC236}">
                <a16:creationId xmlns:a16="http://schemas.microsoft.com/office/drawing/2014/main" xmlns="" id="{1461F05B-33DB-4057-86F0-8F7046D09C5A}"/>
              </a:ext>
            </a:extLst>
          </p:cNvPr>
          <p:cNvSpPr/>
          <p:nvPr/>
        </p:nvSpPr>
        <p:spPr>
          <a:xfrm>
            <a:off x="539552" y="548680"/>
            <a:ext cx="7057132" cy="1792239"/>
          </a:xfrm>
          <a:prstGeom prst="wedgeRoundRectCallout">
            <a:avLst>
              <a:gd name="adj1" fmla="val 52947"/>
              <a:gd name="adj2" fmla="val -4163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My second task is 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</a:rPr>
              <a:t>writing words in the alphabetical order</a:t>
            </a:r>
            <a:r>
              <a:rPr lang="ru-RU" sz="3200" b="1" dirty="0">
                <a:solidFill>
                  <a:srgbClr val="FF000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xmlns="" val="1915200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16769" y="166009"/>
            <a:ext cx="1728192" cy="2061485"/>
          </a:xfrm>
        </p:spPr>
      </p:pic>
      <p:sp>
        <p:nvSpPr>
          <p:cNvPr id="10" name="Текст 9"/>
          <p:cNvSpPr>
            <a:spLocks noGrp="1"/>
          </p:cNvSpPr>
          <p:nvPr>
            <p:ph type="body" sz="half" idx="2"/>
          </p:nvPr>
        </p:nvSpPr>
        <p:spPr>
          <a:xfrm>
            <a:off x="0" y="2060848"/>
            <a:ext cx="9144000" cy="5037351"/>
          </a:xfrm>
        </p:spPr>
        <p:txBody>
          <a:bodyPr>
            <a:normAutofit fontScale="40000" lnSpcReduction="20000"/>
          </a:bodyPr>
          <a:lstStyle/>
          <a:p>
            <a:pPr marL="0" algn="ctr"/>
            <a:r>
              <a:rPr lang="en-US" sz="5900" b="1" dirty="0">
                <a:solidFill>
                  <a:srgbClr val="FF0000"/>
                </a:solidFill>
                <a:latin typeface="Comic Sans MS" pitchFamily="66" charset="0"/>
              </a:rPr>
              <a:t>   1) apple                </a:t>
            </a:r>
            <a:r>
              <a:rPr lang="en-US" sz="5900" b="1" dirty="0">
                <a:solidFill>
                  <a:srgbClr val="7030A0"/>
                </a:solidFill>
                <a:latin typeface="Comic Sans MS" pitchFamily="66" charset="0"/>
              </a:rPr>
              <a:t>9) ice                 </a:t>
            </a:r>
            <a:r>
              <a:rPr lang="en-US" sz="5900" b="1" dirty="0">
                <a:solidFill>
                  <a:srgbClr val="FFC000"/>
                </a:solidFill>
                <a:latin typeface="Comic Sans MS" pitchFamily="66" charset="0"/>
              </a:rPr>
              <a:t>17) queen</a:t>
            </a:r>
          </a:p>
          <a:p>
            <a:pPr marL="0" algn="ctr"/>
            <a:r>
              <a:rPr lang="en-US" sz="5900" b="1" dirty="0">
                <a:solidFill>
                  <a:srgbClr val="002060"/>
                </a:solidFill>
                <a:latin typeface="Comic Sans MS" pitchFamily="66" charset="0"/>
              </a:rPr>
              <a:t>  2) bed                 </a:t>
            </a:r>
            <a:r>
              <a:rPr lang="en-US" sz="5900" b="1" dirty="0">
                <a:solidFill>
                  <a:srgbClr val="FF0066"/>
                </a:solidFill>
                <a:latin typeface="Comic Sans MS" pitchFamily="66" charset="0"/>
              </a:rPr>
              <a:t>10) jam               </a:t>
            </a:r>
            <a:r>
              <a:rPr lang="en-US" sz="5900" b="1" dirty="0">
                <a:solidFill>
                  <a:srgbClr val="00B050"/>
                </a:solidFill>
                <a:latin typeface="Comic Sans MS" pitchFamily="66" charset="0"/>
              </a:rPr>
              <a:t>18) right</a:t>
            </a:r>
          </a:p>
          <a:p>
            <a:pPr marL="0" algn="ctr"/>
            <a:r>
              <a:rPr lang="en-US" sz="5900" b="1" dirty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en-US" sz="59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3) chocolate          </a:t>
            </a:r>
            <a:r>
              <a:rPr lang="en-US" sz="5900" b="1" dirty="0">
                <a:solidFill>
                  <a:srgbClr val="00B050"/>
                </a:solidFill>
                <a:latin typeface="Comic Sans MS" pitchFamily="66" charset="0"/>
              </a:rPr>
              <a:t>11) kiss               </a:t>
            </a:r>
            <a:r>
              <a:rPr lang="en-US" sz="5900" b="1" dirty="0">
                <a:solidFill>
                  <a:srgbClr val="FF0066"/>
                </a:solidFill>
                <a:latin typeface="Comic Sans MS" pitchFamily="66" charset="0"/>
              </a:rPr>
              <a:t>19) send</a:t>
            </a:r>
          </a:p>
          <a:p>
            <a:pPr marL="0" algn="ctr"/>
            <a:r>
              <a:rPr lang="en-US" sz="5900" b="1" dirty="0">
                <a:solidFill>
                  <a:srgbClr val="FF0000"/>
                </a:solidFill>
                <a:latin typeface="Comic Sans MS" pitchFamily="66" charset="0"/>
              </a:rPr>
              <a:t>   </a:t>
            </a:r>
            <a:r>
              <a:rPr lang="en-US" sz="5900" b="1" dirty="0">
                <a:solidFill>
                  <a:srgbClr val="FF0066"/>
                </a:solidFill>
                <a:latin typeface="Comic Sans MS" pitchFamily="66" charset="0"/>
              </a:rPr>
              <a:t>4) dear               </a:t>
            </a:r>
            <a:r>
              <a:rPr lang="en-US" sz="5900" b="1" dirty="0">
                <a:solidFill>
                  <a:srgbClr val="00B0F0"/>
                </a:solidFill>
                <a:latin typeface="Comic Sans MS" pitchFamily="66" charset="0"/>
              </a:rPr>
              <a:t>12) last                </a:t>
            </a:r>
            <a:r>
              <a:rPr lang="en-US" sz="5900" b="1" dirty="0">
                <a:solidFill>
                  <a:schemeClr val="accent6">
                    <a:lumMod val="50000"/>
                  </a:schemeClr>
                </a:solidFill>
                <a:latin typeface="Comic Sans MS" pitchFamily="66" charset="0"/>
              </a:rPr>
              <a:t>20) table</a:t>
            </a:r>
          </a:p>
          <a:p>
            <a:pPr marL="0" algn="ctr"/>
            <a:r>
              <a:rPr lang="en-US" sz="5900" b="1" dirty="0">
                <a:solidFill>
                  <a:srgbClr val="FF0000"/>
                </a:solidFill>
                <a:latin typeface="Comic Sans MS" pitchFamily="66" charset="0"/>
              </a:rPr>
              <a:t>   </a:t>
            </a:r>
            <a:r>
              <a:rPr lang="en-US" sz="59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mic Sans MS" pitchFamily="66" charset="0"/>
              </a:rPr>
              <a:t>5) end                </a:t>
            </a:r>
            <a:r>
              <a:rPr lang="en-US" sz="5900" b="1" dirty="0">
                <a:solidFill>
                  <a:srgbClr val="FF0000"/>
                </a:solidFill>
                <a:latin typeface="Comic Sans MS" pitchFamily="66" charset="0"/>
              </a:rPr>
              <a:t>13) mother            21) union</a:t>
            </a:r>
          </a:p>
          <a:p>
            <a:pPr marL="0" algn="ctr"/>
            <a:r>
              <a:rPr lang="en-US" sz="5900" b="1" dirty="0">
                <a:solidFill>
                  <a:srgbClr val="FFC000"/>
                </a:solidFill>
                <a:latin typeface="Comic Sans MS" pitchFamily="66" charset="0"/>
              </a:rPr>
              <a:t>  6) flower            </a:t>
            </a:r>
            <a:r>
              <a:rPr lang="en-US" sz="5900" b="1" dirty="0">
                <a:solidFill>
                  <a:srgbClr val="002060"/>
                </a:solidFill>
                <a:latin typeface="Comic Sans MS" pitchFamily="66" charset="0"/>
              </a:rPr>
              <a:t>14) name               22) vase</a:t>
            </a:r>
          </a:p>
          <a:p>
            <a:pPr marL="0" algn="ctr"/>
            <a:r>
              <a:rPr lang="en-US" sz="5900" b="1" dirty="0">
                <a:solidFill>
                  <a:srgbClr val="FF0000"/>
                </a:solidFill>
                <a:latin typeface="Comic Sans MS" pitchFamily="66" charset="0"/>
              </a:rPr>
              <a:t>  </a:t>
            </a:r>
            <a:r>
              <a:rPr lang="en-US" sz="5900" b="1" dirty="0">
                <a:solidFill>
                  <a:srgbClr val="00B050"/>
                </a:solidFill>
                <a:latin typeface="Comic Sans MS" pitchFamily="66" charset="0"/>
              </a:rPr>
              <a:t>7) garden           </a:t>
            </a:r>
            <a:r>
              <a:rPr lang="en-US" sz="5900" b="1" dirty="0">
                <a:solidFill>
                  <a:srgbClr val="FFC000"/>
                </a:solidFill>
                <a:latin typeface="Comic Sans MS" pitchFamily="66" charset="0"/>
              </a:rPr>
              <a:t>15) orange             </a:t>
            </a:r>
            <a:r>
              <a:rPr lang="en-US" sz="5900" b="1" dirty="0">
                <a:solidFill>
                  <a:srgbClr val="00CC00"/>
                </a:solidFill>
                <a:latin typeface="Comic Sans MS" pitchFamily="66" charset="0"/>
              </a:rPr>
              <a:t>23) work</a:t>
            </a:r>
          </a:p>
          <a:p>
            <a:pPr marL="0" algn="ctr"/>
            <a:r>
              <a:rPr lang="en-US" sz="5900" b="1" dirty="0">
                <a:solidFill>
                  <a:srgbClr val="FF0000"/>
                </a:solidFill>
                <a:latin typeface="Comic Sans MS" pitchFamily="66" charset="0"/>
              </a:rPr>
              <a:t>      8) holiday           </a:t>
            </a:r>
            <a:r>
              <a:rPr lang="en-US" sz="5900" b="1" dirty="0">
                <a:solidFill>
                  <a:schemeClr val="accent1"/>
                </a:solidFill>
                <a:latin typeface="Comic Sans MS" pitchFamily="66" charset="0"/>
              </a:rPr>
              <a:t>16) present            </a:t>
            </a:r>
            <a:r>
              <a:rPr lang="en-US" sz="5900" b="1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</a:rPr>
              <a:t>24)xylophone</a:t>
            </a:r>
          </a:p>
          <a:p>
            <a:pPr algn="ctr"/>
            <a:r>
              <a:rPr lang="en-US" sz="5900" b="1" dirty="0">
                <a:solidFill>
                  <a:srgbClr val="FF0000"/>
                </a:solidFill>
                <a:latin typeface="Comic Sans MS" pitchFamily="66" charset="0"/>
              </a:rPr>
              <a:t>     </a:t>
            </a:r>
            <a:r>
              <a:rPr lang="en-US" sz="5900" b="1" dirty="0">
                <a:solidFill>
                  <a:srgbClr val="7030A0"/>
                </a:solidFill>
                <a:latin typeface="Comic Sans MS" pitchFamily="66" charset="0"/>
              </a:rPr>
              <a:t>25) you                  </a:t>
            </a:r>
            <a:r>
              <a:rPr lang="en-US" sz="5900" b="1" dirty="0">
                <a:solidFill>
                  <a:srgbClr val="FF0000"/>
                </a:solidFill>
                <a:latin typeface="Comic Sans MS" pitchFamily="66" charset="0"/>
              </a:rPr>
              <a:t>26) zoo</a:t>
            </a:r>
          </a:p>
          <a:p>
            <a:pPr marL="0" algn="ctr"/>
            <a:endParaRPr lang="en-US" sz="5900" dirty="0">
              <a:solidFill>
                <a:srgbClr val="FF0000"/>
              </a:solidFill>
              <a:latin typeface="Comic Sans MS" pitchFamily="66" charset="0"/>
            </a:endParaRPr>
          </a:p>
          <a:p>
            <a:pPr marL="0" algn="ctr"/>
            <a:r>
              <a:rPr lang="en-US" sz="5900" dirty="0">
                <a:solidFill>
                  <a:srgbClr val="FF0000"/>
                </a:solidFill>
                <a:latin typeface="Comic Sans MS" pitchFamily="66" charset="0"/>
              </a:rPr>
              <a:t>                                                           </a:t>
            </a:r>
            <a:endParaRPr lang="en-US" sz="5100" dirty="0">
              <a:solidFill>
                <a:srgbClr val="FF0000"/>
              </a:solidFill>
            </a:endParaRPr>
          </a:p>
          <a:p>
            <a:endParaRPr lang="en-US" sz="4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pPr marL="457200" indent="-457200">
              <a:buAutoNum type="arabicParenR"/>
            </a:pP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2" name="Скругленная прямоугольная выноска 11"/>
          <p:cNvSpPr/>
          <p:nvPr/>
        </p:nvSpPr>
        <p:spPr>
          <a:xfrm>
            <a:off x="971600" y="332656"/>
            <a:ext cx="3055633" cy="1152128"/>
          </a:xfrm>
          <a:prstGeom prst="wedgeRoundRectCallout">
            <a:avLst>
              <a:gd name="adj1" fmla="val 76750"/>
              <a:gd name="adj2" fmla="val -1401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i="1" dirty="0">
                <a:solidFill>
                  <a:srgbClr val="FF0000"/>
                </a:solidFill>
                <a:ea typeface="+mj-ea"/>
                <a:cs typeface="+mj-cs"/>
              </a:rPr>
              <a:t>Let`s check</a:t>
            </a:r>
            <a:r>
              <a:rPr lang="ru-RU" sz="4000" b="1" i="1" dirty="0">
                <a:solidFill>
                  <a:srgbClr val="FF0000"/>
                </a:solidFill>
                <a:ea typeface="+mj-ea"/>
                <a:cs typeface="+mj-cs"/>
              </a:rPr>
              <a:t>:</a:t>
            </a:r>
            <a:endParaRPr lang="ru-RU" sz="4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311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332656"/>
            <a:ext cx="2216332" cy="2643766"/>
          </a:xfrm>
          <a:prstGeom prst="rect">
            <a:avLst/>
          </a:prstGeom>
        </p:spPr>
      </p:pic>
      <p:sp>
        <p:nvSpPr>
          <p:cNvPr id="6" name="Скругленная прямоугольная выноска 5"/>
          <p:cNvSpPr/>
          <p:nvPr/>
        </p:nvSpPr>
        <p:spPr>
          <a:xfrm>
            <a:off x="1979712" y="404664"/>
            <a:ext cx="2930624" cy="1440160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Now, children, </a:t>
            </a:r>
            <a:endParaRPr lang="ru-RU" sz="2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say antonyms</a:t>
            </a:r>
            <a:r>
              <a:rPr lang="ru-RU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107504" y="2718979"/>
            <a:ext cx="885698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latin typeface="Segoe UI Semibold" pitchFamily="34" charset="0"/>
                <a:cs typeface="Times New Roman" pitchFamily="18" charset="0"/>
              </a:rPr>
              <a:t>sister old yes black short father hello small  up white bad goodbye girl good happy  new long brother big mother sad  no down boy</a:t>
            </a:r>
            <a:endParaRPr kumimoji="0" lang="en-US" sz="4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094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4294967295"/>
          </p:nvPr>
        </p:nvSpPr>
        <p:spPr>
          <a:xfrm>
            <a:off x="683568" y="2060848"/>
            <a:ext cx="8064896" cy="4176464"/>
          </a:xfrm>
        </p:spPr>
        <p:txBody>
          <a:bodyPr>
            <a:noAutofit/>
          </a:bodyPr>
          <a:lstStyle/>
          <a:p>
            <a:pPr lvl="0">
              <a:buClr>
                <a:srgbClr val="3891A7"/>
              </a:buClr>
            </a:pPr>
            <a:r>
              <a:rPr lang="en-US" dirty="0">
                <a:solidFill>
                  <a:srgbClr val="FF0000"/>
                </a:solidFill>
                <a:latin typeface="Segoe UI Semibold" pitchFamily="34" charset="0"/>
                <a:cs typeface="Times New Roman" panose="02020603050405020304" pitchFamily="18" charset="0"/>
              </a:rPr>
              <a:t>black – white                  long – short</a:t>
            </a:r>
          </a:p>
          <a:p>
            <a:pPr lvl="0">
              <a:buClr>
                <a:srgbClr val="3891A7"/>
              </a:buClr>
            </a:pPr>
            <a:r>
              <a:rPr lang="en-US" dirty="0">
                <a:solidFill>
                  <a:srgbClr val="FF0000"/>
                </a:solidFill>
                <a:latin typeface="Segoe UI Semibold" pitchFamily="34" charset="0"/>
                <a:cs typeface="Times New Roman" panose="02020603050405020304" pitchFamily="18" charset="0"/>
              </a:rPr>
              <a:t>yes – no                          father - mother</a:t>
            </a:r>
          </a:p>
          <a:p>
            <a:pPr lvl="0">
              <a:buClr>
                <a:srgbClr val="3891A7"/>
              </a:buClr>
            </a:pPr>
            <a:r>
              <a:rPr lang="en-US" dirty="0">
                <a:solidFill>
                  <a:srgbClr val="FF0000"/>
                </a:solidFill>
                <a:latin typeface="Segoe UI Semibold" pitchFamily="34" charset="0"/>
                <a:cs typeface="Times New Roman" panose="02020603050405020304" pitchFamily="18" charset="0"/>
              </a:rPr>
              <a:t>up – down                      new – old </a:t>
            </a:r>
          </a:p>
          <a:p>
            <a:pPr lvl="0">
              <a:buClr>
                <a:srgbClr val="3891A7"/>
              </a:buClr>
            </a:pPr>
            <a:r>
              <a:rPr lang="en-US" dirty="0">
                <a:solidFill>
                  <a:srgbClr val="FF0000"/>
                </a:solidFill>
                <a:latin typeface="Segoe UI Semibold" pitchFamily="34" charset="0"/>
                <a:cs typeface="Times New Roman" panose="02020603050405020304" pitchFamily="18" charset="0"/>
              </a:rPr>
              <a:t>hello – goodbye             happy – sad</a:t>
            </a:r>
          </a:p>
          <a:p>
            <a:pPr>
              <a:buClr>
                <a:srgbClr val="3891A7"/>
              </a:buClr>
            </a:pPr>
            <a:r>
              <a:rPr lang="en-US" dirty="0">
                <a:solidFill>
                  <a:srgbClr val="FF0000"/>
                </a:solidFill>
                <a:latin typeface="Segoe UI Semibold" pitchFamily="34" charset="0"/>
                <a:cs typeface="Times New Roman" panose="02020603050405020304" pitchFamily="18" charset="0"/>
              </a:rPr>
              <a:t>small – big                      girl – boy</a:t>
            </a:r>
          </a:p>
          <a:p>
            <a:pPr>
              <a:buClr>
                <a:srgbClr val="3891A7"/>
              </a:buClr>
            </a:pPr>
            <a:r>
              <a:rPr lang="en-US" dirty="0">
                <a:solidFill>
                  <a:srgbClr val="FF0000"/>
                </a:solidFill>
                <a:latin typeface="Segoe UI Semibold" pitchFamily="34" charset="0"/>
                <a:cs typeface="Times New Roman" panose="02020603050405020304" pitchFamily="18" charset="0"/>
              </a:rPr>
              <a:t>good – bad                     sister – brother</a:t>
            </a:r>
          </a:p>
          <a:p>
            <a:pPr lvl="0">
              <a:buClr>
                <a:srgbClr val="3891A7"/>
              </a:buClr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76672"/>
            <a:ext cx="1365250" cy="163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76672"/>
            <a:ext cx="3369171" cy="133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654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Объект 12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56711" y="3861048"/>
            <a:ext cx="2881021" cy="2810663"/>
          </a:xfrm>
        </p:spPr>
      </p:pic>
      <p:pic>
        <p:nvPicPr>
          <p:cNvPr id="17" name="Объект 16"/>
          <p:cNvPicPr>
            <a:picLocks noGrp="1" noChangeAspect="1"/>
          </p:cNvPicPr>
          <p:nvPr>
            <p:ph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352217"/>
            <a:ext cx="2722025" cy="3136483"/>
          </a:xfrm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55370" y="3212976"/>
            <a:ext cx="2250014" cy="364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73352" y="1484784"/>
            <a:ext cx="3206955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кутник 1">
            <a:extLst>
              <a:ext uri="{FF2B5EF4-FFF2-40B4-BE49-F238E27FC236}">
                <a16:creationId xmlns:a16="http://schemas.microsoft.com/office/drawing/2014/main" xmlns="" id="{E19B954F-D7C8-4489-9932-B10816AB4E65}"/>
              </a:ext>
            </a:extLst>
          </p:cNvPr>
          <p:cNvSpPr/>
          <p:nvPr/>
        </p:nvSpPr>
        <p:spPr>
          <a:xfrm>
            <a:off x="827584" y="116632"/>
            <a:ext cx="7848872" cy="1075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GUESS the RIDDLES</a:t>
            </a:r>
            <a:endParaRPr lang="x-none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670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365</Words>
  <Application>Microsoft Office PowerPoint</Application>
  <PresentationFormat>Экран (4:3)</PresentationFormat>
  <Paragraphs>54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Підсумковий урок. Цікаві історії. Казка "Мурашиний гриб"</vt:lpstr>
      <vt:lpstr>Hello! My name is Jason!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Good for you!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КВН по английскому языку</dc:title>
  <dc:creator>Володя</dc:creator>
  <cp:lastModifiedBy>I</cp:lastModifiedBy>
  <cp:revision>50</cp:revision>
  <dcterms:created xsi:type="dcterms:W3CDTF">2014-11-23T11:51:10Z</dcterms:created>
  <dcterms:modified xsi:type="dcterms:W3CDTF">2025-05-28T21:10:26Z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607267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D4.3.1</vt:lpwstr>
  </property>
</Properties>
</file>