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660" autoAdjust="0"/>
  </p:normalViewPr>
  <p:slideViewPr>
    <p:cSldViewPr>
      <p:cViewPr varScale="1">
        <p:scale>
          <a:sx n="66" d="100"/>
          <a:sy n="66" d="100"/>
        </p:scale>
        <p:origin x="-141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uk-UA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uk-UA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CA7AEA-CC2E-4D8C-A1A4-3BA379EB1C10}" type="datetimeFigureOut">
              <a:rPr lang="uk-UA" smtClean="0"/>
              <a:pPr/>
              <a:t>14.04.2025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8D3353-AC8F-4482-9C93-9F3C4E38719B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7 клас</a:t>
            </a:r>
            <a:br>
              <a:rPr lang="uk-UA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Частка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 службова частина мови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Тренувальні вправи </a:t>
            </a:r>
          </a:p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Стрембицька</a:t>
            </a:r>
            <a:r>
              <a:rPr lang="uk-UA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Л.А.</a:t>
            </a:r>
            <a:endParaRPr lang="uk-UA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Юрий\Desktop\Займенник\images (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5256584" cy="2971113"/>
          </a:xfrm>
          <a:prstGeom prst="rect">
            <a:avLst/>
          </a:prstGeom>
          <a:noFill/>
        </p:spPr>
      </p:pic>
      <p:sp>
        <p:nvSpPr>
          <p:cNvPr id="7" name="Выноска-облако 6"/>
          <p:cNvSpPr/>
          <p:nvPr/>
        </p:nvSpPr>
        <p:spPr>
          <a:xfrm>
            <a:off x="251520" y="476672"/>
            <a:ext cx="2448272" cy="900680"/>
          </a:xfrm>
          <a:prstGeom prst="cloudCallout">
            <a:avLst>
              <a:gd name="adj1" fmla="val 24673"/>
              <a:gd name="adj2" fmla="val 22982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Чи то обов’язково?</a:t>
            </a:r>
            <a:endParaRPr lang="uk-UA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Выноска-облако 7"/>
          <p:cNvSpPr/>
          <p:nvPr/>
        </p:nvSpPr>
        <p:spPr>
          <a:xfrm>
            <a:off x="4355976" y="404664"/>
            <a:ext cx="2160240" cy="1188712"/>
          </a:xfrm>
          <a:prstGeom prst="cloudCallout">
            <a:avLst>
              <a:gd name="adj1" fmla="val -91821"/>
              <a:gd name="adj2" fmla="val 16266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Аякже!</a:t>
            </a:r>
            <a:endParaRPr lang="uk-UA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а</a:t>
            </a:r>
            <a:endParaRPr lang="uk-UA" dirty="0"/>
          </a:p>
        </p:txBody>
      </p:sp>
      <p:pic>
        <p:nvPicPr>
          <p:cNvPr id="3074" name="Picture 2" descr="C:\Users\Юрий\Desktop\Займенник\images (19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88840"/>
            <a:ext cx="7776864" cy="4536504"/>
          </a:xfrm>
          <a:prstGeom prst="rect">
            <a:avLst/>
          </a:prstGeom>
          <a:noFill/>
        </p:spPr>
      </p:pic>
      <p:sp>
        <p:nvSpPr>
          <p:cNvPr id="5" name="Выноска-облако 4"/>
          <p:cNvSpPr/>
          <p:nvPr/>
        </p:nvSpPr>
        <p:spPr>
          <a:xfrm>
            <a:off x="4932040" y="1988840"/>
            <a:ext cx="3816424" cy="1944216"/>
          </a:xfrm>
          <a:prstGeom prst="cloudCallout">
            <a:avLst>
              <a:gd name="adj1" fmla="val -95526"/>
              <a:gd name="adj2" fmla="val 81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- Тільки не підглядай! Я першим ці приклади знайшов!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Юрий\Desktop\К.Функе\images (16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301208"/>
            <a:ext cx="1713160" cy="1197301"/>
          </a:xfrm>
          <a:prstGeom prst="rect">
            <a:avLst/>
          </a:prstGeom>
          <a:noFill/>
        </p:spPr>
      </p:pic>
      <p:pic>
        <p:nvPicPr>
          <p:cNvPr id="7" name="Picture 2" descr="C:\Users\Юрий\Desktop\Новая папка\images (6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8640"/>
            <a:ext cx="2088232" cy="138962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Асоціації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700808"/>
            <a:ext cx="8568952" cy="489654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Які асоціації виникають у вас, коли ви чуєте слово “ частка “?</a:t>
            </a:r>
          </a:p>
          <a:p>
            <a:pPr>
              <a:buNone/>
            </a:pPr>
            <a:endParaRPr lang="uk-UA" dirty="0"/>
          </a:p>
        </p:txBody>
      </p:sp>
      <p:sp>
        <p:nvSpPr>
          <p:cNvPr id="4" name="16-конечная звезда 3"/>
          <p:cNvSpPr/>
          <p:nvPr/>
        </p:nvSpPr>
        <p:spPr>
          <a:xfrm>
            <a:off x="611560" y="2708920"/>
            <a:ext cx="2304256" cy="2016224"/>
          </a:xfrm>
          <a:prstGeom prst="star16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Результат ділення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16-конечная звезда 4"/>
          <p:cNvSpPr/>
          <p:nvPr/>
        </p:nvSpPr>
        <p:spPr>
          <a:xfrm>
            <a:off x="2123728" y="4509120"/>
            <a:ext cx="2592288" cy="1850504"/>
          </a:xfrm>
          <a:prstGeom prst="star16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Невеличкі залишки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16-конечная звезда 5"/>
          <p:cNvSpPr/>
          <p:nvPr/>
        </p:nvSpPr>
        <p:spPr>
          <a:xfrm>
            <a:off x="3059832" y="2492896"/>
            <a:ext cx="2088232" cy="2016224"/>
          </a:xfrm>
          <a:prstGeom prst="star16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Внесок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Выноска-облако 6"/>
          <p:cNvSpPr/>
          <p:nvPr/>
        </p:nvSpPr>
        <p:spPr>
          <a:xfrm>
            <a:off x="6444208" y="2276872"/>
            <a:ext cx="2088232" cy="1800200"/>
          </a:xfrm>
          <a:prstGeom prst="cloudCallout">
            <a:avLst>
              <a:gd name="adj1" fmla="val -11923"/>
              <a:gd name="adj2" fmla="val 87334"/>
            </a:avLst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А ще?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Юрий\Desktop\Займенник\images (13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5508104" y="4797152"/>
            <a:ext cx="2232248" cy="1551709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Важливо!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Частка </a:t>
            </a:r>
            <a:r>
              <a:rPr lang="uk-UA" sz="28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– це службова частина мови, яка надає словам чи реченням додаткових відтінків у значенні або служить для творення слів і форм слів.</a:t>
            </a:r>
          </a:p>
          <a:p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Наприклад:Концерт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таки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відбувся!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                       Зайшли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Хоч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вигадав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би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 що - 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небудь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Розряди часток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539552" y="1772817"/>
          <a:ext cx="8153400" cy="3604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465279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Модальні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Словотворчі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Формотворчі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72516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Надають додаткових відтінків у значенні: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Не, так, ото, лише, ну, і, аж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Утворюють нові слова:</a:t>
                      </a:r>
                    </a:p>
                    <a:p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Ні-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не-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аби-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де-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-сь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будь-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небудь-,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казна-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хтозна-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-же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(ж), </a:t>
                      </a:r>
                      <a:r>
                        <a:rPr lang="uk-UA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-би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(б)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Утворюють форми дієслів, зворотні дієслова, найвищий ступінь порівняння: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Би(б), хай,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-ся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-сь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),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як-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най-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-що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18588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Так, я не пам’ятаю!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Авже</a:t>
                      </a:r>
                      <a:r>
                        <a:rPr lang="uk-UA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ж,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казна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–хто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тобі не допоможе.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Хай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читає </a:t>
                      </a:r>
                      <a:r>
                        <a:rPr lang="uk-UA" sz="20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най</a:t>
                      </a:r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цікавіші книжки.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ятиугольник 4"/>
          <p:cNvSpPr/>
          <p:nvPr/>
        </p:nvSpPr>
        <p:spPr>
          <a:xfrm>
            <a:off x="611560" y="5733256"/>
            <a:ext cx="8064896" cy="7920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Пригадайте, з якими розрядами ми познайомились, вивчаючи самостійні частини мови?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Тренувальна вправа “ впізнай мене ”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Запишіть слова, знімаючи риску. Визначте розряди часток кожної групи слів.</a:t>
            </a:r>
          </a:p>
          <a:p>
            <a:pPr marL="514350" indent="-51435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1.Ні/який, казна/хто, аби/що, будь/який, чий/сь, не/весело, не/мов/би, то/ж.</a:t>
            </a:r>
          </a:p>
          <a:p>
            <a:pPr marL="88900" indent="-88900">
              <a:buNone/>
            </a:pP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Словотворчі частки виступають у ролі префіксів і суфіксів. 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2. Пішла/б, хай/відпочине,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намагай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/ся, най/вищий, 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як/най/старанніше, встигнув/би.</a:t>
            </a:r>
          </a:p>
          <a:p>
            <a:pPr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/>
          <p:cNvSpPr/>
          <p:nvPr/>
        </p:nvSpPr>
        <p:spPr>
          <a:xfrm>
            <a:off x="5364088" y="2996952"/>
            <a:ext cx="2448272" cy="5566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Словотворчі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5724128" y="4869160"/>
            <a:ext cx="2520280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Формотворчі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Розумникам і розумницям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  <a:ln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З’ясуйте різницю між однозвучними словами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 Точно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такі чобітки! 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(частка)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 Розмір чобітків визначили (як?)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точно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         (прислівник)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Чобітки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– це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зимове взуття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.( частка)</a:t>
            </a:r>
          </a:p>
          <a:p>
            <a:pPr>
              <a:buNone/>
            </a:pPr>
            <a:r>
              <a:rPr lang="uk-UA" sz="2800" b="1" i="1" u="sng" dirty="0" smtClean="0">
                <a:latin typeface="Times New Roman" pitchFamily="18" charset="0"/>
                <a:cs typeface="Times New Roman" pitchFamily="18" charset="0"/>
              </a:rPr>
              <a:t> Це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всім відомо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.(займенник)</a:t>
            </a:r>
          </a:p>
          <a:p>
            <a:pPr>
              <a:buNone/>
            </a:pP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тобі зручно? 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(частка)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Тобі зручно, 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чи,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можливо, тисне? </a:t>
            </a:r>
            <a:r>
              <a:rPr lang="uk-UA" sz="28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(сполучник)</a:t>
            </a:r>
          </a:p>
          <a:p>
            <a:pPr>
              <a:buNone/>
            </a:pP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uk-UA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Юрий\Desktop\службовы частини мови\Без названия (2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2420888"/>
            <a:ext cx="1743075" cy="2619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Тренувальна вправа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Випишіть номери речень, в яких вжито частку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Ото складе листочок до листочка,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Два рази хукне – так і побіжать.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2. Життя – це справа без гарантії.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3. Вони були нормальні і здорові.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4. Чи вам ті миші згризли сухаря?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5. І раптом нявкнув кольоровий кіт…</a:t>
            </a:r>
          </a:p>
          <a:p>
            <a:pPr>
              <a:buFont typeface="Wingdings" pitchFamily="2" charset="2"/>
              <a:buChar char="q"/>
            </a:pPr>
            <a:r>
              <a:rPr lang="uk-UA" sz="2800" u="sng" dirty="0" smtClean="0">
                <a:latin typeface="Times New Roman" pitchFamily="18" charset="0"/>
                <a:cs typeface="Times New Roman" pitchFamily="18" charset="0"/>
              </a:rPr>
              <a:t>З якого твору рядочки? Пригадайте автора.</a:t>
            </a:r>
            <a:endParaRPr lang="uk-UA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Юрий\Desktop\службовы частини мови\images (19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6444208" y="2996952"/>
            <a:ext cx="2016224" cy="15851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Творче завдання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12968" cy="478112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Складіть діалог(6-8 реплік). Використайте частки.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Юрий\Desktop\Новая папка\images (8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1872208" cy="265830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5" name="TextBox 4"/>
          <p:cNvSpPr txBox="1"/>
          <p:nvPr/>
        </p:nvSpPr>
        <p:spPr>
          <a:xfrm>
            <a:off x="2555776" y="2204864"/>
            <a:ext cx="4032448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Чи цікаво жити без фантазії?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Юрий\Desktop\Новая папка\images (1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437112"/>
            <a:ext cx="2466975" cy="18478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4101" name="Picture 5" descr="C:\Users\Юрий\Desktop\Новая папка\Без названия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3068960"/>
            <a:ext cx="3019425" cy="15144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4102" name="Picture 6" descr="C:\Users\Юрий\Desktop\Новая папка\images (12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16216" y="2132856"/>
            <a:ext cx="2266950" cy="20193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4103" name="Picture 7" descr="C:\Users\Юрий\Desktop\Новая папка\Без названия (4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4365104"/>
            <a:ext cx="2466975" cy="18478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4104" name="Picture 8" descr="C:\Users\Юрий\Desktop\Новая папка\Без названия (6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4653136"/>
            <a:ext cx="2619375" cy="159905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351840" cy="4495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uk-UA" sz="2800" smtClean="0">
                <a:latin typeface="Times New Roman" pitchFamily="18" charset="0"/>
                <a:cs typeface="Times New Roman" pitchFamily="18" charset="0"/>
              </a:rPr>
              <a:t>Творче завдання.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Виписати з творів української літератури приклади речень, в яких однозвучні слова є часткою або будь-якою іншою частиною мови.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5724128" y="4941168"/>
            <a:ext cx="165618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435</Words>
  <Application>Microsoft Office PowerPoint</Application>
  <PresentationFormat>Экран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7 клас Частка як службова частина мови</vt:lpstr>
      <vt:lpstr>Асоціації</vt:lpstr>
      <vt:lpstr>Важливо!</vt:lpstr>
      <vt:lpstr>Розряди часток</vt:lpstr>
      <vt:lpstr>Тренувальна вправа “ впізнай мене ”</vt:lpstr>
      <vt:lpstr>Розумникам і розумницям</vt:lpstr>
      <vt:lpstr>Тренувальна вправа</vt:lpstr>
      <vt:lpstr>Творче завдання</vt:lpstr>
      <vt:lpstr>Домашнє завдання</vt:lpstr>
      <vt:lpstr>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Частка як службова частина мови</dc:title>
  <dc:creator>Юрий</dc:creator>
  <cp:lastModifiedBy>Пользователь</cp:lastModifiedBy>
  <cp:revision>22</cp:revision>
  <dcterms:created xsi:type="dcterms:W3CDTF">2020-05-03T03:57:16Z</dcterms:created>
  <dcterms:modified xsi:type="dcterms:W3CDTF">2025-04-14T16:27:20Z</dcterms:modified>
</cp:coreProperties>
</file>