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71" r:id="rId5"/>
    <p:sldId id="261" r:id="rId6"/>
    <p:sldId id="262" r:id="rId7"/>
    <p:sldId id="260" r:id="rId8"/>
    <p:sldId id="264" r:id="rId9"/>
    <p:sldId id="265" r:id="rId10"/>
    <p:sldId id="269" r:id="rId11"/>
    <p:sldId id="272" r:id="rId12"/>
    <p:sldId id="267" r:id="rId13"/>
    <p:sldId id="273" r:id="rId14"/>
    <p:sldId id="274" r:id="rId15"/>
    <p:sldId id="268" r:id="rId16"/>
    <p:sldId id="270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CE4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4058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11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6452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381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9545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213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53434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3113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628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386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36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290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508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6667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965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030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394D7-39AB-41A7-8809-40448F68EBA9}" type="datetimeFigureOut">
              <a:rPr lang="ru-RU" smtClean="0"/>
              <a:pPr/>
              <a:t>14.04.2025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A3CA78-C4B0-41DB-926B-F04594A661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157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E:\МОЯ РАБОТА\Моя писанина\фоны для презентаций\АРХИВНЫЕ ФОНЫ\126 ФОНОВ\126 фоны для презентаций\notebook_b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214546" y="1357298"/>
            <a:ext cx="5429288" cy="4714908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rgbClr val="FF0000"/>
                </a:solidFill>
              </a:rPr>
              <a:t>8 клас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uk-UA" b="1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uk-UA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  <a:t>ВІДОКРЕМЛЕНІ ЧЛЕНИ РЕЧЕННЯ: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uk-UA" b="1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uk-UA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uk-UA" sz="4400" b="1" i="1" dirty="0" smtClean="0">
                <a:solidFill>
                  <a:schemeClr val="accent5">
                    <a:lumMod val="75000"/>
                  </a:schemeClr>
                </a:solidFill>
              </a:rPr>
              <a:t>Відокремлена </a:t>
            </a:r>
            <a:r>
              <a:rPr lang="uk-UA" sz="4400" b="1" i="1" dirty="0" smtClean="0">
                <a:solidFill>
                  <a:schemeClr val="accent5">
                    <a:lumMod val="75000"/>
                  </a:schemeClr>
                </a:solidFill>
              </a:rPr>
              <a:t>обставина</a:t>
            </a:r>
            <a:br>
              <a:rPr lang="uk-UA" sz="4400" b="1" i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uk-UA" sz="4400" b="1" i="1" dirty="0" smtClean="0">
                <a:solidFill>
                  <a:schemeClr val="accent5">
                    <a:lumMod val="75000"/>
                  </a:schemeClr>
                </a:solidFill>
              </a:rPr>
              <a:t>              </a:t>
            </a:r>
            <a:r>
              <a:rPr lang="uk-UA" sz="2700" b="1" i="1" dirty="0" err="1" smtClean="0">
                <a:solidFill>
                  <a:srgbClr val="0070C0"/>
                </a:solidFill>
              </a:rPr>
              <a:t>Стрембицька</a:t>
            </a:r>
            <a:r>
              <a:rPr lang="uk-UA" sz="2700" b="1" i="1" dirty="0" smtClean="0">
                <a:solidFill>
                  <a:srgbClr val="0070C0"/>
                </a:solidFill>
              </a:rPr>
              <a:t> Л.А.</a:t>
            </a:r>
            <a:endParaRPr lang="ru-RU" sz="27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1127"/>
            <a:ext cx="7058744" cy="128089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rgbClr val="FF0000"/>
                </a:solidFill>
              </a:rPr>
              <a:t> </a:t>
            </a:r>
            <a:r>
              <a:rPr lang="uk-UA" sz="4400" b="1" u="sng" dirty="0" smtClean="0">
                <a:solidFill>
                  <a:schemeClr val="accent6">
                    <a:lumMod val="50000"/>
                  </a:schemeClr>
                </a:solidFill>
              </a:rPr>
              <a:t>НЕ</a:t>
            </a:r>
            <a:r>
              <a:rPr lang="uk-UA" sz="4400" b="1" dirty="0" smtClean="0">
                <a:solidFill>
                  <a:srgbClr val="FF0000"/>
                </a:solidFill>
              </a:rPr>
              <a:t>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  <a:t>ВІДОКРЕМЛЮЮТЬСЯ:  </a:t>
            </a:r>
            <a:endParaRPr lang="uk-UA" b="1" dirty="0">
              <a:solidFill>
                <a:srgbClr val="FF0000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51520" y="1291604"/>
            <a:ext cx="8784976" cy="1993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altLang="uk-UA" sz="3200" b="1" dirty="0" smtClean="0">
                <a:latin typeface="Bookman Old Style" panose="02050604050505020204" pitchFamily="18" charset="0"/>
              </a:rPr>
              <a:t>Якщо обставини</a:t>
            </a:r>
            <a:r>
              <a:rPr lang="ru-RU" altLang="uk-UA" sz="3200" b="1" dirty="0">
                <a:latin typeface="Bookman Old Style" panose="02050604050505020204" pitchFamily="18" charset="0"/>
              </a:rPr>
              <a:t>, </a:t>
            </a:r>
            <a:r>
              <a:rPr lang="ru-RU" altLang="uk-UA" sz="3200" b="1" dirty="0" err="1">
                <a:latin typeface="Bookman Old Style" panose="02050604050505020204" pitchFamily="18" charset="0"/>
              </a:rPr>
              <a:t>виражені</a:t>
            </a:r>
            <a:r>
              <a:rPr lang="ru-RU" altLang="uk-UA" sz="3200" b="1" dirty="0">
                <a:latin typeface="Bookman Old Style" panose="02050604050505020204" pitchFamily="18" charset="0"/>
              </a:rPr>
              <a:t> </a:t>
            </a:r>
            <a:r>
              <a:rPr lang="ru-RU" altLang="uk-UA" sz="3200" b="1" dirty="0" err="1">
                <a:solidFill>
                  <a:schemeClr val="accent1"/>
                </a:solidFill>
                <a:latin typeface="Bookman Old Style" panose="02050604050505020204" pitchFamily="18" charset="0"/>
              </a:rPr>
              <a:t>дієприслівниковими</a:t>
            </a:r>
            <a:r>
              <a:rPr lang="ru-RU" altLang="uk-UA" sz="32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3200" b="1" dirty="0" err="1">
                <a:solidFill>
                  <a:schemeClr val="accent1"/>
                </a:solidFill>
                <a:latin typeface="Bookman Old Style" panose="02050604050505020204" pitchFamily="18" charset="0"/>
              </a:rPr>
              <a:t>зворотами</a:t>
            </a:r>
            <a:r>
              <a:rPr lang="ru-RU" altLang="uk-UA" sz="3200" b="1" dirty="0" smtClean="0">
                <a:latin typeface="Bookman Old Style" panose="02050604050505020204" pitchFamily="18" charset="0"/>
              </a:rPr>
              <a:t>, </a:t>
            </a:r>
            <a:r>
              <a:rPr lang="ru-RU" altLang="uk-UA" sz="3200" b="1" dirty="0">
                <a:latin typeface="Bookman Old Style" panose="02050604050505020204" pitchFamily="18" charset="0"/>
              </a:rPr>
              <a:t>є </a:t>
            </a:r>
            <a:r>
              <a:rPr lang="ru-RU" altLang="uk-UA" sz="3200" b="1" spc="3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ФРАЗЕОЛОГІЗМАМИ </a:t>
            </a:r>
          </a:p>
          <a:p>
            <a:pPr algn="ctr">
              <a:lnSpc>
                <a:spcPct val="80000"/>
              </a:lnSpc>
            </a:pPr>
            <a:r>
              <a:rPr lang="ru-RU" altLang="uk-UA" sz="3200" spc="3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і за </a:t>
            </a:r>
            <a:r>
              <a:rPr lang="ru-RU" altLang="uk-UA" sz="3200" spc="3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значенням</a:t>
            </a:r>
            <a:r>
              <a:rPr lang="ru-RU" altLang="uk-UA" sz="3200" spc="3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3200" spc="3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близькі</a:t>
            </a:r>
            <a:r>
              <a:rPr lang="ru-RU" altLang="uk-UA" sz="3200" spc="3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до </a:t>
            </a:r>
            <a:r>
              <a:rPr lang="ru-RU" altLang="uk-UA" sz="3200" spc="3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прислівника</a:t>
            </a:r>
            <a:r>
              <a:rPr lang="ru-RU" altLang="uk-UA" sz="3200" b="1" dirty="0" smtClean="0">
                <a:latin typeface="Bookman Old Style" panose="02050604050505020204" pitchFamily="18" charset="0"/>
              </a:rPr>
              <a:t>: </a:t>
            </a:r>
            <a:endParaRPr lang="ru-RU" altLang="uk-UA" sz="3200" b="1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3284984"/>
            <a:ext cx="89289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uk-UA" sz="2400" i="1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uk-UA" sz="2400" i="1" dirty="0" err="1" smtClean="0">
                <a:latin typeface="Bookman Old Style" panose="02050604050505020204" pitchFamily="18" charset="0"/>
              </a:rPr>
              <a:t>Працювати</a:t>
            </a:r>
            <a:r>
              <a:rPr lang="ru-RU" altLang="uk-UA" sz="2400" b="1" i="1" dirty="0" smtClean="0">
                <a:latin typeface="Bookman Old Style" panose="02050604050505020204" pitchFamily="18" charset="0"/>
              </a:rPr>
              <a:t> </a:t>
            </a:r>
            <a:r>
              <a:rPr lang="ru-RU" altLang="uk-UA" sz="2400" b="1" i="1" dirty="0">
                <a:latin typeface="Bookman Old Style" panose="02050604050505020204" pitchFamily="18" charset="0"/>
              </a:rPr>
              <a:t>не </a:t>
            </a:r>
            <a:r>
              <a:rPr lang="ru-RU" altLang="uk-UA" sz="2400" b="1" i="1" dirty="0" err="1">
                <a:latin typeface="Bookman Old Style" panose="02050604050505020204" pitchFamily="18" charset="0"/>
              </a:rPr>
              <a:t>покладаючи</a:t>
            </a:r>
            <a:r>
              <a:rPr lang="ru-RU" altLang="uk-UA" sz="2400" b="1" i="1" dirty="0">
                <a:latin typeface="Bookman Old Style" panose="02050604050505020204" pitchFamily="18" charset="0"/>
              </a:rPr>
              <a:t> рук. </a:t>
            </a:r>
            <a:r>
              <a:rPr lang="ru-RU" altLang="uk-UA" sz="16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(= </a:t>
            </a:r>
            <a:r>
              <a:rPr lang="ru-RU" altLang="uk-UA" sz="1600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працювати</a:t>
            </a:r>
            <a:r>
              <a:rPr lang="ru-RU" altLang="uk-UA" sz="16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1600" b="1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тяжко</a:t>
            </a:r>
            <a:r>
              <a:rPr lang="ru-RU" altLang="uk-UA" sz="16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)</a:t>
            </a:r>
            <a:endParaRPr lang="ru-RU" altLang="uk-UA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ru-RU" altLang="uk-UA" sz="2400" i="1" dirty="0" err="1" smtClean="0">
                <a:latin typeface="Bookman Old Style" panose="02050604050505020204" pitchFamily="18" charset="0"/>
              </a:rPr>
              <a:t>Бігти</a:t>
            </a:r>
            <a:r>
              <a:rPr lang="ru-RU" altLang="uk-UA" sz="2400" b="1" i="1" dirty="0" smtClean="0">
                <a:latin typeface="Bookman Old Style" panose="02050604050505020204" pitchFamily="18" charset="0"/>
              </a:rPr>
              <a:t> </a:t>
            </a:r>
            <a:r>
              <a:rPr lang="ru-RU" altLang="uk-UA" sz="2400" b="1" i="1" dirty="0">
                <a:latin typeface="Bookman Old Style" panose="02050604050505020204" pitchFamily="18" charset="0"/>
              </a:rPr>
              <a:t>не </a:t>
            </a:r>
            <a:r>
              <a:rPr lang="ru-RU" altLang="uk-UA" sz="2400" b="1" i="1" dirty="0" err="1">
                <a:latin typeface="Bookman Old Style" panose="02050604050505020204" pitchFamily="18" charset="0"/>
              </a:rPr>
              <a:t>чуючи</a:t>
            </a:r>
            <a:r>
              <a:rPr lang="ru-RU" altLang="uk-UA" sz="2400" b="1" i="1" dirty="0">
                <a:latin typeface="Bookman Old Style" panose="02050604050505020204" pitchFamily="18" charset="0"/>
              </a:rPr>
              <a:t> </a:t>
            </a:r>
            <a:r>
              <a:rPr lang="ru-RU" altLang="uk-UA" sz="2400" b="1" i="1" dirty="0" err="1">
                <a:latin typeface="Bookman Old Style" panose="02050604050505020204" pitchFamily="18" charset="0"/>
              </a:rPr>
              <a:t>ніг</a:t>
            </a:r>
            <a:r>
              <a:rPr lang="ru-RU" altLang="uk-UA" sz="2400" b="1" i="1" dirty="0">
                <a:latin typeface="Bookman Old Style" panose="02050604050505020204" pitchFamily="18" charset="0"/>
              </a:rPr>
              <a:t>.</a:t>
            </a:r>
            <a:r>
              <a:rPr lang="ru-RU" altLang="uk-UA" sz="2400" b="1" dirty="0">
                <a:latin typeface="Bookman Old Style" panose="02050604050505020204" pitchFamily="18" charset="0"/>
              </a:rPr>
              <a:t> </a:t>
            </a:r>
            <a:r>
              <a:rPr lang="ru-RU" altLang="uk-UA" sz="16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(= </a:t>
            </a:r>
            <a:r>
              <a:rPr lang="ru-RU" altLang="uk-UA" sz="1600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бігти</a:t>
            </a:r>
            <a:r>
              <a:rPr lang="ru-RU" altLang="uk-UA" sz="16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1600" b="1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швидко</a:t>
            </a:r>
            <a:r>
              <a:rPr lang="ru-RU" altLang="uk-UA" sz="16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)</a:t>
            </a:r>
            <a:endParaRPr lang="ru-RU" altLang="uk-UA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uk-UA" sz="2800" b="1" dirty="0">
              <a:latin typeface="Bookman Old Style" panose="020506040505050202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3528" y="4437112"/>
            <a:ext cx="8640960" cy="2304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</a:rPr>
              <a:t>Але:</a:t>
            </a:r>
          </a:p>
          <a:p>
            <a:pPr algn="ctr"/>
            <a:r>
              <a:rPr lang="uk-UA" sz="2400" dirty="0" smtClean="0"/>
              <a:t>Якщо дія присудка і дія дієприслівника в фразеологізмі мисляться не як одна, а різні, то відокремлюємо:</a:t>
            </a:r>
          </a:p>
          <a:p>
            <a:pPr algn="ctr"/>
            <a:endParaRPr lang="uk-UA" sz="2400" dirty="0" smtClean="0"/>
          </a:p>
          <a:p>
            <a:pPr algn="ctr"/>
            <a:r>
              <a:rPr lang="uk-UA" sz="2400" i="1" dirty="0" smtClean="0">
                <a:latin typeface="Georgia" panose="02040502050405020303" pitchFamily="18" charset="0"/>
              </a:rPr>
              <a:t>Нерозумний</a:t>
            </a:r>
            <a:r>
              <a:rPr lang="uk-UA" sz="2400" b="1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,</a:t>
            </a:r>
            <a:r>
              <a:rPr lang="uk-UA" sz="2400" i="1" dirty="0" smtClean="0">
                <a:latin typeface="Georgia" panose="02040502050405020303" pitchFamily="18" charset="0"/>
              </a:rPr>
              <a:t> </a:t>
            </a:r>
            <a:r>
              <a:rPr lang="uk-UA" sz="2400" i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опустивши руки</a:t>
            </a:r>
            <a:r>
              <a:rPr lang="uk-UA" sz="2400" b="1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,</a:t>
            </a:r>
            <a:r>
              <a:rPr lang="uk-UA" sz="2400" i="1" dirty="0" smtClean="0">
                <a:latin typeface="Georgia" panose="02040502050405020303" pitchFamily="18" charset="0"/>
              </a:rPr>
              <a:t> живе</a:t>
            </a:r>
            <a:r>
              <a:rPr lang="uk-UA" i="1" dirty="0" smtClean="0">
                <a:latin typeface="Georgia" panose="02040502050405020303" pitchFamily="18" charset="0"/>
              </a:rPr>
              <a:t>. </a:t>
            </a:r>
            <a:r>
              <a:rPr lang="uk-UA" sz="1600" i="1" dirty="0" smtClean="0">
                <a:solidFill>
                  <a:srgbClr val="002060"/>
                </a:solidFill>
                <a:latin typeface="Georgia" panose="02040502050405020303" pitchFamily="18" charset="0"/>
              </a:rPr>
              <a:t>(опустив руки і живе)</a:t>
            </a:r>
            <a:endParaRPr lang="uk-UA" sz="2000" i="1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628800"/>
            <a:ext cx="7344816" cy="3452963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/>
              <a:t>Відокремлена обставина</a:t>
            </a:r>
            <a:r>
              <a:rPr lang="uk-UA" sz="4000" dirty="0"/>
              <a:t>, виражена </a:t>
            </a:r>
            <a:r>
              <a:rPr lang="uk-UA" sz="4000" dirty="0" smtClean="0"/>
              <a:t/>
            </a:r>
            <a:br>
              <a:rPr lang="uk-UA" sz="4000" dirty="0" smtClean="0"/>
            </a:br>
            <a:r>
              <a:rPr lang="uk-UA" sz="4000" b="1" dirty="0" smtClean="0">
                <a:solidFill>
                  <a:srgbClr val="C00000"/>
                </a:solidFill>
              </a:rPr>
              <a:t>іменником з прийменником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4" name="Picture 3" descr="D:\Украинский язык\крутяк\Творча робота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1039" y="3707782"/>
            <a:ext cx="2257425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500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МОЯ РАБОТА\Моя писанина\фоны для презентаций\АРХИВНЫЕ ФОНЫ\126 ФОНОВ\126 фоны для презентаций\серый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0"/>
            <a:ext cx="9144000" cy="686141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283906"/>
            <a:ext cx="8640960" cy="207424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ru-RU" altLang="uk-UA" b="1" dirty="0">
                <a:latin typeface="Bookman Old Style" panose="02050604050505020204" pitchFamily="18" charset="0"/>
              </a:rPr>
              <a:t/>
            </a:r>
            <a:br>
              <a:rPr lang="ru-RU" altLang="uk-UA" b="1" dirty="0">
                <a:latin typeface="Bookman Old Style" panose="02050604050505020204" pitchFamily="18" charset="0"/>
              </a:rPr>
            </a:br>
            <a:r>
              <a:rPr lang="ru-RU" altLang="uk-UA" b="1" dirty="0">
                <a:latin typeface="Bookman Old Style" panose="02050604050505020204" pitchFamily="18" charset="0"/>
              </a:rPr>
              <a:t/>
            </a:r>
            <a:br>
              <a:rPr lang="ru-RU" altLang="uk-UA" b="1" dirty="0">
                <a:latin typeface="Bookman Old Style" panose="02050604050505020204" pitchFamily="18" charset="0"/>
              </a:rPr>
            </a:br>
            <a:r>
              <a:rPr lang="ru-RU" altLang="uk-UA" b="1" dirty="0" smtClean="0">
                <a:latin typeface="Bookman Old Style" panose="02050604050505020204" pitchFamily="18" charset="0"/>
              </a:rPr>
              <a:t/>
            </a:r>
            <a:br>
              <a:rPr lang="ru-RU" altLang="uk-UA" b="1" dirty="0" smtClean="0">
                <a:latin typeface="Bookman Old Style" panose="02050604050505020204" pitchFamily="18" charset="0"/>
              </a:rPr>
            </a:br>
            <a:r>
              <a:rPr lang="ru-RU" altLang="uk-UA" b="1" dirty="0" smtClean="0">
                <a:latin typeface="Bookman Old Style" panose="02050604050505020204" pitchFamily="18" charset="0"/>
              </a:rPr>
              <a:t/>
            </a:r>
            <a:br>
              <a:rPr lang="ru-RU" altLang="uk-UA" b="1" dirty="0" smtClean="0">
                <a:latin typeface="Bookman Old Style" panose="02050604050505020204" pitchFamily="18" charset="0"/>
              </a:rPr>
            </a:br>
            <a:r>
              <a:rPr lang="ru-RU" altLang="uk-UA" b="1" u="dotDash" dirty="0">
                <a:latin typeface="Bookman Old Style" panose="02050604050505020204" pitchFamily="18" charset="0"/>
              </a:rPr>
              <a:t/>
            </a:r>
            <a:br>
              <a:rPr lang="ru-RU" altLang="uk-UA" b="1" u="dotDash" dirty="0">
                <a:latin typeface="Bookman Old Style" panose="02050604050505020204" pitchFamily="18" charset="0"/>
              </a:rPr>
            </a:br>
            <a:r>
              <a:rPr lang="ru-RU" altLang="uk-UA" b="1" u="dotDash" dirty="0" smtClean="0">
                <a:latin typeface="Bookman Old Style" panose="02050604050505020204" pitchFamily="18" charset="0"/>
              </a:rPr>
              <a:t/>
            </a:r>
            <a:br>
              <a:rPr lang="ru-RU" altLang="uk-UA" b="1" u="dotDash" dirty="0" smtClean="0">
                <a:latin typeface="Bookman Old Style" panose="02050604050505020204" pitchFamily="18" charset="0"/>
              </a:rPr>
            </a:br>
            <a:r>
              <a:rPr lang="ru-RU" altLang="uk-UA" b="1" u="dotDash" dirty="0">
                <a:latin typeface="Bookman Old Style" panose="02050604050505020204" pitchFamily="18" charset="0"/>
              </a:rPr>
              <a:t/>
            </a:r>
            <a:br>
              <a:rPr lang="ru-RU" altLang="uk-UA" b="1" u="dotDash" dirty="0">
                <a:latin typeface="Bookman Old Style" panose="02050604050505020204" pitchFamily="18" charset="0"/>
              </a:rPr>
            </a:br>
            <a:r>
              <a:rPr lang="ru-RU" altLang="uk-UA" sz="3100" b="1" i="1" u="dotDash" dirty="0" err="1" smtClean="0">
                <a:solidFill>
                  <a:srgbClr val="0070C0"/>
                </a:solidFill>
                <a:latin typeface="Bookman Old Style" panose="02050604050505020204" pitchFamily="18" charset="0"/>
              </a:rPr>
              <a:t>Незважаючи</a:t>
            </a:r>
            <a:r>
              <a:rPr lang="ru-RU" altLang="uk-UA" sz="3100" b="1" i="1" u="dotDash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3100" b="1" i="1" u="dotDash" dirty="0">
                <a:solidFill>
                  <a:srgbClr val="0070C0"/>
                </a:solidFill>
                <a:latin typeface="Bookman Old Style" panose="02050604050505020204" pitchFamily="18" charset="0"/>
              </a:rPr>
              <a:t>на </a:t>
            </a:r>
            <a:r>
              <a:rPr lang="ru-RU" altLang="uk-UA" sz="3100" b="1" i="1" u="dotDash" dirty="0" err="1">
                <a:solidFill>
                  <a:schemeClr val="tx1"/>
                </a:solidFill>
                <a:uFill>
                  <a:solidFill>
                    <a:srgbClr val="0070C0"/>
                  </a:solidFill>
                </a:uFill>
                <a:latin typeface="Bookman Old Style" panose="02050604050505020204" pitchFamily="18" charset="0"/>
              </a:rPr>
              <a:t>ранню</a:t>
            </a:r>
            <a:r>
              <a:rPr lang="ru-RU" altLang="uk-UA" sz="3100" b="1" i="1" u="dotDash" dirty="0">
                <a:solidFill>
                  <a:schemeClr val="tx1"/>
                </a:solidFill>
                <a:uFill>
                  <a:solidFill>
                    <a:srgbClr val="0070C0"/>
                  </a:solidFill>
                </a:uFill>
                <a:latin typeface="Bookman Old Style" panose="02050604050505020204" pitchFamily="18" charset="0"/>
              </a:rPr>
              <a:t> пору</a:t>
            </a:r>
            <a:r>
              <a:rPr lang="ru-RU" altLang="uk-UA" sz="31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,</a:t>
            </a:r>
            <a:r>
              <a:rPr lang="ru-RU" altLang="uk-UA" sz="3100" i="1" dirty="0">
                <a:latin typeface="Bookman Old Style" panose="02050604050505020204" pitchFamily="18" charset="0"/>
              </a:rPr>
              <a:t> то в одному </a:t>
            </a:r>
            <a:r>
              <a:rPr lang="ru-RU" altLang="uk-UA" sz="3100" i="1" dirty="0" err="1">
                <a:latin typeface="Bookman Old Style" panose="02050604050505020204" pitchFamily="18" charset="0"/>
              </a:rPr>
              <a:t>кінці</a:t>
            </a:r>
            <a:r>
              <a:rPr lang="ru-RU" altLang="uk-UA" sz="3100" i="1" dirty="0">
                <a:latin typeface="Bookman Old Style" panose="02050604050505020204" pitchFamily="18" charset="0"/>
              </a:rPr>
              <a:t>, то в </a:t>
            </a:r>
            <a:r>
              <a:rPr lang="ru-RU" altLang="uk-UA" sz="3100" i="1" dirty="0" err="1">
                <a:latin typeface="Bookman Old Style" panose="02050604050505020204" pitchFamily="18" charset="0"/>
              </a:rPr>
              <a:t>іншому</a:t>
            </a:r>
            <a:r>
              <a:rPr lang="ru-RU" altLang="uk-UA" sz="3100" i="1" dirty="0">
                <a:latin typeface="Bookman Old Style" panose="02050604050505020204" pitchFamily="18" charset="0"/>
              </a:rPr>
              <a:t> </a:t>
            </a:r>
            <a:r>
              <a:rPr lang="ru-RU" altLang="uk-UA" sz="3100" i="1" dirty="0" err="1">
                <a:latin typeface="Bookman Old Style" panose="02050604050505020204" pitchFamily="18" charset="0"/>
              </a:rPr>
              <a:t>зривалася</a:t>
            </a:r>
            <a:r>
              <a:rPr lang="ru-RU" altLang="uk-UA" sz="3100" i="1" dirty="0">
                <a:latin typeface="Bookman Old Style" panose="02050604050505020204" pitchFamily="18" charset="0"/>
              </a:rPr>
              <a:t> </a:t>
            </a:r>
            <a:r>
              <a:rPr lang="ru-RU" altLang="uk-UA" sz="3100" i="1" dirty="0" err="1" smtClean="0">
                <a:latin typeface="Bookman Old Style" panose="02050604050505020204" pitchFamily="18" charset="0"/>
              </a:rPr>
              <a:t>пісня</a:t>
            </a:r>
            <a:r>
              <a:rPr lang="ru-RU" altLang="uk-UA" sz="3100" i="1" dirty="0" smtClean="0">
                <a:latin typeface="Bookman Old Style" panose="02050604050505020204" pitchFamily="18" charset="0"/>
              </a:rPr>
              <a:t>.</a:t>
            </a:r>
            <a:br>
              <a:rPr lang="ru-RU" altLang="uk-UA" sz="3100" i="1" dirty="0" smtClean="0">
                <a:latin typeface="Bookman Old Style" panose="02050604050505020204" pitchFamily="18" charset="0"/>
              </a:rPr>
            </a:br>
            <a:r>
              <a:rPr lang="ru-RU" altLang="uk-UA" sz="3100" i="1" dirty="0">
                <a:latin typeface="Bookman Old Style" panose="02050604050505020204" pitchFamily="18" charset="0"/>
              </a:rPr>
              <a:t/>
            </a:r>
            <a:br>
              <a:rPr lang="ru-RU" altLang="uk-UA" sz="3100" i="1" dirty="0">
                <a:latin typeface="Bookman Old Style" panose="02050604050505020204" pitchFamily="18" charset="0"/>
              </a:rPr>
            </a:br>
            <a:endParaRPr lang="ru-RU" sz="3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93512" y="704242"/>
            <a:ext cx="8280920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spc="300" dirty="0" smtClean="0">
                <a:solidFill>
                  <a:srgbClr val="0070C0"/>
                </a:solidFill>
              </a:rPr>
              <a:t>ВІДОКРЕМЛЮЮТЬСЯ:</a:t>
            </a:r>
            <a:endParaRPr lang="uk-UA" sz="2800" spc="300" dirty="0">
              <a:solidFill>
                <a:srgbClr val="0070C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5481" y="1636745"/>
            <a:ext cx="8856983" cy="23054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uk-UA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Обставини</a:t>
            </a:r>
            <a:r>
              <a:rPr lang="ru-RU" altLang="uk-UA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2800" b="1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виражені</a:t>
            </a:r>
            <a:r>
              <a:rPr lang="ru-RU" altLang="uk-UA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endParaRPr lang="ru-RU" altLang="uk-UA" sz="28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ru-RU" altLang="uk-UA" sz="2800" b="1" spc="600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іменниками</a:t>
            </a:r>
            <a:r>
              <a:rPr lang="ru-RU" altLang="uk-UA" sz="2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</a:p>
          <a:p>
            <a:pPr algn="ctr"/>
            <a:r>
              <a:rPr lang="ru-RU" altLang="uk-UA" sz="28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зі</a:t>
            </a:r>
            <a:r>
              <a:rPr lang="ru-RU" altLang="uk-UA" sz="28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словами </a:t>
            </a:r>
            <a:endParaRPr lang="ru-RU" altLang="uk-UA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ru-RU" altLang="uk-UA" sz="2800" b="1" i="1" spc="300" dirty="0" err="1" smtClean="0">
                <a:solidFill>
                  <a:srgbClr val="0070C0"/>
                </a:solidFill>
                <a:latin typeface="Bookman Old Style" panose="02050604050505020204" pitchFamily="18" charset="0"/>
              </a:rPr>
              <a:t>незважаючи</a:t>
            </a:r>
            <a:r>
              <a:rPr lang="ru-RU" altLang="uk-UA" sz="2800" b="1" i="1" spc="3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2800" b="1" i="1" spc="300" dirty="0">
                <a:solidFill>
                  <a:srgbClr val="0070C0"/>
                </a:solidFill>
                <a:latin typeface="Bookman Old Style" panose="02050604050505020204" pitchFamily="18" charset="0"/>
              </a:rPr>
              <a:t>на</a:t>
            </a:r>
            <a:r>
              <a:rPr lang="ru-RU" altLang="uk-UA" sz="2800" b="1" i="1" spc="3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, </a:t>
            </a:r>
          </a:p>
          <a:p>
            <a:pPr algn="ctr"/>
            <a:r>
              <a:rPr lang="ru-RU" altLang="uk-UA" sz="2800" b="1" i="1" spc="300" dirty="0" err="1" smtClean="0">
                <a:solidFill>
                  <a:srgbClr val="0070C0"/>
                </a:solidFill>
                <a:latin typeface="Bookman Old Style" panose="02050604050505020204" pitchFamily="18" charset="0"/>
              </a:rPr>
              <a:t>починаючи</a:t>
            </a:r>
            <a:r>
              <a:rPr lang="ru-RU" altLang="uk-UA" sz="2800" b="1" i="1" spc="3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з, </a:t>
            </a:r>
            <a:r>
              <a:rPr lang="ru-RU" altLang="uk-UA" sz="2800" b="1" i="1" spc="300" dirty="0" err="1" smtClean="0">
                <a:solidFill>
                  <a:srgbClr val="0070C0"/>
                </a:solidFill>
                <a:latin typeface="Bookman Old Style" panose="02050604050505020204" pitchFamily="18" charset="0"/>
              </a:rPr>
              <a:t>кінчаючи</a:t>
            </a:r>
            <a:r>
              <a:rPr lang="ru-RU" altLang="uk-UA" sz="2400" b="1" dirty="0" smtClean="0">
                <a:latin typeface="Bookman Old Style" panose="02050604050505020204" pitchFamily="18" charset="0"/>
              </a:rPr>
              <a:t> </a:t>
            </a: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2119" y="3933056"/>
            <a:ext cx="7525304" cy="2592288"/>
          </a:xfrm>
        </p:spPr>
        <p:txBody>
          <a:bodyPr>
            <a:normAutofit/>
          </a:bodyPr>
          <a:lstStyle/>
          <a:p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21884" y="404664"/>
            <a:ext cx="7272808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0070C0"/>
                </a:solidFill>
              </a:rPr>
              <a:t>ВІДОКРЕМЛЮЮТЬСЯ </a:t>
            </a:r>
          </a:p>
          <a:p>
            <a:pPr algn="ctr"/>
            <a:r>
              <a:rPr lang="uk-UA" sz="2800" b="1" dirty="0" smtClean="0">
                <a:solidFill>
                  <a:srgbClr val="0070C0"/>
                </a:solidFill>
              </a:rPr>
              <a:t>ЗА </a:t>
            </a:r>
            <a:r>
              <a:rPr lang="uk-UA" sz="2800" b="1" dirty="0" smtClean="0">
                <a:solidFill>
                  <a:srgbClr val="C00000"/>
                </a:solidFill>
              </a:rPr>
              <a:t>БАЖАННЯМ</a:t>
            </a:r>
            <a:r>
              <a:rPr lang="uk-UA" sz="2800" b="1" dirty="0" smtClean="0">
                <a:solidFill>
                  <a:srgbClr val="0070C0"/>
                </a:solidFill>
              </a:rPr>
              <a:t> АВТОРА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3528" y="1484784"/>
            <a:ext cx="8662486" cy="22322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Обставини, що вводяться словами </a:t>
            </a:r>
            <a:r>
              <a:rPr lang="uk-UA" sz="2800" b="1" i="1" dirty="0">
                <a:solidFill>
                  <a:srgbClr val="C00000"/>
                </a:solidFill>
              </a:rPr>
              <a:t>всупереч, </a:t>
            </a:r>
            <a:r>
              <a:rPr lang="uk-UA" sz="2800" b="1" i="1" dirty="0" smtClean="0">
                <a:solidFill>
                  <a:srgbClr val="C00000"/>
                </a:solidFill>
              </a:rPr>
              <a:t>внаслідок, наперекір</a:t>
            </a:r>
            <a:r>
              <a:rPr lang="uk-UA" sz="2800" b="1" i="1" dirty="0">
                <a:solidFill>
                  <a:srgbClr val="C00000"/>
                </a:solidFill>
              </a:rPr>
              <a:t>, попри, залежно від, відповідно до, згідно з, </a:t>
            </a:r>
            <a:endParaRPr lang="uk-UA" sz="2800" b="1" i="1" dirty="0" smtClean="0">
              <a:solidFill>
                <a:srgbClr val="C00000"/>
              </a:solidFill>
            </a:endParaRPr>
          </a:p>
          <a:p>
            <a:pPr algn="ctr"/>
            <a:r>
              <a:rPr lang="uk-UA" sz="2800" b="1" i="1" dirty="0" smtClean="0">
                <a:solidFill>
                  <a:srgbClr val="C00000"/>
                </a:solidFill>
              </a:rPr>
              <a:t>у </a:t>
            </a:r>
            <a:r>
              <a:rPr lang="uk-UA" sz="2800" b="1" i="1" dirty="0">
                <a:solidFill>
                  <a:srgbClr val="C00000"/>
                </a:solidFill>
              </a:rPr>
              <a:t>зв'язку з, на відміну від, </a:t>
            </a:r>
            <a:r>
              <a:rPr lang="uk-UA" sz="2800" b="1" i="1" dirty="0" smtClean="0">
                <a:solidFill>
                  <a:srgbClr val="C00000"/>
                </a:solidFill>
              </a:rPr>
              <a:t>особливо, </a:t>
            </a:r>
          </a:p>
          <a:p>
            <a:pPr algn="ctr"/>
            <a:r>
              <a:rPr lang="uk-UA" sz="2800" b="1" i="1" dirty="0" smtClean="0">
                <a:solidFill>
                  <a:srgbClr val="C00000"/>
                </a:solidFill>
              </a:rPr>
              <a:t>з причини, у випадку, наперекір</a:t>
            </a:r>
            <a:r>
              <a:rPr lang="uk-UA" sz="2800" b="1" dirty="0" smtClean="0">
                <a:solidFill>
                  <a:schemeClr val="tx1"/>
                </a:solidFill>
              </a:rPr>
              <a:t>:</a:t>
            </a:r>
            <a:endParaRPr lang="uk-UA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3933056"/>
            <a:ext cx="8662486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i="1" dirty="0" smtClean="0">
                <a:latin typeface="Georgia" panose="02040502050405020303" pitchFamily="18" charset="0"/>
              </a:rPr>
              <a:t>	</a:t>
            </a:r>
          </a:p>
          <a:p>
            <a:r>
              <a:rPr lang="ru-RU" sz="2000" i="1" dirty="0">
                <a:latin typeface="Georgia" panose="02040502050405020303" pitchFamily="18" charset="0"/>
              </a:rPr>
              <a:t>	</a:t>
            </a:r>
            <a:r>
              <a:rPr lang="ru-RU" sz="2000" i="1" dirty="0" smtClean="0">
                <a:latin typeface="Georgia" panose="02040502050405020303" pitchFamily="18" charset="0"/>
              </a:rPr>
              <a:t>Політичні </a:t>
            </a:r>
            <a:r>
              <a:rPr lang="ru-RU" sz="2000" i="1" dirty="0" err="1">
                <a:latin typeface="Georgia" panose="02040502050405020303" pitchFamily="18" charset="0"/>
              </a:rPr>
              <a:t>оглядачі</a:t>
            </a:r>
            <a:r>
              <a:rPr lang="ru-RU" sz="2000" i="1" dirty="0">
                <a:latin typeface="Georgia" panose="02040502050405020303" pitchFamily="18" charset="0"/>
              </a:rPr>
              <a:t> </a:t>
            </a:r>
            <a:r>
              <a:rPr lang="ru-RU" sz="2000" i="1" dirty="0" err="1">
                <a:latin typeface="Georgia" panose="02040502050405020303" pitchFamily="18" charset="0"/>
              </a:rPr>
              <a:t>пишуть</a:t>
            </a:r>
            <a:r>
              <a:rPr lang="ru-RU" sz="2000" i="1" dirty="0">
                <a:latin typeface="Georgia" panose="02040502050405020303" pitchFamily="18" charset="0"/>
              </a:rPr>
              <a:t> про </a:t>
            </a:r>
            <a:r>
              <a:rPr lang="ru-RU" sz="2000" i="1" dirty="0" smtClean="0">
                <a:latin typeface="Georgia" panose="02040502050405020303" pitchFamily="18" charset="0"/>
              </a:rPr>
              <a:t>жарку зиму </a:t>
            </a:r>
            <a:r>
              <a:rPr lang="ru-RU" sz="2000" i="1" dirty="0">
                <a:latin typeface="Georgia" panose="02040502050405020303" pitchFamily="18" charset="0"/>
              </a:rPr>
              <a:t>у </a:t>
            </a:r>
            <a:r>
              <a:rPr lang="ru-RU" sz="2000" i="1" dirty="0" err="1">
                <a:latin typeface="Georgia" panose="02040502050405020303" pitchFamily="18" charset="0"/>
              </a:rPr>
              <a:t>багатьох</a:t>
            </a:r>
            <a:r>
              <a:rPr lang="ru-RU" sz="2000" i="1" dirty="0">
                <a:latin typeface="Georgia" panose="02040502050405020303" pitchFamily="18" charset="0"/>
              </a:rPr>
              <a:t> </a:t>
            </a:r>
            <a:r>
              <a:rPr lang="ru-RU" sz="2000" i="1" dirty="0" err="1">
                <a:latin typeface="Georgia" panose="02040502050405020303" pitchFamily="18" charset="0"/>
              </a:rPr>
              <a:t>країнах</a:t>
            </a:r>
            <a:r>
              <a:rPr lang="ru-RU" sz="2000" i="1" dirty="0">
                <a:latin typeface="Georgia" panose="02040502050405020303" pitchFamily="18" charset="0"/>
              </a:rPr>
              <a:t> Заходу </a:t>
            </a:r>
            <a:r>
              <a:rPr lang="ru-RU" sz="2000" b="1" i="1" dirty="0" err="1">
                <a:solidFill>
                  <a:srgbClr val="C00000"/>
                </a:solidFill>
                <a:latin typeface="Georgia" panose="02040502050405020303" pitchFamily="18" charset="0"/>
              </a:rPr>
              <a:t>всупереч</a:t>
            </a:r>
            <a:r>
              <a:rPr lang="ru-RU" sz="2000" i="1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ru-RU" sz="20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повідомленням</a:t>
            </a:r>
            <a:r>
              <a:rPr lang="ru-RU" sz="2000" i="1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ru-RU" sz="2000" i="1" dirty="0" err="1" smtClean="0">
                <a:solidFill>
                  <a:srgbClr val="C00000"/>
                </a:solidFill>
                <a:latin typeface="Georgia" panose="02040502050405020303" pitchFamily="18" charset="0"/>
              </a:rPr>
              <a:t>синоптиків</a:t>
            </a:r>
            <a:r>
              <a:rPr lang="ru-RU" sz="2000" i="1" dirty="0" smtClean="0">
                <a:latin typeface="Georgia" panose="02040502050405020303" pitchFamily="18" charset="0"/>
              </a:rPr>
              <a:t>.</a:t>
            </a:r>
            <a:endParaRPr lang="ru-RU" sz="2000" i="1" dirty="0">
              <a:latin typeface="Georgia" panose="02040502050405020303" pitchFamily="18" charset="0"/>
            </a:endParaRPr>
          </a:p>
          <a:p>
            <a:endParaRPr lang="ru-RU" sz="2000" i="1" dirty="0" smtClean="0">
              <a:latin typeface="Georgia" panose="02040502050405020303" pitchFamily="18" charset="0"/>
            </a:endParaRPr>
          </a:p>
          <a:p>
            <a:r>
              <a:rPr lang="ru-RU" sz="2000" i="1" dirty="0" smtClean="0">
                <a:latin typeface="Georgia" panose="02040502050405020303" pitchFamily="18" charset="0"/>
              </a:rPr>
              <a:t>Або</a:t>
            </a:r>
          </a:p>
          <a:p>
            <a:endParaRPr lang="ru-RU" sz="2000" i="1" dirty="0" smtClean="0">
              <a:latin typeface="Georgia" panose="02040502050405020303" pitchFamily="18" charset="0"/>
            </a:endParaRPr>
          </a:p>
          <a:p>
            <a:r>
              <a:rPr lang="ru-RU" sz="2000" i="1" dirty="0" smtClean="0">
                <a:latin typeface="Georgia" panose="02040502050405020303" pitchFamily="18" charset="0"/>
              </a:rPr>
              <a:t>	Політичні </a:t>
            </a:r>
            <a:r>
              <a:rPr lang="ru-RU" sz="2000" i="1" dirty="0" err="1">
                <a:latin typeface="Georgia" panose="02040502050405020303" pitchFamily="18" charset="0"/>
              </a:rPr>
              <a:t>оглядачі</a:t>
            </a:r>
            <a:r>
              <a:rPr lang="ru-RU" sz="2000" i="1" dirty="0">
                <a:latin typeface="Georgia" panose="02040502050405020303" pitchFamily="18" charset="0"/>
              </a:rPr>
              <a:t> </a:t>
            </a:r>
            <a:r>
              <a:rPr lang="ru-RU" sz="2000" i="1" dirty="0" err="1">
                <a:latin typeface="Georgia" panose="02040502050405020303" pitchFamily="18" charset="0"/>
              </a:rPr>
              <a:t>пишуть</a:t>
            </a:r>
            <a:r>
              <a:rPr lang="ru-RU" sz="2000" i="1" dirty="0">
                <a:latin typeface="Georgia" panose="02040502050405020303" pitchFamily="18" charset="0"/>
              </a:rPr>
              <a:t> про жарку зиму у </a:t>
            </a:r>
            <a:r>
              <a:rPr lang="ru-RU" sz="2000" i="1" dirty="0" err="1">
                <a:latin typeface="Georgia" panose="02040502050405020303" pitchFamily="18" charset="0"/>
              </a:rPr>
              <a:t>багатьох</a:t>
            </a:r>
            <a:r>
              <a:rPr lang="ru-RU" sz="2000" i="1" dirty="0">
                <a:latin typeface="Georgia" panose="02040502050405020303" pitchFamily="18" charset="0"/>
              </a:rPr>
              <a:t> </a:t>
            </a:r>
            <a:r>
              <a:rPr lang="ru-RU" sz="2000" i="1" dirty="0" err="1">
                <a:latin typeface="Georgia" panose="02040502050405020303" pitchFamily="18" charset="0"/>
              </a:rPr>
              <a:t>країнах</a:t>
            </a:r>
            <a:r>
              <a:rPr lang="ru-RU" sz="2000" i="1" dirty="0">
                <a:latin typeface="Georgia" panose="02040502050405020303" pitchFamily="18" charset="0"/>
              </a:rPr>
              <a:t> </a:t>
            </a:r>
            <a:r>
              <a:rPr lang="ru-RU" sz="2000" i="1" dirty="0" smtClean="0">
                <a:latin typeface="Georgia" panose="02040502050405020303" pitchFamily="18" charset="0"/>
              </a:rPr>
              <a:t>Заходу</a:t>
            </a:r>
            <a:r>
              <a:rPr lang="ru-RU" sz="2800" b="1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,</a:t>
            </a:r>
            <a:r>
              <a:rPr lang="ru-RU" sz="2000" i="1" dirty="0" smtClean="0">
                <a:latin typeface="Georgia" panose="02040502050405020303" pitchFamily="18" charset="0"/>
              </a:rPr>
              <a:t> </a:t>
            </a:r>
            <a:r>
              <a:rPr lang="ru-RU" sz="2000" b="1" i="1" dirty="0" err="1">
                <a:solidFill>
                  <a:srgbClr val="C00000"/>
                </a:solidFill>
                <a:latin typeface="Georgia" panose="02040502050405020303" pitchFamily="18" charset="0"/>
              </a:rPr>
              <a:t>всупереч</a:t>
            </a:r>
            <a:r>
              <a:rPr lang="ru-RU" sz="2000" i="1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ru-RU" sz="20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повідомленням</a:t>
            </a:r>
            <a:r>
              <a:rPr lang="ru-RU" sz="2000" i="1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ru-RU" sz="20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синоптиків</a:t>
            </a:r>
            <a:r>
              <a:rPr lang="ru-RU" sz="2000" i="1" dirty="0" smtClean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752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700808"/>
            <a:ext cx="7058744" cy="3524970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/>
              <a:t>Відокремлена обставина</a:t>
            </a:r>
            <a:r>
              <a:rPr lang="uk-UA" sz="4000" dirty="0"/>
              <a:t>, виражена </a:t>
            </a:r>
            <a:r>
              <a:rPr lang="uk-UA" sz="4000" dirty="0" smtClean="0"/>
              <a:t/>
            </a:r>
            <a:br>
              <a:rPr lang="uk-UA" sz="4000" dirty="0" smtClean="0"/>
            </a:br>
            <a:r>
              <a:rPr lang="uk-UA" sz="4000" b="1" dirty="0" smtClean="0">
                <a:solidFill>
                  <a:srgbClr val="C00000"/>
                </a:solidFill>
              </a:rPr>
              <a:t>дієприслівником</a:t>
            </a:r>
            <a:endParaRPr lang="uk-UA" sz="4000" dirty="0"/>
          </a:p>
        </p:txBody>
      </p:sp>
      <p:pic>
        <p:nvPicPr>
          <p:cNvPr id="3" name="Picture 3" descr="D:\Украинский язык\крутяк\Творча робота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851797"/>
            <a:ext cx="2257425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864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03648" y="476672"/>
            <a:ext cx="7128792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b="1" u="sng" dirty="0" smtClean="0">
                <a:solidFill>
                  <a:srgbClr val="0070C0"/>
                </a:solidFill>
              </a:rPr>
              <a:t>НЕПОШИРЕНІ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 ОБСТАВИНИ </a:t>
            </a:r>
          </a:p>
          <a:p>
            <a:pPr algn="ctr"/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виражені</a:t>
            </a:r>
            <a:r>
              <a:rPr lang="uk-UA" sz="2400" b="1" dirty="0" smtClean="0">
                <a:solidFill>
                  <a:srgbClr val="C00000"/>
                </a:solidFill>
              </a:rPr>
              <a:t> дієприслівником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uk-UA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560" y="3560933"/>
            <a:ext cx="4146641" cy="32543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altLang="uk-UA" sz="2400" b="1" dirty="0" smtClean="0">
                <a:latin typeface="Bookman Old Style" panose="02050604050505020204" pitchFamily="18" charset="0"/>
              </a:rPr>
              <a:t>Якщо</a:t>
            </a:r>
            <a:r>
              <a:rPr lang="ru-RU" altLang="uk-UA" sz="2400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2400" b="1" dirty="0" err="1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дієприслівник</a:t>
            </a:r>
            <a:r>
              <a:rPr lang="ru-RU" altLang="uk-UA" sz="2400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2400" b="1" dirty="0" err="1" smtClean="0">
                <a:latin typeface="Bookman Old Style" panose="02050604050505020204" pitchFamily="18" charset="0"/>
              </a:rPr>
              <a:t>стоїть</a:t>
            </a:r>
            <a:r>
              <a:rPr lang="ru-RU" altLang="uk-UA" sz="2400" b="1" dirty="0" smtClean="0">
                <a:latin typeface="Bookman Old Style" panose="02050604050505020204" pitchFamily="18" charset="0"/>
              </a:rPr>
              <a:t> </a:t>
            </a:r>
            <a:r>
              <a:rPr lang="ru-RU" altLang="uk-UA" sz="2400" b="1" u="sng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перед</a:t>
            </a:r>
            <a:r>
              <a:rPr lang="ru-RU" altLang="uk-UA" sz="2400" b="1" dirty="0" smtClean="0">
                <a:latin typeface="Bookman Old Style" panose="02050604050505020204" pitchFamily="18" charset="0"/>
              </a:rPr>
              <a:t> </a:t>
            </a:r>
            <a:r>
              <a:rPr lang="ru-RU" altLang="uk-UA" sz="2400" b="1" dirty="0" err="1" smtClean="0">
                <a:latin typeface="Bookman Old Style" panose="02050604050505020204" pitchFamily="18" charset="0"/>
              </a:rPr>
              <a:t>дієсловом</a:t>
            </a:r>
            <a:r>
              <a:rPr lang="ru-RU" altLang="uk-UA" sz="2400" b="1" dirty="0" smtClean="0">
                <a:latin typeface="Bookman Old Style" panose="02050604050505020204" pitchFamily="18" charset="0"/>
              </a:rPr>
              <a:t>- </a:t>
            </a:r>
            <a:r>
              <a:rPr lang="ru-RU" altLang="uk-UA" sz="2400" b="1" dirty="0" err="1" smtClean="0">
                <a:solidFill>
                  <a:srgbClr val="0070C0"/>
                </a:solidFill>
                <a:latin typeface="Bookman Old Style" panose="02050604050505020204" pitchFamily="18" charset="0"/>
              </a:rPr>
              <a:t>присудком</a:t>
            </a:r>
            <a:r>
              <a:rPr lang="ru-RU" altLang="uk-UA" sz="2400" b="1" dirty="0" smtClean="0">
                <a:latin typeface="Bookman Old Style" panose="02050604050505020204" pitchFamily="18" charset="0"/>
              </a:rPr>
              <a:t>: </a:t>
            </a:r>
            <a:endParaRPr lang="ru-RU" altLang="uk-UA" sz="2400" b="1" dirty="0">
              <a:latin typeface="Bookman Old Style" panose="02050604050505020204" pitchFamily="18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uk-UA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/>
            </a:r>
            <a:br>
              <a:rPr lang="ru-RU" altLang="uk-UA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ru-RU" altLang="uk-UA" sz="2400" b="1" i="1" spc="300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Співаючи</a:t>
            </a:r>
            <a:r>
              <a:rPr lang="ru-RU" altLang="uk-UA" sz="28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,</a:t>
            </a:r>
            <a:r>
              <a:rPr lang="ru-RU" altLang="uk-UA" sz="2400" b="1" i="1" dirty="0">
                <a:latin typeface="Bookman Old Style" panose="02050604050505020204" pitchFamily="18" charset="0"/>
              </a:rPr>
              <a:t> </a:t>
            </a:r>
            <a:r>
              <a:rPr lang="ru-RU" altLang="uk-UA" sz="2400" i="1" dirty="0" smtClean="0">
                <a:latin typeface="Bookman Old Style" panose="02050604050505020204" pitchFamily="18" charset="0"/>
              </a:rPr>
              <a:t> </a:t>
            </a:r>
            <a:r>
              <a:rPr lang="ru-RU" altLang="uk-UA" sz="2400" b="1" i="1" dirty="0" err="1" smtClean="0">
                <a:solidFill>
                  <a:srgbClr val="0070C0"/>
                </a:solidFill>
                <a:latin typeface="Bookman Old Style" panose="02050604050505020204" pitchFamily="18" charset="0"/>
              </a:rPr>
              <a:t>ідуть</a:t>
            </a:r>
            <a:r>
              <a:rPr lang="ru-RU" altLang="uk-UA" sz="2400" i="1" dirty="0" smtClean="0"/>
              <a:t> </a:t>
            </a:r>
            <a:r>
              <a:rPr lang="ru-RU" altLang="uk-UA" sz="2400" i="1" dirty="0" err="1" smtClean="0">
                <a:latin typeface="Bookman Old Style" panose="02050604050505020204" pitchFamily="18" charset="0"/>
              </a:rPr>
              <a:t>дівчата</a:t>
            </a:r>
            <a:r>
              <a:rPr lang="ru-RU" altLang="uk-UA" sz="2400" i="1" dirty="0" smtClean="0">
                <a:latin typeface="Bookman Old Style" panose="02050604050505020204" pitchFamily="18" charset="0"/>
              </a:rPr>
              <a:t>.</a:t>
            </a:r>
            <a:endParaRPr lang="ru-RU" altLang="uk-UA" sz="2400" dirty="0">
              <a:latin typeface="Bookman Old Style" panose="020506040505050202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968044" y="3553828"/>
            <a:ext cx="3996444" cy="32543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ru-RU" altLang="uk-UA" sz="2400" b="1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altLang="uk-UA" sz="2400" b="1" dirty="0" smtClean="0">
                <a:latin typeface="Bookman Old Style" panose="02050604050505020204" pitchFamily="18" charset="0"/>
              </a:rPr>
              <a:t>Якщо </a:t>
            </a:r>
            <a:r>
              <a:rPr lang="ru-RU" altLang="uk-UA" sz="2400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2400" b="1" dirty="0" err="1">
                <a:solidFill>
                  <a:schemeClr val="accent1"/>
                </a:solidFill>
                <a:latin typeface="Bookman Old Style" panose="02050604050505020204" pitchFamily="18" charset="0"/>
              </a:rPr>
              <a:t>дієприслівник</a:t>
            </a:r>
            <a:r>
              <a:rPr lang="ru-RU" altLang="uk-UA" sz="24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2400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2400" b="1" dirty="0" err="1" smtClean="0">
                <a:latin typeface="Bookman Old Style" panose="02050604050505020204" pitchFamily="18" charset="0"/>
              </a:rPr>
              <a:t>стоїть</a:t>
            </a:r>
            <a:r>
              <a:rPr lang="ru-RU" altLang="uk-UA" sz="2400" b="1" dirty="0" smtClean="0">
                <a:latin typeface="Bookman Old Style" panose="02050604050505020204" pitchFamily="18" charset="0"/>
              </a:rPr>
              <a:t> </a:t>
            </a:r>
            <a:r>
              <a:rPr lang="ru-RU" altLang="uk-UA" sz="2400" b="1" u="sng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після</a:t>
            </a:r>
            <a:r>
              <a:rPr lang="ru-RU" altLang="uk-UA" sz="2400" b="1" dirty="0" smtClean="0">
                <a:latin typeface="Bookman Old Style" panose="02050604050505020204" pitchFamily="18" charset="0"/>
              </a:rPr>
              <a:t> </a:t>
            </a:r>
            <a:r>
              <a:rPr lang="ru-RU" altLang="uk-UA" sz="2400" b="1" dirty="0" err="1" smtClean="0">
                <a:latin typeface="Bookman Old Style" panose="02050604050505020204" pitchFamily="18" charset="0"/>
              </a:rPr>
              <a:t>дієслова</a:t>
            </a:r>
            <a:r>
              <a:rPr lang="ru-RU" altLang="uk-UA" sz="2400" b="1" dirty="0">
                <a:latin typeface="Bookman Old Style" panose="02050604050505020204" pitchFamily="18" charset="0"/>
              </a:rPr>
              <a:t>-</a:t>
            </a:r>
            <a:r>
              <a:rPr lang="ru-RU" altLang="uk-UA" sz="2400" b="1" dirty="0" smtClean="0">
                <a:latin typeface="Bookman Old Style" panose="02050604050505020204" pitchFamily="18" charset="0"/>
              </a:rPr>
              <a:t> </a:t>
            </a:r>
            <a:r>
              <a:rPr lang="ru-RU" altLang="uk-UA" sz="2400" b="1" dirty="0" err="1" smtClean="0">
                <a:solidFill>
                  <a:srgbClr val="0070C0"/>
                </a:solidFill>
                <a:latin typeface="Bookman Old Style" panose="02050604050505020204" pitchFamily="18" charset="0"/>
              </a:rPr>
              <a:t>присудка</a:t>
            </a:r>
            <a:endParaRPr lang="ru-RU" altLang="uk-UA" sz="2400" b="1" dirty="0" smtClean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altLang="uk-UA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і </a:t>
            </a:r>
            <a:r>
              <a:rPr lang="ru-RU" altLang="uk-UA" sz="2400" b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відповідає</a:t>
            </a:r>
            <a:r>
              <a:rPr lang="ru-RU" altLang="uk-UA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на </a:t>
            </a:r>
            <a:r>
              <a:rPr lang="ru-RU" altLang="uk-UA" sz="2400" b="1" u="sng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питання</a:t>
            </a:r>
            <a:r>
              <a:rPr lang="ru-RU" altLang="uk-UA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24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як?</a:t>
            </a:r>
            <a:r>
              <a:rPr lang="ru-RU" altLang="uk-UA" sz="2400" b="1" dirty="0" smtClean="0">
                <a:latin typeface="Bookman Old Style" panose="02050604050505020204" pitchFamily="18" charset="0"/>
              </a:rPr>
              <a:t>: </a:t>
            </a:r>
          </a:p>
          <a:p>
            <a:pPr algn="ctr">
              <a:lnSpc>
                <a:spcPct val="90000"/>
              </a:lnSpc>
            </a:pPr>
            <a:endParaRPr lang="ru-RU" altLang="uk-UA" sz="2800" b="1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altLang="uk-UA" sz="2400" b="1" dirty="0" err="1" smtClean="0">
                <a:latin typeface="Bookman Old Style" panose="02050604050505020204" pitchFamily="18" charset="0"/>
              </a:rPr>
              <a:t>Пішов</a:t>
            </a:r>
            <a:r>
              <a:rPr lang="ru-RU" altLang="uk-UA" sz="2400" i="1" dirty="0" smtClean="0">
                <a:latin typeface="Bookman Old Style" panose="02050604050505020204" pitchFamily="18" charset="0"/>
              </a:rPr>
              <a:t> </a:t>
            </a:r>
            <a:r>
              <a:rPr lang="ru-RU" altLang="uk-UA" sz="2400" i="1" dirty="0" err="1" smtClean="0">
                <a:latin typeface="Bookman Old Style" panose="02050604050505020204" pitchFamily="18" charset="0"/>
              </a:rPr>
              <a:t>козак</a:t>
            </a:r>
            <a:r>
              <a:rPr lang="ru-RU" altLang="uk-UA" sz="2400" i="1" dirty="0" smtClean="0">
                <a:latin typeface="Bookman Old Style" panose="02050604050505020204" pitchFamily="18" charset="0"/>
              </a:rPr>
              <a:t> </a:t>
            </a:r>
            <a:r>
              <a:rPr lang="ru-RU" altLang="uk-UA" sz="2400" i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(як?) </a:t>
            </a:r>
            <a:r>
              <a:rPr lang="ru-RU" altLang="uk-UA" sz="2400" b="1" spc="300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сумуючи</a:t>
            </a:r>
            <a:r>
              <a:rPr lang="ru-RU" altLang="uk-UA" sz="2400" b="1" dirty="0" smtClean="0">
                <a:latin typeface="Bookman Old Style" panose="02050604050505020204" pitchFamily="18" charset="0"/>
              </a:rPr>
              <a:t>.</a:t>
            </a:r>
            <a:endParaRPr lang="ru-RU" altLang="uk-UA" sz="2800" b="1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90000"/>
              </a:lnSpc>
            </a:pPr>
            <a:endParaRPr lang="ru-RU" altLang="uk-UA" sz="2800" b="1" dirty="0">
              <a:latin typeface="Bookman Old Style" panose="020506040505050202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1561" y="1866804"/>
            <a:ext cx="4146642" cy="84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ВІДОКРЕМЛЮЮТЬСЯ</a:t>
            </a:r>
            <a:endParaRPr lang="uk-UA" sz="24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968044" y="1866804"/>
            <a:ext cx="3996444" cy="8421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НЕ ВІДОКРЕМЛЮЮТЬСЯ</a:t>
            </a:r>
            <a:endParaRPr lang="uk-UA" sz="2800" b="1" dirty="0"/>
          </a:p>
        </p:txBody>
      </p:sp>
      <p:sp>
        <p:nvSpPr>
          <p:cNvPr id="9" name="Двойная стрелка влево/вверх 8"/>
          <p:cNvSpPr/>
          <p:nvPr/>
        </p:nvSpPr>
        <p:spPr>
          <a:xfrm rot="13669615">
            <a:off x="4463896" y="1393599"/>
            <a:ext cx="838349" cy="90061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" name="Рисунок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39" t="19398" r="13010" b="62590"/>
          <a:stretch/>
        </p:blipFill>
        <p:spPr bwMode="auto">
          <a:xfrm>
            <a:off x="611560" y="2981864"/>
            <a:ext cx="4146641" cy="382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386" t="54314" r="6163" b="26011"/>
          <a:stretch/>
        </p:blipFill>
        <p:spPr bwMode="auto">
          <a:xfrm>
            <a:off x="4968044" y="2967912"/>
            <a:ext cx="3996444" cy="382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2" descr="Картинки по запросу &quot;розділові знаки кома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967" t="2994"/>
          <a:stretch/>
        </p:blipFill>
        <p:spPr bwMode="auto">
          <a:xfrm>
            <a:off x="2987824" y="3090940"/>
            <a:ext cx="233481" cy="32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628800"/>
            <a:ext cx="7634808" cy="2232248"/>
          </a:xfrm>
        </p:spPr>
        <p:txBody>
          <a:bodyPr>
            <a:noAutofit/>
          </a:bodyPr>
          <a:lstStyle/>
          <a:p>
            <a:pPr algn="ctr"/>
            <a:r>
              <a:rPr lang="uk-UA" sz="4000" b="1" dirty="0" smtClean="0"/>
              <a:t>ВИКОНАННЯ ВПРАВ </a:t>
            </a:r>
            <a:br>
              <a:rPr lang="uk-UA" sz="4000" b="1" dirty="0" smtClean="0"/>
            </a:br>
            <a:r>
              <a:rPr lang="uk-UA" sz="4000" b="1" dirty="0" smtClean="0"/>
              <a:t>НА ЗАКРІПЛЕННЯ ВИВЧЕНОГО</a:t>
            </a:r>
            <a:endParaRPr lang="uk-UA" sz="4000" b="1" dirty="0"/>
          </a:p>
        </p:txBody>
      </p:sp>
      <p:pic>
        <p:nvPicPr>
          <p:cNvPr id="3" name="Picture 3" descr="D:\Украинский язык\крутяк\Пояснення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896544" cy="331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302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5148" y="22385"/>
            <a:ext cx="8928992" cy="4893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uk-UA" sz="2400" b="1" dirty="0" smtClean="0">
                <a:solidFill>
                  <a:schemeClr val="tx1"/>
                </a:solidFill>
                <a:latin typeface="+mj-lt"/>
              </a:rPr>
              <a:t>Запишіть </a:t>
            </a:r>
            <a:r>
              <a:rPr lang="uk-UA" sz="2400" b="1" dirty="0">
                <a:solidFill>
                  <a:schemeClr val="tx1"/>
                </a:solidFill>
                <a:latin typeface="+mj-lt"/>
              </a:rPr>
              <a:t>речення. </a:t>
            </a:r>
            <a:r>
              <a:rPr lang="uk-UA" sz="2400" b="1" dirty="0" err="1">
                <a:solidFill>
                  <a:schemeClr val="tx1"/>
                </a:solidFill>
                <a:latin typeface="+mj-lt"/>
              </a:rPr>
              <a:t>Поставте</a:t>
            </a:r>
            <a:r>
              <a:rPr lang="uk-UA" sz="2400" b="1" dirty="0">
                <a:solidFill>
                  <a:schemeClr val="tx1"/>
                </a:solidFill>
                <a:latin typeface="+mj-lt"/>
              </a:rPr>
              <a:t>, де потрібно, розділові знаки</a:t>
            </a:r>
            <a:r>
              <a:rPr lang="uk-UA" sz="2400" b="1" dirty="0" smtClean="0">
                <a:solidFill>
                  <a:schemeClr val="tx1"/>
                </a:solidFill>
                <a:latin typeface="+mj-lt"/>
              </a:rPr>
              <a:t>.</a:t>
            </a:r>
            <a:endParaRPr lang="uk-UA" sz="2400" b="1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/>
                </a:solidFill>
                <a:latin typeface="+mj-lt"/>
              </a:rPr>
              <a:t>Всі люди стояли як укопані познімавши шапки. </a:t>
            </a:r>
            <a:endParaRPr lang="uk-UA" sz="2400" dirty="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tx1"/>
                </a:solidFill>
                <a:latin typeface="+mj-lt"/>
              </a:rPr>
              <a:t>Жінка 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схрестивши руки на грудях боязко озирнулась</a:t>
            </a:r>
            <a:r>
              <a:rPr lang="uk-UA" sz="2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tx1"/>
                </a:solidFill>
                <a:latin typeface="+mj-lt"/>
              </a:rPr>
              <a:t>А 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в </a:t>
            </a:r>
            <a:r>
              <a:rPr lang="uk-UA" sz="2400" dirty="0" err="1">
                <a:solidFill>
                  <a:schemeClr val="tx1"/>
                </a:solidFill>
                <a:latin typeface="+mj-lt"/>
              </a:rPr>
              <a:t>катразі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 прихилившись до дерева щось майструє дід. </a:t>
            </a:r>
            <a:endParaRPr lang="uk-UA" sz="2400" dirty="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tx1"/>
                </a:solidFill>
                <a:latin typeface="+mj-lt"/>
              </a:rPr>
              <a:t>Він 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показав на </a:t>
            </a:r>
            <a:r>
              <a:rPr lang="uk-UA" sz="2400" dirty="0" err="1">
                <a:solidFill>
                  <a:schemeClr val="tx1"/>
                </a:solidFill>
                <a:latin typeface="+mj-lt"/>
              </a:rPr>
              <a:t>підлітка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, який відійшовши на сторону подивився трохи і зник. </a:t>
            </a:r>
            <a:endParaRPr lang="uk-UA" sz="2400" dirty="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tx1"/>
                </a:solidFill>
                <a:latin typeface="+mj-lt"/>
              </a:rPr>
              <a:t>Пес 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дивився на </a:t>
            </a:r>
            <a:r>
              <a:rPr lang="uk-UA" sz="2400" dirty="0" err="1">
                <a:solidFill>
                  <a:schemeClr val="tx1"/>
                </a:solidFill>
                <a:latin typeface="+mj-lt"/>
              </a:rPr>
              <a:t>малясник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 зосереджено, з поблисками жадоби в </a:t>
            </a:r>
            <a:r>
              <a:rPr lang="uk-UA" sz="2400" dirty="0" err="1">
                <a:solidFill>
                  <a:schemeClr val="tx1"/>
                </a:solidFill>
                <a:latin typeface="+mj-lt"/>
              </a:rPr>
              <a:t>гаслих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 очах нашорошивши вуха. </a:t>
            </a:r>
            <a:endParaRPr lang="uk-UA" sz="2400" dirty="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tx1"/>
                </a:solidFill>
                <a:latin typeface="+mj-lt"/>
              </a:rPr>
              <a:t>Жадібно 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їли всі бравши тремтячими руками вже тільки бліді і приречені привиди. </a:t>
            </a:r>
            <a:endParaRPr lang="uk-UA" sz="24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5148" y="5085184"/>
            <a:ext cx="8928992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400" b="1" dirty="0" smtClean="0">
                <a:latin typeface="+mj-lt"/>
                <a:ea typeface="Times New Roman" panose="02020603050405020304" pitchFamily="18" charset="0"/>
              </a:rPr>
              <a:t>2. Складіть і запишіть </a:t>
            </a:r>
            <a:r>
              <a:rPr lang="uk-UA" sz="2400" b="1" dirty="0">
                <a:latin typeface="+mj-lt"/>
                <a:ea typeface="Times New Roman" panose="02020603050405020304" pitchFamily="18" charset="0"/>
              </a:rPr>
              <a:t>речення з відокремленою обставиною</a:t>
            </a:r>
            <a:r>
              <a:rPr lang="uk-UA" sz="2400" b="1" dirty="0" smtClean="0">
                <a:latin typeface="+mj-lt"/>
                <a:ea typeface="Times New Roman" panose="02020603050405020304" pitchFamily="18" charset="0"/>
              </a:rPr>
              <a:t>, що </a:t>
            </a:r>
            <a:r>
              <a:rPr lang="uk-UA" sz="2400" b="1" dirty="0">
                <a:latin typeface="+mj-lt"/>
                <a:ea typeface="Times New Roman" panose="02020603050405020304" pitchFamily="18" charset="0"/>
              </a:rPr>
              <a:t>починається словами </a:t>
            </a:r>
            <a:r>
              <a:rPr lang="uk-UA" sz="2400" b="1" dirty="0" smtClean="0">
                <a:latin typeface="+mj-lt"/>
                <a:ea typeface="Times New Roman" panose="02020603050405020304" pitchFamily="18" charset="0"/>
              </a:rPr>
              <a:t>:   </a:t>
            </a:r>
          </a:p>
          <a:p>
            <a:pPr>
              <a:spcAft>
                <a:spcPts val="0"/>
              </a:spcAft>
            </a:pPr>
            <a:r>
              <a:rPr lang="uk-UA" sz="2400" i="1" dirty="0" smtClean="0">
                <a:latin typeface="+mj-lt"/>
                <a:ea typeface="Times New Roman" panose="02020603050405020304" pitchFamily="18" charset="0"/>
              </a:rPr>
              <a:t>незважаючи на… </a:t>
            </a:r>
          </a:p>
          <a:p>
            <a:pPr>
              <a:spcAft>
                <a:spcPts val="0"/>
              </a:spcAft>
            </a:pPr>
            <a:r>
              <a:rPr lang="uk-UA" sz="2400" i="1" dirty="0" smtClean="0">
                <a:latin typeface="+mj-lt"/>
                <a:ea typeface="Times New Roman" panose="02020603050405020304" pitchFamily="18" charset="0"/>
              </a:rPr>
              <a:t>починаючи з…</a:t>
            </a:r>
          </a:p>
        </p:txBody>
      </p:sp>
    </p:spTree>
    <p:extLst>
      <p:ext uri="{BB962C8B-B14F-4D97-AF65-F5344CB8AC3E}">
        <p14:creationId xmlns:p14="http://schemas.microsoft.com/office/powerpoint/2010/main" xmlns="" val="36053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5148" y="8531"/>
            <a:ext cx="8928992" cy="3785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sz="2400" b="1" dirty="0" smtClean="0">
                <a:solidFill>
                  <a:schemeClr val="tx1"/>
                </a:solidFill>
                <a:latin typeface="+mj-lt"/>
              </a:rPr>
              <a:t>3. </a:t>
            </a:r>
            <a:r>
              <a:rPr lang="uk-UA" sz="2400" b="1" dirty="0" err="1" smtClean="0">
                <a:solidFill>
                  <a:schemeClr val="tx1"/>
                </a:solidFill>
                <a:latin typeface="+mj-lt"/>
              </a:rPr>
              <a:t>Спишіть</a:t>
            </a:r>
            <a:r>
              <a:rPr lang="uk-UA" sz="2400" b="1" dirty="0">
                <a:solidFill>
                  <a:schemeClr val="tx1"/>
                </a:solidFill>
                <a:latin typeface="+mj-lt"/>
              </a:rPr>
              <a:t>, утворюючи дієприслівники від дієслів, поданих у дужках. </a:t>
            </a:r>
            <a:endParaRPr lang="uk-UA" sz="24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uk-UA" sz="24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uk-UA" sz="2400" b="1" dirty="0" err="1" smtClean="0">
                <a:solidFill>
                  <a:schemeClr val="tx1"/>
                </a:solidFill>
                <a:latin typeface="+mj-lt"/>
              </a:rPr>
              <a:t>Поставте</a:t>
            </a:r>
            <a:r>
              <a:rPr lang="uk-UA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uk-UA" sz="2400" b="1" dirty="0">
                <a:solidFill>
                  <a:schemeClr val="tx1"/>
                </a:solidFill>
                <a:latin typeface="+mj-lt"/>
              </a:rPr>
              <a:t>необхідні розділові знаки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uk-UA" sz="2400" dirty="0" smtClean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uk-UA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uk-UA" sz="2400" dirty="0" smtClean="0">
                <a:solidFill>
                  <a:schemeClr val="tx1"/>
                </a:solidFill>
                <a:latin typeface="+mj-lt"/>
              </a:rPr>
              <a:t>   Старий 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(спиратись) на палку сів на призьбі. </a:t>
            </a:r>
            <a:endParaRPr lang="uk-UA" sz="2400" dirty="0" smtClean="0">
              <a:solidFill>
                <a:schemeClr val="tx1"/>
              </a:solidFill>
              <a:latin typeface="+mj-lt"/>
            </a:endParaRPr>
          </a:p>
          <a:p>
            <a:endParaRPr lang="uk-UA" sz="2400" dirty="0">
              <a:solidFill>
                <a:schemeClr val="tx1"/>
              </a:solidFill>
              <a:latin typeface="+mj-lt"/>
            </a:endParaRPr>
          </a:p>
          <a:p>
            <a:r>
              <a:rPr lang="uk-UA" sz="2400" dirty="0" smtClean="0">
                <a:solidFill>
                  <a:schemeClr val="tx1"/>
                </a:solidFill>
                <a:latin typeface="+mj-lt"/>
              </a:rPr>
              <a:t>    (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Привести) коняку в ліс я думав ще назбирати грибів. </a:t>
            </a:r>
            <a:endParaRPr lang="uk-UA" sz="2400" dirty="0" smtClean="0">
              <a:solidFill>
                <a:schemeClr val="tx1"/>
              </a:solidFill>
              <a:latin typeface="+mj-lt"/>
            </a:endParaRPr>
          </a:p>
          <a:p>
            <a:endParaRPr lang="uk-UA" sz="2400" dirty="0">
              <a:solidFill>
                <a:schemeClr val="tx1"/>
              </a:solidFill>
              <a:latin typeface="+mj-lt"/>
            </a:endParaRPr>
          </a:p>
          <a:p>
            <a:r>
              <a:rPr lang="uk-UA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uk-UA" sz="24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uk-UA" sz="2400" dirty="0" err="1" smtClean="0">
                <a:solidFill>
                  <a:schemeClr val="tx1"/>
                </a:solidFill>
                <a:latin typeface="+mj-lt"/>
              </a:rPr>
              <a:t>Сагайда</a:t>
            </a:r>
            <a:r>
              <a:rPr lang="uk-UA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(випростатись) між низькими деревами якусь мить стояв приголомшений.</a:t>
            </a:r>
            <a:endParaRPr lang="uk-UA" sz="24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5148" y="3933056"/>
            <a:ext cx="8928992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400" b="1" dirty="0" smtClean="0">
                <a:latin typeface="+mj-lt"/>
                <a:ea typeface="Times New Roman" panose="02020603050405020304" pitchFamily="18" charset="0"/>
              </a:rPr>
              <a:t>4. Скласти </a:t>
            </a:r>
            <a:r>
              <a:rPr lang="uk-UA" sz="2400" b="1" dirty="0">
                <a:latin typeface="+mj-lt"/>
                <a:ea typeface="Times New Roman" panose="02020603050405020304" pitchFamily="18" charset="0"/>
              </a:rPr>
              <a:t>речення з поданими </a:t>
            </a:r>
            <a:r>
              <a:rPr lang="uk-UA" sz="2400" b="1" dirty="0" smtClean="0">
                <a:latin typeface="+mj-lt"/>
                <a:ea typeface="Times New Roman" panose="02020603050405020304" pitchFamily="18" charset="0"/>
              </a:rPr>
              <a:t>зворотам:</a:t>
            </a:r>
          </a:p>
          <a:p>
            <a:pPr>
              <a:spcAft>
                <a:spcPts val="0"/>
              </a:spcAft>
            </a:pPr>
            <a:r>
              <a:rPr lang="uk-UA" sz="2400" dirty="0" smtClean="0">
                <a:latin typeface="+mj-lt"/>
                <a:ea typeface="Times New Roman" panose="02020603050405020304" pitchFamily="18" charset="0"/>
              </a:rPr>
              <a:t>Не </a:t>
            </a:r>
            <a:r>
              <a:rPr lang="uk-UA" sz="2400" dirty="0">
                <a:latin typeface="+mj-lt"/>
                <a:ea typeface="Times New Roman" panose="02020603050405020304" pitchFamily="18" charset="0"/>
              </a:rPr>
              <a:t>занепадаючи духом</a:t>
            </a:r>
            <a:r>
              <a:rPr lang="uk-UA" sz="2400" dirty="0" smtClean="0">
                <a:latin typeface="+mj-lt"/>
                <a:ea typeface="Times New Roman" panose="02020603050405020304" pitchFamily="18" charset="0"/>
              </a:rPr>
              <a:t>…</a:t>
            </a:r>
          </a:p>
          <a:p>
            <a:pPr>
              <a:spcAft>
                <a:spcPts val="0"/>
              </a:spcAft>
            </a:pPr>
            <a:r>
              <a:rPr lang="uk-UA" sz="2400" dirty="0" smtClean="0">
                <a:latin typeface="+mj-lt"/>
                <a:ea typeface="Times New Roman" panose="02020603050405020304" pitchFamily="18" charset="0"/>
              </a:rPr>
              <a:t>склавши </a:t>
            </a:r>
            <a:r>
              <a:rPr lang="uk-UA" sz="2400" dirty="0">
                <a:latin typeface="+mj-lt"/>
                <a:ea typeface="Times New Roman" panose="02020603050405020304" pitchFamily="18" charset="0"/>
              </a:rPr>
              <a:t>руки</a:t>
            </a:r>
            <a:r>
              <a:rPr lang="uk-UA" sz="2400" dirty="0" smtClean="0">
                <a:latin typeface="+mj-lt"/>
                <a:ea typeface="Times New Roman" panose="02020603050405020304" pitchFamily="18" charset="0"/>
              </a:rPr>
              <a:t>…</a:t>
            </a:r>
          </a:p>
          <a:p>
            <a:pPr>
              <a:spcAft>
                <a:spcPts val="0"/>
              </a:spcAft>
            </a:pPr>
            <a:r>
              <a:rPr lang="uk-UA" sz="2400" dirty="0" smtClean="0">
                <a:latin typeface="+mj-lt"/>
                <a:ea typeface="Times New Roman" panose="02020603050405020304" pitchFamily="18" charset="0"/>
              </a:rPr>
              <a:t>не </a:t>
            </a:r>
            <a:r>
              <a:rPr lang="uk-UA" sz="2400" dirty="0">
                <a:latin typeface="+mj-lt"/>
                <a:ea typeface="Times New Roman" panose="02020603050405020304" pitchFamily="18" charset="0"/>
              </a:rPr>
              <a:t>переводячи духу</a:t>
            </a:r>
            <a:r>
              <a:rPr lang="uk-UA" sz="2400" dirty="0" smtClean="0">
                <a:latin typeface="+mj-lt"/>
                <a:ea typeface="Times New Roman" panose="02020603050405020304" pitchFamily="18" charset="0"/>
              </a:rPr>
              <a:t>…</a:t>
            </a:r>
          </a:p>
          <a:p>
            <a:pPr>
              <a:spcAft>
                <a:spcPts val="0"/>
              </a:spcAft>
            </a:pPr>
            <a:r>
              <a:rPr lang="uk-UA" sz="2400" dirty="0" smtClean="0">
                <a:latin typeface="+mj-lt"/>
                <a:ea typeface="Times New Roman" panose="02020603050405020304" pitchFamily="18" charset="0"/>
              </a:rPr>
              <a:t>зціпивши </a:t>
            </a:r>
            <a:r>
              <a:rPr lang="uk-UA" sz="2400" dirty="0">
                <a:latin typeface="+mj-lt"/>
                <a:ea typeface="Times New Roman" panose="02020603050405020304" pitchFamily="18" charset="0"/>
              </a:rPr>
              <a:t>зуби</a:t>
            </a:r>
            <a:r>
              <a:rPr lang="uk-UA" sz="2400" dirty="0" smtClean="0">
                <a:latin typeface="+mj-lt"/>
                <a:ea typeface="Times New Roman" panose="02020603050405020304" pitchFamily="18" charset="0"/>
              </a:rPr>
              <a:t>…</a:t>
            </a:r>
          </a:p>
          <a:p>
            <a:pPr>
              <a:spcAft>
                <a:spcPts val="0"/>
              </a:spcAft>
            </a:pPr>
            <a:r>
              <a:rPr lang="uk-UA" sz="2400" dirty="0" smtClean="0">
                <a:latin typeface="+mj-lt"/>
                <a:ea typeface="Times New Roman" panose="02020603050405020304" pitchFamily="18" charset="0"/>
              </a:rPr>
              <a:t>не </a:t>
            </a:r>
            <a:r>
              <a:rPr lang="uk-UA" sz="2400" dirty="0">
                <a:latin typeface="+mj-lt"/>
                <a:ea typeface="Times New Roman" panose="02020603050405020304" pitchFamily="18" charset="0"/>
              </a:rPr>
              <a:t>стуливши очей</a:t>
            </a:r>
            <a:r>
              <a:rPr lang="uk-UA" sz="2400" dirty="0" smtClean="0">
                <a:latin typeface="+mj-lt"/>
                <a:ea typeface="Times New Roman" panose="02020603050405020304" pitchFamily="18" charset="0"/>
              </a:rPr>
              <a:t>…</a:t>
            </a:r>
          </a:p>
          <a:p>
            <a:pPr>
              <a:spcAft>
                <a:spcPts val="0"/>
              </a:spcAft>
            </a:pPr>
            <a:r>
              <a:rPr lang="uk-UA" sz="2400" dirty="0" smtClean="0">
                <a:latin typeface="+mj-lt"/>
                <a:ea typeface="Times New Roman" panose="02020603050405020304" pitchFamily="18" charset="0"/>
              </a:rPr>
              <a:t>не </a:t>
            </a:r>
            <a:r>
              <a:rPr lang="uk-UA" sz="2400" dirty="0">
                <a:latin typeface="+mj-lt"/>
                <a:ea typeface="Times New Roman" panose="02020603050405020304" pitchFamily="18" charset="0"/>
              </a:rPr>
              <a:t>чуючи ніг.</a:t>
            </a:r>
          </a:p>
        </p:txBody>
      </p:sp>
    </p:spTree>
    <p:extLst>
      <p:ext uri="{BB962C8B-B14F-4D97-AF65-F5344CB8AC3E}">
        <p14:creationId xmlns:p14="http://schemas.microsoft.com/office/powerpoint/2010/main" xmlns="" val="35161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tx1"/>
                </a:solidFill>
              </a:rPr>
              <a:t>Виконати впр.6,стор.150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МОЯ РАБОТА\Моя писанина\фоны для презентаций\АРХИВНЫЕ ФОНЫ\126 ФОНОВ\126 фоны для презентаций\серый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417"/>
            <a:ext cx="9144000" cy="6861417"/>
          </a:xfrm>
          <a:prstGeom prst="rect">
            <a:avLst/>
          </a:prstGeom>
          <a:noFill/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23528" y="908720"/>
            <a:ext cx="8496944" cy="5256584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 smtClean="0">
                <a:solidFill>
                  <a:srgbClr val="C00000"/>
                </a:solidFill>
              </a:rPr>
              <a:t>Обставина</a:t>
            </a:r>
            <a:r>
              <a:rPr lang="uk-UA" sz="4400" dirty="0" smtClean="0"/>
              <a:t> – це </a:t>
            </a:r>
            <a:r>
              <a:rPr lang="uk-UA" sz="4400" u="sng" dirty="0" smtClean="0"/>
              <a:t>другорядний</a:t>
            </a:r>
            <a:r>
              <a:rPr lang="uk-UA" sz="4400" dirty="0" smtClean="0"/>
              <a:t> член речення, що </a:t>
            </a:r>
            <a:r>
              <a:rPr lang="uk-UA" sz="4400" u="sng" dirty="0" smtClean="0"/>
              <a:t>вказує</a:t>
            </a:r>
            <a:r>
              <a:rPr lang="uk-UA" sz="4400" dirty="0" smtClean="0"/>
              <a:t> на </a:t>
            </a:r>
            <a:r>
              <a:rPr lang="uk-UA" sz="4400" u="sng" dirty="0" smtClean="0"/>
              <a:t>місце</a:t>
            </a:r>
            <a:r>
              <a:rPr lang="uk-UA" sz="4400" dirty="0" smtClean="0"/>
              <a:t>, </a:t>
            </a:r>
            <a:r>
              <a:rPr lang="uk-UA" sz="4400" u="sng" dirty="0" smtClean="0"/>
              <a:t>час</a:t>
            </a:r>
            <a:r>
              <a:rPr lang="uk-UA" sz="4400" dirty="0" smtClean="0"/>
              <a:t>, </a:t>
            </a:r>
            <a:r>
              <a:rPr lang="uk-UA" sz="4400" u="sng" dirty="0" smtClean="0"/>
              <a:t>спосіб</a:t>
            </a:r>
            <a:r>
              <a:rPr lang="uk-UA" sz="4400" dirty="0" smtClean="0"/>
              <a:t>, </a:t>
            </a:r>
            <a:r>
              <a:rPr lang="uk-UA" sz="4400" u="sng" dirty="0" smtClean="0"/>
              <a:t>мету</a:t>
            </a:r>
            <a:r>
              <a:rPr lang="uk-UA" sz="4400" dirty="0" smtClean="0"/>
              <a:t>, </a:t>
            </a:r>
            <a:r>
              <a:rPr lang="uk-UA" sz="4400" u="sng" dirty="0" smtClean="0"/>
              <a:t>причину</a:t>
            </a:r>
            <a:r>
              <a:rPr lang="uk-UA" sz="4400" dirty="0" smtClean="0"/>
              <a:t>, </a:t>
            </a:r>
            <a:r>
              <a:rPr lang="uk-UA" sz="4400" u="sng" dirty="0" smtClean="0"/>
              <a:t>обставини дії </a:t>
            </a:r>
            <a:r>
              <a:rPr lang="uk-UA" sz="4400" dirty="0" smtClean="0"/>
              <a:t>чи </a:t>
            </a:r>
            <a:r>
              <a:rPr lang="uk-UA" sz="4400" u="sng" dirty="0" smtClean="0"/>
              <a:t>стану</a:t>
            </a:r>
            <a:r>
              <a:rPr lang="uk-UA" sz="4400" dirty="0" smtClean="0"/>
              <a:t> і </a:t>
            </a:r>
            <a:r>
              <a:rPr lang="uk-UA" sz="4400" b="1" dirty="0" smtClean="0"/>
              <a:t>відповідає</a:t>
            </a:r>
            <a:r>
              <a:rPr lang="uk-UA" sz="4400" dirty="0" smtClean="0"/>
              <a:t> на питання </a:t>
            </a:r>
            <a:r>
              <a:rPr lang="uk-UA" sz="4400" b="1" dirty="0">
                <a:solidFill>
                  <a:srgbClr val="C00000"/>
                </a:solidFill>
              </a:rPr>
              <a:t>як? </a:t>
            </a:r>
            <a:r>
              <a:rPr lang="uk-UA" sz="4400" b="1" dirty="0" smtClean="0">
                <a:solidFill>
                  <a:srgbClr val="C00000"/>
                </a:solidFill>
              </a:rPr>
              <a:t>де? коли? куди?</a:t>
            </a:r>
            <a:r>
              <a:rPr lang="uk-UA" sz="4400" b="1" dirty="0">
                <a:solidFill>
                  <a:srgbClr val="C00000"/>
                </a:solidFill>
              </a:rPr>
              <a:t> чому? </a:t>
            </a:r>
            <a:r>
              <a:rPr lang="uk-UA" sz="4400" b="1" dirty="0" smtClean="0">
                <a:solidFill>
                  <a:srgbClr val="C00000"/>
                </a:solidFill>
              </a:rPr>
              <a:t>для чого? </a:t>
            </a:r>
            <a:r>
              <a:rPr lang="uk-UA" sz="4400" dirty="0" smtClean="0">
                <a:solidFill>
                  <a:schemeClr val="tx1"/>
                </a:solidFill>
              </a:rPr>
              <a:t>та ін.</a:t>
            </a:r>
            <a:endParaRPr lang="uk-UA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МОЯ РАБОТА\Моя писанина\фоны для презентаций\АРХИВНЫЕ ФОНЫ\126 ФОНОВ\126 фоны для презентаций\серый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41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/>
          <a:lstStyle/>
          <a:p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ru-RU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71600" y="404664"/>
            <a:ext cx="7200800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0070C0"/>
                </a:solidFill>
              </a:rPr>
              <a:t>ВІДОКРЕМЛЕНІ ОБСТАВИНИ</a:t>
            </a:r>
            <a:r>
              <a:rPr lang="uk-UA" b="1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uk-UA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uk-UA" b="1" dirty="0">
                <a:solidFill>
                  <a:schemeClr val="accent3">
                    <a:lumMod val="50000"/>
                  </a:schemeClr>
                </a:solidFill>
              </a:rPr>
              <a:t>виражаються:</a:t>
            </a:r>
            <a:endParaRPr lang="uk-UA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1705" y="2093470"/>
            <a:ext cx="2797482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000" b="1" i="1" dirty="0" smtClean="0">
                <a:solidFill>
                  <a:srgbClr val="C00000"/>
                </a:solidFill>
              </a:rPr>
              <a:t>дієприслівником</a:t>
            </a:r>
            <a:endParaRPr lang="uk-UA" sz="2000" b="1" dirty="0">
              <a:solidFill>
                <a:srgbClr val="C00000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040892" y="2080947"/>
            <a:ext cx="2899260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000" b="1" i="1" dirty="0">
                <a:solidFill>
                  <a:srgbClr val="C00000"/>
                </a:solidFill>
              </a:rPr>
              <a:t>дієприслівниковим зворотом</a:t>
            </a:r>
            <a:endParaRPr lang="uk-UA" sz="2000" b="1" dirty="0">
              <a:solidFill>
                <a:srgbClr val="C0000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7341" y="3130202"/>
            <a:ext cx="2753325" cy="314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u="dotDash" spc="300" dirty="0" smtClean="0">
                <a:solidFill>
                  <a:srgbClr val="C00000"/>
                </a:solidFill>
              </a:rPr>
              <a:t>Падаючи</a:t>
            </a: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</a:rPr>
              <a:t>, сніжинки витанцьовують.</a:t>
            </a:r>
            <a:endParaRPr lang="uk-UA" sz="24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028007" y="3130202"/>
            <a:ext cx="2912145" cy="314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u="dotDash" spc="300" dirty="0" smtClean="0">
                <a:solidFill>
                  <a:srgbClr val="C00000"/>
                </a:solidFill>
              </a:rPr>
              <a:t>Швидко повечерявши</a:t>
            </a: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</a:rPr>
              <a:t>, всі полягали спати.</a:t>
            </a:r>
            <a:endParaRPr lang="uk-UA" sz="2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086137" y="2080947"/>
            <a:ext cx="2936157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000" b="1" i="1" dirty="0" smtClean="0">
                <a:solidFill>
                  <a:srgbClr val="C00000"/>
                </a:solidFill>
              </a:rPr>
              <a:t>іменником з </a:t>
            </a:r>
          </a:p>
          <a:p>
            <a:pPr algn="ctr"/>
            <a:r>
              <a:rPr lang="uk-UA" sz="2000" b="1" i="1" dirty="0" smtClean="0">
                <a:solidFill>
                  <a:srgbClr val="C00000"/>
                </a:solidFill>
              </a:rPr>
              <a:t>прийменником</a:t>
            </a:r>
            <a:endParaRPr lang="uk-UA" sz="2000" b="1" dirty="0">
              <a:solidFill>
                <a:srgbClr val="C000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077493" y="3130202"/>
            <a:ext cx="2939061" cy="314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000" spc="300" dirty="0" smtClean="0">
                <a:solidFill>
                  <a:srgbClr val="C00000"/>
                </a:solidFill>
              </a:rPr>
              <a:t>Відповідно до думки фахівців</a:t>
            </a:r>
            <a:r>
              <a:rPr lang="uk-UA" sz="2000" dirty="0" smtClean="0"/>
              <a:t>, </a:t>
            </a:r>
            <a:r>
              <a:rPr lang="uk-UA" sz="2000" smtClean="0"/>
              <a:t>цю споруду </a:t>
            </a:r>
            <a:r>
              <a:rPr lang="uk-UA" sz="2000" dirty="0" smtClean="0"/>
              <a:t>вважають найціннішою пам'яткою культури.</a:t>
            </a:r>
            <a:endParaRPr lang="uk-UA" sz="20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5366057" y="1428873"/>
            <a:ext cx="1440160" cy="44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195736" y="1398786"/>
            <a:ext cx="1270994" cy="52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355976" y="148478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441466"/>
            <a:ext cx="7418784" cy="539717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/>
              <a:t>Відокремлена обставина</a:t>
            </a:r>
            <a:r>
              <a:rPr lang="uk-UA" sz="4000" dirty="0" smtClean="0"/>
              <a:t>, виражена </a:t>
            </a:r>
            <a:r>
              <a:rPr lang="uk-UA" sz="4000" b="1" dirty="0" smtClean="0">
                <a:solidFill>
                  <a:srgbClr val="C00000"/>
                </a:solidFill>
              </a:rPr>
              <a:t>дієприслівниковим зворотом</a:t>
            </a:r>
            <a:endParaRPr lang="uk-UA" sz="4000" b="1" dirty="0">
              <a:solidFill>
                <a:srgbClr val="C00000"/>
              </a:solidFill>
            </a:endParaRPr>
          </a:p>
        </p:txBody>
      </p:sp>
      <p:pic>
        <p:nvPicPr>
          <p:cNvPr id="3" name="Picture 3" descr="D:\Украинский язык\крутяк\Творча робота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2999" y="3861048"/>
            <a:ext cx="2257425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891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МОЯ РАБОТА\Моя писанина\фоны для презентаций\АРХИВНЫЕ ФОНЫ\126 ФОНОВ\126 фоны для презентаций\серый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417"/>
            <a:ext cx="9144000" cy="686141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4110"/>
            <a:ext cx="8066856" cy="5397178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 smtClean="0">
                <a:solidFill>
                  <a:srgbClr val="0070C0"/>
                </a:solidFill>
              </a:rPr>
              <a:t>Пригадаймо</a:t>
            </a:r>
            <a:r>
              <a:rPr lang="uk-UA" sz="4400" dirty="0" smtClean="0"/>
              <a:t>:</a:t>
            </a:r>
            <a:br>
              <a:rPr lang="uk-UA" sz="4400" dirty="0" smtClean="0"/>
            </a:br>
            <a:r>
              <a:rPr lang="uk-UA" sz="4400" dirty="0" smtClean="0"/>
              <a:t/>
            </a:r>
            <a:br>
              <a:rPr lang="uk-UA" sz="4400" dirty="0" smtClean="0"/>
            </a:br>
            <a:r>
              <a:rPr lang="uk-UA" sz="4400" dirty="0"/>
              <a:t/>
            </a:r>
            <a:br>
              <a:rPr lang="uk-UA" sz="4400" dirty="0"/>
            </a:br>
            <a:r>
              <a:rPr lang="uk-UA" sz="4400" dirty="0" smtClean="0"/>
              <a:t> Що таке </a:t>
            </a:r>
            <a:r>
              <a:rPr lang="uk-UA" sz="4400" dirty="0" smtClean="0">
                <a:solidFill>
                  <a:srgbClr val="C00000"/>
                </a:solidFill>
              </a:rPr>
              <a:t>дієприслівник </a:t>
            </a:r>
            <a:r>
              <a:rPr lang="uk-UA" sz="4400" dirty="0" smtClean="0">
                <a:solidFill>
                  <a:schemeClr val="tx1"/>
                </a:solidFill>
              </a:rPr>
              <a:t>і</a:t>
            </a:r>
            <a:r>
              <a:rPr lang="uk-UA" sz="4400" dirty="0" smtClean="0">
                <a:solidFill>
                  <a:srgbClr val="C00000"/>
                </a:solidFill>
              </a:rPr>
              <a:t> дієприслівниковий зворот</a:t>
            </a:r>
            <a:r>
              <a:rPr lang="uk-UA" sz="4400" dirty="0" smtClean="0"/>
              <a:t>?</a:t>
            </a:r>
            <a:endParaRPr lang="uk-UA" sz="4400" dirty="0"/>
          </a:p>
        </p:txBody>
      </p:sp>
      <p:pic>
        <p:nvPicPr>
          <p:cNvPr id="6" name="Picture 3" descr="D:\Украинский язык\крутяк\Експериментальна робота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445" y="404664"/>
            <a:ext cx="1771308" cy="186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МОЯ РАБОТА\Моя писанина\фоны для презентаций\АРХИВНЫЕ ФОНЫ\126 ФОНОВ\126 фоны для презентаций\серый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417"/>
            <a:ext cx="9144000" cy="6861417"/>
          </a:xfrm>
          <a:prstGeom prst="rect">
            <a:avLst/>
          </a:prstGeom>
          <a:noFill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2588" y="1340768"/>
            <a:ext cx="7778824" cy="496513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rgbClr val="C00000"/>
                </a:solidFill>
              </a:rPr>
              <a:t>Дієприслівник</a:t>
            </a:r>
            <a:r>
              <a:rPr lang="uk-UA" dirty="0" smtClean="0"/>
              <a:t> – це </a:t>
            </a:r>
            <a:r>
              <a:rPr lang="uk-UA" u="sng" dirty="0" smtClean="0"/>
              <a:t>особлива</a:t>
            </a:r>
            <a:r>
              <a:rPr lang="uk-UA" dirty="0" smtClean="0"/>
              <a:t> </a:t>
            </a:r>
            <a:r>
              <a:rPr lang="uk-UA" u="sng" dirty="0" smtClean="0"/>
              <a:t>незмінна</a:t>
            </a:r>
            <a:r>
              <a:rPr lang="uk-UA" dirty="0" smtClean="0"/>
              <a:t> </a:t>
            </a:r>
            <a:r>
              <a:rPr lang="uk-UA" u="sng" dirty="0" smtClean="0"/>
              <a:t>форма дієслова</a:t>
            </a:r>
            <a:r>
              <a:rPr lang="uk-UA" dirty="0" smtClean="0"/>
              <a:t>, що називає </a:t>
            </a:r>
            <a:r>
              <a:rPr lang="uk-UA" u="sng" dirty="0" smtClean="0"/>
              <a:t>додаткову дію </a:t>
            </a:r>
            <a:r>
              <a:rPr lang="uk-UA" dirty="0" smtClean="0"/>
              <a:t>або стан і відповідає на </a:t>
            </a:r>
            <a:r>
              <a:rPr lang="uk-UA" b="1" u="sng" dirty="0" smtClean="0"/>
              <a:t>питання</a:t>
            </a:r>
            <a:r>
              <a:rPr lang="uk-UA" dirty="0" smtClean="0"/>
              <a:t> </a:t>
            </a:r>
            <a:br>
              <a:rPr lang="uk-UA" dirty="0" smtClean="0"/>
            </a:br>
            <a:r>
              <a:rPr lang="uk-UA" b="1" dirty="0" smtClean="0">
                <a:solidFill>
                  <a:srgbClr val="C00000"/>
                </a:solidFill>
              </a:rPr>
              <a:t>що роблячи? що зробивши?</a:t>
            </a:r>
            <a:endParaRPr lang="uk-UA" b="1" dirty="0">
              <a:solidFill>
                <a:srgbClr val="C0000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5086" y="4325044"/>
            <a:ext cx="7633828" cy="19808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Формально – це </a:t>
            </a:r>
            <a:r>
              <a:rPr lang="uk-UA" sz="2400" b="1" dirty="0" smtClean="0"/>
              <a:t>всі слова, що мають суфікси</a:t>
            </a:r>
            <a:r>
              <a:rPr lang="uk-UA" sz="2400" dirty="0" smtClean="0"/>
              <a:t> </a:t>
            </a:r>
          </a:p>
          <a:p>
            <a:pPr algn="ctr"/>
            <a:r>
              <a:rPr lang="uk-UA" sz="2400" b="1" dirty="0" smtClean="0">
                <a:solidFill>
                  <a:srgbClr val="C00000"/>
                </a:solidFill>
              </a:rPr>
              <a:t>–</a:t>
            </a:r>
            <a:r>
              <a:rPr lang="uk-UA" sz="2400" b="1" dirty="0" err="1" smtClean="0">
                <a:solidFill>
                  <a:srgbClr val="C00000"/>
                </a:solidFill>
              </a:rPr>
              <a:t>учи</a:t>
            </a:r>
            <a:r>
              <a:rPr lang="uk-UA" sz="2400" b="1" dirty="0" smtClean="0">
                <a:solidFill>
                  <a:srgbClr val="C00000"/>
                </a:solidFill>
              </a:rPr>
              <a:t>, -</a:t>
            </a:r>
            <a:r>
              <a:rPr lang="uk-UA" sz="2400" b="1" dirty="0" err="1" smtClean="0">
                <a:solidFill>
                  <a:srgbClr val="C00000"/>
                </a:solidFill>
              </a:rPr>
              <a:t>ючи</a:t>
            </a:r>
            <a:r>
              <a:rPr lang="uk-UA" sz="2400" b="1" dirty="0" smtClean="0">
                <a:solidFill>
                  <a:srgbClr val="C00000"/>
                </a:solidFill>
              </a:rPr>
              <a:t>, -</a:t>
            </a:r>
            <a:r>
              <a:rPr lang="uk-UA" sz="2400" b="1" dirty="0" err="1" smtClean="0">
                <a:solidFill>
                  <a:srgbClr val="C00000"/>
                </a:solidFill>
              </a:rPr>
              <a:t>ачи</a:t>
            </a:r>
            <a:r>
              <a:rPr lang="uk-UA" sz="2400" b="1" dirty="0" smtClean="0">
                <a:solidFill>
                  <a:srgbClr val="C00000"/>
                </a:solidFill>
              </a:rPr>
              <a:t>, -ячи, -</a:t>
            </a:r>
            <a:r>
              <a:rPr lang="uk-UA" sz="2400" b="1" dirty="0" err="1" smtClean="0">
                <a:solidFill>
                  <a:srgbClr val="C00000"/>
                </a:solidFill>
              </a:rPr>
              <a:t>ши</a:t>
            </a:r>
            <a:r>
              <a:rPr lang="uk-UA" sz="2400" b="1" dirty="0" smtClean="0">
                <a:solidFill>
                  <a:srgbClr val="C00000"/>
                </a:solidFill>
              </a:rPr>
              <a:t>, -</a:t>
            </a:r>
            <a:r>
              <a:rPr lang="uk-UA" sz="2400" b="1" dirty="0" err="1" smtClean="0">
                <a:solidFill>
                  <a:srgbClr val="C00000"/>
                </a:solidFill>
              </a:rPr>
              <a:t>вши</a:t>
            </a:r>
            <a:endParaRPr lang="uk-UA" sz="2400" b="1" dirty="0" smtClean="0">
              <a:solidFill>
                <a:srgbClr val="C00000"/>
              </a:solidFill>
            </a:endParaRPr>
          </a:p>
          <a:p>
            <a:pPr algn="ctr"/>
            <a:endParaRPr lang="uk-UA" sz="2400" b="1" dirty="0">
              <a:solidFill>
                <a:srgbClr val="C00000"/>
              </a:solidFill>
            </a:endParaRPr>
          </a:p>
          <a:p>
            <a:pPr algn="ctr"/>
            <a:r>
              <a:rPr lang="uk-UA" sz="2400" b="1" dirty="0" smtClean="0">
                <a:solidFill>
                  <a:schemeClr val="tx1"/>
                </a:solidFill>
              </a:rPr>
              <a:t>Кроку</a:t>
            </a:r>
            <a:r>
              <a:rPr lang="uk-UA" sz="2400" b="1" dirty="0" smtClean="0">
                <a:solidFill>
                  <a:srgbClr val="C00000"/>
                </a:solidFill>
              </a:rPr>
              <a:t>ючи</a:t>
            </a:r>
            <a:r>
              <a:rPr lang="uk-UA" sz="2400" b="1" dirty="0" smtClean="0">
                <a:solidFill>
                  <a:schemeClr val="tx1"/>
                </a:solidFill>
              </a:rPr>
              <a:t>, написа</a:t>
            </a:r>
            <a:r>
              <a:rPr lang="uk-UA" sz="2400" b="1" dirty="0" smtClean="0">
                <a:solidFill>
                  <a:srgbClr val="C00000"/>
                </a:solidFill>
              </a:rPr>
              <a:t>вши</a:t>
            </a:r>
            <a:r>
              <a:rPr lang="uk-UA" sz="2400" b="1" dirty="0" smtClean="0">
                <a:solidFill>
                  <a:schemeClr val="tx1"/>
                </a:solidFill>
              </a:rPr>
              <a:t>, приніс</a:t>
            </a:r>
            <a:r>
              <a:rPr lang="uk-UA" sz="2400" b="1" dirty="0" smtClean="0">
                <a:solidFill>
                  <a:srgbClr val="C00000"/>
                </a:solidFill>
              </a:rPr>
              <a:t>ши</a:t>
            </a:r>
            <a:r>
              <a:rPr lang="uk-UA" sz="2400" b="1" dirty="0" smtClean="0">
                <a:solidFill>
                  <a:schemeClr val="tx1"/>
                </a:solidFill>
              </a:rPr>
              <a:t>, </a:t>
            </a:r>
            <a:r>
              <a:rPr lang="uk-UA" sz="2400" b="1" dirty="0" err="1" smtClean="0">
                <a:solidFill>
                  <a:schemeClr val="tx1"/>
                </a:solidFill>
              </a:rPr>
              <a:t>курлич</a:t>
            </a:r>
            <a:r>
              <a:rPr lang="uk-UA" sz="2400" b="1" dirty="0" err="1" smtClean="0">
                <a:solidFill>
                  <a:srgbClr val="C00000"/>
                </a:solidFill>
              </a:rPr>
              <a:t>учи</a:t>
            </a:r>
            <a:r>
              <a:rPr lang="uk-UA" sz="2400" b="1" dirty="0" smtClean="0">
                <a:solidFill>
                  <a:schemeClr val="tx1"/>
                </a:solidFill>
              </a:rPr>
              <a:t>…</a:t>
            </a:r>
            <a:endParaRPr lang="uk-UA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МОЯ РАБОТА\Моя писанина\фоны для презентаций\АРХИВНЫЕ ФОНЫ\126 ФОНОВ\126 фоны для презентаций\серый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0"/>
            <a:ext cx="9144000" cy="686141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24110"/>
            <a:ext cx="8784976" cy="604525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rgbClr val="C00000"/>
                </a:solidFill>
              </a:rPr>
              <a:t>Дієприслівник</a:t>
            </a:r>
            <a:r>
              <a:rPr lang="uk-UA" dirty="0" smtClean="0"/>
              <a:t> разом </a:t>
            </a:r>
            <a:r>
              <a:rPr lang="uk-UA" b="1" dirty="0" smtClean="0"/>
              <a:t>із</a:t>
            </a:r>
            <a:r>
              <a:rPr lang="uk-UA" dirty="0" smtClean="0"/>
              <a:t> </a:t>
            </a:r>
            <a:r>
              <a:rPr lang="uk-UA" b="1" dirty="0" smtClean="0"/>
              <a:t>залежними</a:t>
            </a:r>
            <a:r>
              <a:rPr lang="uk-UA" dirty="0" smtClean="0"/>
              <a:t> від нього </a:t>
            </a:r>
            <a:r>
              <a:rPr lang="uk-UA" b="1" dirty="0" smtClean="0"/>
              <a:t>словами</a:t>
            </a:r>
            <a:r>
              <a:rPr lang="uk-UA" dirty="0" smtClean="0"/>
              <a:t> становить </a:t>
            </a:r>
            <a:r>
              <a:rPr lang="uk-UA" b="1" dirty="0" smtClean="0">
                <a:solidFill>
                  <a:srgbClr val="C00000"/>
                </a:solidFill>
              </a:rPr>
              <a:t>дієприслівниковий зворот</a:t>
            </a:r>
            <a:r>
              <a:rPr lang="uk-UA" dirty="0" smtClean="0"/>
              <a:t>.</a:t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u="dotDash" dirty="0" smtClean="0">
                <a:solidFill>
                  <a:srgbClr val="C00000"/>
                </a:solidFill>
              </a:rPr>
              <a:t>Перекида</a:t>
            </a:r>
            <a:r>
              <a:rPr lang="uk-UA" u="dotDash" dirty="0" smtClean="0">
                <a:solidFill>
                  <a:srgbClr val="0070C0"/>
                </a:solidFill>
              </a:rPr>
              <a:t>ючи</a:t>
            </a:r>
            <a:r>
              <a:rPr lang="uk-UA" u="dotDash" dirty="0" smtClean="0">
                <a:solidFill>
                  <a:srgbClr val="C00000"/>
                </a:solidFill>
              </a:rPr>
              <a:t> тісто з однієї долоні в другу</a:t>
            </a:r>
            <a:r>
              <a:rPr lang="uk-UA" dirty="0" smtClean="0"/>
              <a:t>, мати формувала хлібину.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>
                <a:solidFill>
                  <a:srgbClr val="0070C0"/>
                </a:solidFill>
              </a:rPr>
              <a:t>Міркуємо:</a:t>
            </a:r>
            <a:r>
              <a:rPr lang="uk-UA" dirty="0"/>
              <a:t/>
            </a:r>
            <a:br>
              <a:rPr lang="uk-UA" dirty="0"/>
            </a:br>
            <a:r>
              <a:rPr lang="uk-UA" sz="24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Перекида</a:t>
            </a:r>
            <a:r>
              <a:rPr lang="uk-UA" sz="24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ючи</a:t>
            </a:r>
            <a:r>
              <a:rPr lang="uk-UA" sz="2400" dirty="0" smtClean="0">
                <a:latin typeface="Georgia" panose="02040502050405020303" pitchFamily="18" charset="0"/>
              </a:rPr>
              <a:t>-дієприслівник (суфікс </a:t>
            </a:r>
            <a:r>
              <a:rPr lang="uk-UA" sz="24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– </a:t>
            </a:r>
            <a:r>
              <a:rPr lang="uk-UA" sz="2400" b="1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ючи</a:t>
            </a:r>
            <a:r>
              <a:rPr lang="uk-UA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)</a:t>
            </a:r>
            <a:r>
              <a:rPr lang="uk-UA" sz="24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  <a:r>
              <a:rPr lang="uk-UA" sz="2400" dirty="0" smtClean="0">
                <a:latin typeface="Georgia" panose="02040502050405020303" pitchFamily="18" charset="0"/>
              </a:rPr>
              <a:t/>
            </a:r>
            <a:br>
              <a:rPr lang="uk-UA" sz="2400" dirty="0" smtClean="0">
                <a:latin typeface="Georgia" panose="02040502050405020303" pitchFamily="18" charset="0"/>
              </a:rPr>
            </a:br>
            <a:r>
              <a:rPr lang="uk-UA" sz="2400" dirty="0" smtClean="0">
                <a:latin typeface="Georgia" panose="02040502050405020303" pitchFamily="18" charset="0"/>
              </a:rPr>
              <a:t>Він</a:t>
            </a:r>
            <a:r>
              <a:rPr lang="uk-UA" sz="2400" b="1" dirty="0" smtClean="0">
                <a:latin typeface="Georgia" panose="02040502050405020303" pitchFamily="18" charset="0"/>
              </a:rPr>
              <a:t> </a:t>
            </a:r>
            <a:r>
              <a:rPr lang="uk-UA" sz="2400" b="1" u="sng" dirty="0" smtClean="0">
                <a:latin typeface="Georgia" panose="02040502050405020303" pitchFamily="18" charset="0"/>
              </a:rPr>
              <a:t>має </a:t>
            </a:r>
            <a:r>
              <a:rPr lang="uk-UA" sz="2400" u="sng" dirty="0" smtClean="0">
                <a:latin typeface="Georgia" panose="02040502050405020303" pitchFamily="18" charset="0"/>
              </a:rPr>
              <a:t>залежні слова</a:t>
            </a:r>
            <a:r>
              <a:rPr lang="uk-UA" sz="2400" dirty="0" smtClean="0">
                <a:latin typeface="Georgia" panose="02040502050405020303" pitchFamily="18" charset="0"/>
              </a:rPr>
              <a:t>: </a:t>
            </a:r>
            <a:r>
              <a:rPr lang="uk-UA" sz="2400" i="1" dirty="0" smtClean="0">
                <a:solidFill>
                  <a:srgbClr val="002060"/>
                </a:solidFill>
                <a:latin typeface="Georgia" panose="02040502050405020303" pitchFamily="18" charset="0"/>
              </a:rPr>
              <a:t>перекидаючи</a:t>
            </a:r>
            <a:r>
              <a:rPr lang="uk-UA" sz="2400" i="1" dirty="0" smtClean="0">
                <a:latin typeface="Georgia" panose="02040502050405020303" pitchFamily="18" charset="0"/>
              </a:rPr>
              <a:t> (що?)</a:t>
            </a:r>
            <a:r>
              <a:rPr lang="uk-UA" sz="2400" i="1" dirty="0" smtClean="0">
                <a:solidFill>
                  <a:srgbClr val="002060"/>
                </a:solidFill>
                <a:latin typeface="Georgia" panose="02040502050405020303" pitchFamily="18" charset="0"/>
              </a:rPr>
              <a:t>тісто</a:t>
            </a:r>
            <a:r>
              <a:rPr lang="uk-UA" sz="2400" dirty="0" smtClean="0">
                <a:latin typeface="Georgia" panose="02040502050405020303" pitchFamily="18" charset="0"/>
              </a:rPr>
              <a:t>, </a:t>
            </a:r>
            <a:br>
              <a:rPr lang="uk-UA" sz="2400" dirty="0" smtClean="0">
                <a:latin typeface="Georgia" panose="02040502050405020303" pitchFamily="18" charset="0"/>
              </a:rPr>
            </a:br>
            <a:r>
              <a:rPr lang="uk-UA" sz="2400" i="1" dirty="0" smtClean="0">
                <a:solidFill>
                  <a:srgbClr val="002060"/>
                </a:solidFill>
                <a:latin typeface="Georgia" panose="02040502050405020303" pitchFamily="18" charset="0"/>
              </a:rPr>
              <a:t>перекидаючи </a:t>
            </a:r>
            <a:r>
              <a:rPr lang="uk-UA" sz="2400" i="1" dirty="0" smtClean="0">
                <a:latin typeface="Georgia" panose="02040502050405020303" pitchFamily="18" charset="0"/>
              </a:rPr>
              <a:t>(з чого?) </a:t>
            </a:r>
            <a:r>
              <a:rPr lang="uk-UA" sz="2400" i="1" dirty="0" smtClean="0">
                <a:solidFill>
                  <a:srgbClr val="002060"/>
                </a:solidFill>
                <a:latin typeface="Georgia" panose="02040502050405020303" pitchFamily="18" charset="0"/>
              </a:rPr>
              <a:t>з долоні</a:t>
            </a:r>
            <a:r>
              <a:rPr lang="uk-UA" sz="2400" dirty="0" smtClean="0">
                <a:latin typeface="Georgia" panose="02040502050405020303" pitchFamily="18" charset="0"/>
              </a:rPr>
              <a:t>, </a:t>
            </a:r>
            <a:r>
              <a:rPr lang="uk-UA" sz="2400" i="1" dirty="0">
                <a:solidFill>
                  <a:srgbClr val="002060"/>
                </a:solidFill>
                <a:latin typeface="Georgia" panose="02040502050405020303" pitchFamily="18" charset="0"/>
              </a:rPr>
              <a:t>перекидаючи</a:t>
            </a:r>
            <a:r>
              <a:rPr lang="uk-UA" sz="2400" i="1" dirty="0">
                <a:latin typeface="Georgia" panose="02040502050405020303" pitchFamily="18" charset="0"/>
              </a:rPr>
              <a:t> </a:t>
            </a:r>
            <a:r>
              <a:rPr lang="uk-UA" sz="2400" i="1" dirty="0" smtClean="0">
                <a:latin typeface="Georgia" panose="02040502050405020303" pitchFamily="18" charset="0"/>
              </a:rPr>
              <a:t>(в що?) </a:t>
            </a:r>
            <a:r>
              <a:rPr lang="uk-UA" sz="2400" i="1" dirty="0" smtClean="0">
                <a:solidFill>
                  <a:srgbClr val="002060"/>
                </a:solidFill>
                <a:latin typeface="Georgia" panose="02040502050405020303" pitchFamily="18" charset="0"/>
              </a:rPr>
              <a:t>в другу</a:t>
            </a:r>
            <a:r>
              <a:rPr lang="uk-UA" sz="2400" dirty="0" smtClean="0">
                <a:latin typeface="Georgia" panose="02040502050405020303" pitchFamily="18" charset="0"/>
              </a:rPr>
              <a:t>.</a:t>
            </a:r>
            <a:br>
              <a:rPr lang="uk-UA" sz="2400" dirty="0" smtClean="0">
                <a:latin typeface="Georgia" panose="02040502050405020303" pitchFamily="18" charset="0"/>
              </a:rPr>
            </a:br>
            <a:r>
              <a:rPr lang="uk-UA" sz="2400" dirty="0" smtClean="0">
                <a:latin typeface="Georgia" panose="02040502050405020303" pitchFamily="18" charset="0"/>
              </a:rPr>
              <a:t>Отже, </a:t>
            </a:r>
            <a:r>
              <a:rPr lang="uk-UA" sz="2400" b="1" dirty="0" smtClean="0">
                <a:latin typeface="Georgia" panose="02040502050405020303" pitchFamily="18" charset="0"/>
              </a:rPr>
              <a:t>це</a:t>
            </a:r>
            <a:r>
              <a:rPr lang="uk-UA" sz="2400" dirty="0" smtClean="0">
                <a:latin typeface="Georgia" panose="02040502050405020303" pitchFamily="18" charset="0"/>
              </a:rPr>
              <a:t> – </a:t>
            </a:r>
            <a:r>
              <a:rPr lang="uk-UA" sz="24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дієприслівниковий зворот</a:t>
            </a:r>
            <a:r>
              <a:rPr lang="uk-UA" sz="2400" dirty="0" smtClean="0">
                <a:latin typeface="Georgia" panose="02040502050405020303" pitchFamily="18" charset="0"/>
              </a:rPr>
              <a:t>.</a:t>
            </a:r>
            <a:endParaRPr lang="uk-UA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МОЯ РАБОТА\Моя писанина\фоны для презентаций\АРХИВНЫЕ ФОНЫ\126 ФОНОВ\126 фоны для презентаций\серый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0"/>
            <a:ext cx="9144000" cy="6861417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675134"/>
            <a:ext cx="8712968" cy="3266034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uk-UA" b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Пояснюють</a:t>
            </a:r>
            <a:r>
              <a:rPr lang="ru-RU" altLang="uk-UA" b="1" dirty="0" smtClean="0">
                <a:solidFill>
                  <a:srgbClr val="D60093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b="1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дієслово-присудок</a:t>
            </a:r>
            <a:r>
              <a:rPr lang="ru-RU" altLang="uk-UA" b="1" dirty="0">
                <a:latin typeface="Bookman Old Style" panose="02050604050505020204" pitchFamily="18" charset="0"/>
              </a:rPr>
              <a:t> і </a:t>
            </a:r>
            <a:r>
              <a:rPr lang="ru-RU" altLang="uk-UA" b="1" u="sng" dirty="0" err="1">
                <a:latin typeface="Bookman Old Style" panose="02050604050505020204" pitchFamily="18" charset="0"/>
              </a:rPr>
              <a:t>можуть</a:t>
            </a:r>
            <a:r>
              <a:rPr lang="ru-RU" altLang="uk-UA" b="1" u="sng" dirty="0">
                <a:latin typeface="Bookman Old Style" panose="02050604050505020204" pitchFamily="18" charset="0"/>
              </a:rPr>
              <a:t> </a:t>
            </a:r>
            <a:r>
              <a:rPr lang="ru-RU" altLang="uk-UA" b="1" u="sng" dirty="0" err="1">
                <a:latin typeface="Bookman Old Style" panose="02050604050505020204" pitchFamily="18" charset="0"/>
              </a:rPr>
              <a:t>стояти</a:t>
            </a:r>
            <a:r>
              <a:rPr lang="ru-RU" altLang="uk-UA" b="1" u="sng" dirty="0">
                <a:latin typeface="Bookman Old Style" panose="02050604050505020204" pitchFamily="18" charset="0"/>
              </a:rPr>
              <a:t> в </a:t>
            </a:r>
            <a:r>
              <a:rPr lang="ru-RU" altLang="uk-UA" b="1" u="sng" dirty="0" err="1">
                <a:latin typeface="Bookman Old Style" panose="02050604050505020204" pitchFamily="18" charset="0"/>
              </a:rPr>
              <a:t>різних</a:t>
            </a:r>
            <a:r>
              <a:rPr lang="ru-RU" altLang="uk-UA" b="1" u="sng" dirty="0">
                <a:latin typeface="Bookman Old Style" panose="02050604050505020204" pitchFamily="18" charset="0"/>
              </a:rPr>
              <a:t> </a:t>
            </a:r>
            <a:r>
              <a:rPr lang="ru-RU" altLang="uk-UA" b="1" u="sng" dirty="0" err="1">
                <a:latin typeface="Bookman Old Style" panose="02050604050505020204" pitchFamily="18" charset="0"/>
              </a:rPr>
              <a:t>позиціях</a:t>
            </a:r>
            <a:r>
              <a:rPr lang="ru-RU" altLang="uk-UA" b="1" u="sng" dirty="0">
                <a:latin typeface="Bookman Old Style" panose="02050604050505020204" pitchFamily="18" charset="0"/>
              </a:rPr>
              <a:t> </a:t>
            </a:r>
            <a:r>
              <a:rPr lang="ru-RU" altLang="uk-UA" b="1" u="sng" dirty="0" err="1">
                <a:latin typeface="Bookman Old Style" panose="02050604050505020204" pitchFamily="18" charset="0"/>
              </a:rPr>
              <a:t>стосовно</a:t>
            </a:r>
            <a:r>
              <a:rPr lang="ru-RU" altLang="uk-UA" b="1" dirty="0">
                <a:latin typeface="Bookman Old Style" panose="02050604050505020204" pitchFamily="18" charset="0"/>
              </a:rPr>
              <a:t> </a:t>
            </a:r>
            <a:r>
              <a:rPr lang="ru-RU" altLang="uk-UA" b="1" dirty="0" err="1" smtClean="0">
                <a:latin typeface="Bookman Old Style" panose="02050604050505020204" pitchFamily="18" charset="0"/>
              </a:rPr>
              <a:t>нього</a:t>
            </a:r>
            <a:r>
              <a:rPr lang="ru-RU" altLang="uk-UA" b="1" dirty="0" smtClean="0">
                <a:latin typeface="Bookman Old Style" panose="02050604050505020204" pitchFamily="18" charset="0"/>
              </a:rPr>
              <a:t>:</a:t>
            </a:r>
            <a:br>
              <a:rPr lang="ru-RU" altLang="uk-UA" b="1" dirty="0" smtClean="0">
                <a:latin typeface="Bookman Old Style" panose="02050604050505020204" pitchFamily="18" charset="0"/>
              </a:rPr>
            </a:br>
            <a:r>
              <a:rPr lang="ru-RU" altLang="uk-UA" b="1" dirty="0" smtClean="0">
                <a:latin typeface="Bookman Old Style" panose="02050604050505020204" pitchFamily="18" charset="0"/>
              </a:rPr>
              <a:t/>
            </a:r>
            <a:br>
              <a:rPr lang="ru-RU" altLang="uk-UA" b="1" dirty="0" smtClean="0">
                <a:latin typeface="Bookman Old Style" panose="02050604050505020204" pitchFamily="18" charset="0"/>
              </a:rPr>
            </a:br>
            <a:r>
              <a:rPr lang="ru-RU" altLang="uk-UA" b="1" dirty="0" smtClean="0">
                <a:latin typeface="Bookman Old Style" panose="02050604050505020204" pitchFamily="18" charset="0"/>
              </a:rPr>
              <a:t>1.</a:t>
            </a:r>
            <a:br>
              <a:rPr lang="ru-RU" altLang="uk-UA" b="1" dirty="0" smtClean="0">
                <a:latin typeface="Bookman Old Style" panose="02050604050505020204" pitchFamily="18" charset="0"/>
              </a:rPr>
            </a:br>
            <a:r>
              <a:rPr lang="ru-RU" altLang="uk-UA" b="1" dirty="0">
                <a:latin typeface="Bookman Old Style" panose="02050604050505020204" pitchFamily="18" charset="0"/>
              </a:rPr>
              <a:t/>
            </a:r>
            <a:br>
              <a:rPr lang="ru-RU" altLang="uk-UA" b="1" dirty="0">
                <a:latin typeface="Bookman Old Style" panose="02050604050505020204" pitchFamily="18" charset="0"/>
              </a:rPr>
            </a:br>
            <a:r>
              <a:rPr lang="ru-RU" altLang="uk-UA" b="1" dirty="0" smtClean="0">
                <a:latin typeface="Bookman Old Style" panose="02050604050505020204" pitchFamily="18" charset="0"/>
              </a:rPr>
              <a:t/>
            </a:r>
            <a:br>
              <a:rPr lang="ru-RU" altLang="uk-UA" b="1" dirty="0" smtClean="0">
                <a:latin typeface="Bookman Old Style" panose="02050604050505020204" pitchFamily="18" charset="0"/>
              </a:rPr>
            </a:br>
            <a:r>
              <a:rPr lang="ru-RU" altLang="uk-UA" b="1" dirty="0" smtClean="0">
                <a:latin typeface="Bookman Old Style" panose="02050604050505020204" pitchFamily="18" charset="0"/>
              </a:rPr>
              <a:t>2. </a:t>
            </a:r>
            <a:endParaRPr lang="uk-UA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67544" y="672947"/>
            <a:ext cx="8280920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accent3">
                    <a:lumMod val="50000"/>
                  </a:schemeClr>
                </a:solidFill>
              </a:rPr>
              <a:t>ВІДОКРЕМЛЕНІ </a:t>
            </a:r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</a:rPr>
              <a:t>ОБСТАВИНИ</a:t>
            </a:r>
            <a:endParaRPr lang="uk-UA" sz="32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39" t="19398" r="13010" b="62590"/>
          <a:stretch/>
        </p:blipFill>
        <p:spPr bwMode="auto">
          <a:xfrm>
            <a:off x="2360104" y="4183952"/>
            <a:ext cx="4495800" cy="6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386" t="54314" r="6163" b="26011"/>
          <a:stretch/>
        </p:blipFill>
        <p:spPr bwMode="auto">
          <a:xfrm>
            <a:off x="2324100" y="5562300"/>
            <a:ext cx="4495800" cy="676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2" descr="Картинки по запросу &quot;розділові знаки кома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967" t="2994"/>
          <a:stretch/>
        </p:blipFill>
        <p:spPr bwMode="auto">
          <a:xfrm>
            <a:off x="5004048" y="4383153"/>
            <a:ext cx="360040" cy="50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Картинки по запросу &quot;розділові знаки кома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967" t="2994"/>
          <a:stretch/>
        </p:blipFill>
        <p:spPr bwMode="auto">
          <a:xfrm>
            <a:off x="4391980" y="5798404"/>
            <a:ext cx="360040" cy="50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МОЯ РАБОТА\Моя писанина\фоны для презентаций\АРХИВНЫЕ ФОНЫ\126 ФОНОВ\126 фоны для презентаций\серый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0"/>
            <a:ext cx="9144000" cy="6861417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624110"/>
            <a:ext cx="8784976" cy="582922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altLang="uk-UA" b="1" dirty="0">
                <a:latin typeface="Bookman Old Style" panose="02050604050505020204" pitchFamily="18" charset="0"/>
              </a:rPr>
              <a:t/>
            </a:r>
            <a:br>
              <a:rPr lang="ru-RU" altLang="uk-UA" b="1" dirty="0">
                <a:latin typeface="Bookman Old Style" panose="02050604050505020204" pitchFamily="18" charset="0"/>
              </a:rPr>
            </a:br>
            <a:r>
              <a:rPr lang="ru-RU" altLang="uk-UA" b="1" dirty="0">
                <a:latin typeface="Bookman Old Style" panose="02050604050505020204" pitchFamily="18" charset="0"/>
              </a:rPr>
              <a:t> </a:t>
            </a:r>
            <a:r>
              <a:rPr lang="ru-RU" altLang="uk-UA" b="1" dirty="0" smtClean="0">
                <a:latin typeface="Bookman Old Style" panose="02050604050505020204" pitchFamily="18" charset="0"/>
              </a:rPr>
              <a:t/>
            </a:r>
            <a:br>
              <a:rPr lang="ru-RU" altLang="uk-UA" b="1" dirty="0" smtClean="0">
                <a:latin typeface="Bookman Old Style" panose="02050604050505020204" pitchFamily="18" charset="0"/>
              </a:rPr>
            </a:br>
            <a:r>
              <a:rPr lang="ru-RU" altLang="uk-UA" b="1" dirty="0">
                <a:latin typeface="Bookman Old Style" panose="02050604050505020204" pitchFamily="18" charset="0"/>
              </a:rPr>
              <a:t/>
            </a:r>
            <a:br>
              <a:rPr lang="ru-RU" altLang="uk-UA" b="1" dirty="0">
                <a:latin typeface="Bookman Old Style" panose="02050604050505020204" pitchFamily="18" charset="0"/>
              </a:rPr>
            </a:br>
            <a:r>
              <a:rPr lang="ru-RU" altLang="uk-UA" b="1" dirty="0" smtClean="0">
                <a:latin typeface="Bookman Old Style" panose="02050604050505020204" pitchFamily="18" charset="0"/>
              </a:rPr>
              <a:t>	</a:t>
            </a:r>
            <a:br>
              <a:rPr lang="ru-RU" altLang="uk-UA" b="1" dirty="0" smtClean="0">
                <a:latin typeface="Bookman Old Style" panose="02050604050505020204" pitchFamily="18" charset="0"/>
              </a:rPr>
            </a:br>
            <a:r>
              <a:rPr lang="ru-RU" altLang="uk-UA" b="1" dirty="0">
                <a:latin typeface="Bookman Old Style" panose="02050604050505020204" pitchFamily="18" charset="0"/>
              </a:rPr>
              <a:t/>
            </a:r>
            <a:br>
              <a:rPr lang="ru-RU" altLang="uk-UA" b="1" dirty="0">
                <a:latin typeface="Bookman Old Style" panose="02050604050505020204" pitchFamily="18" charset="0"/>
              </a:rPr>
            </a:br>
            <a:r>
              <a:rPr lang="ru-RU" altLang="uk-UA" b="1" dirty="0">
                <a:latin typeface="Bookman Old Style" panose="02050604050505020204" pitchFamily="18" charset="0"/>
              </a:rPr>
              <a:t/>
            </a:r>
            <a:br>
              <a:rPr lang="ru-RU" altLang="uk-UA" b="1" dirty="0">
                <a:latin typeface="Bookman Old Style" panose="02050604050505020204" pitchFamily="18" charset="0"/>
              </a:rPr>
            </a:br>
            <a:r>
              <a:rPr lang="ru-RU" altLang="uk-UA" b="1" dirty="0" smtClean="0">
                <a:latin typeface="Bookman Old Style" panose="02050604050505020204" pitchFamily="18" charset="0"/>
              </a:rPr>
              <a:t>	</a:t>
            </a:r>
            <a:r>
              <a:rPr lang="ru-RU" altLang="uk-UA" sz="3100" i="1" dirty="0" smtClean="0">
                <a:latin typeface="Bookman Old Style" panose="02050604050505020204" pitchFamily="18" charset="0"/>
              </a:rPr>
              <a:t>Жовте </a:t>
            </a:r>
            <a:r>
              <a:rPr lang="ru-RU" altLang="uk-UA" sz="3100" i="1" dirty="0" err="1" smtClean="0">
                <a:latin typeface="Bookman Old Style" panose="02050604050505020204" pitchFamily="18" charset="0"/>
              </a:rPr>
              <a:t>листя</a:t>
            </a:r>
            <a:r>
              <a:rPr lang="ru-RU" altLang="uk-UA" sz="3100" i="1" dirty="0" smtClean="0">
                <a:latin typeface="Bookman Old Style" panose="02050604050505020204" pitchFamily="18" charset="0"/>
              </a:rPr>
              <a:t> тихо </a:t>
            </a:r>
            <a:r>
              <a:rPr lang="ru-RU" altLang="uk-UA" sz="3100" b="1" i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сідало</a:t>
            </a:r>
            <a:r>
              <a:rPr lang="ru-RU" altLang="uk-UA" sz="3100" i="1" dirty="0" smtClean="0">
                <a:latin typeface="Bookman Old Style" panose="02050604050505020204" pitchFamily="18" charset="0"/>
              </a:rPr>
              <a:t> </a:t>
            </a:r>
            <a:r>
              <a:rPr lang="ru-RU" altLang="uk-UA" sz="3100" i="1" dirty="0">
                <a:latin typeface="Bookman Old Style" panose="02050604050505020204" pitchFamily="18" charset="0"/>
              </a:rPr>
              <a:t>на землю</a:t>
            </a:r>
            <a:r>
              <a:rPr lang="ru-RU" altLang="uk-UA" sz="31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,</a:t>
            </a:r>
            <a:r>
              <a:rPr lang="ru-RU" altLang="uk-UA" sz="3100" b="1" i="1" dirty="0">
                <a:latin typeface="Bookman Old Style" panose="02050604050505020204" pitchFamily="18" charset="0"/>
              </a:rPr>
              <a:t> </a:t>
            </a:r>
            <a:r>
              <a:rPr lang="ru-RU" altLang="uk-UA" sz="3100" b="1" i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вкрива</a:t>
            </a:r>
            <a:r>
              <a:rPr lang="ru-RU" altLang="uk-UA" sz="3100" b="1" i="1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ючи</a:t>
            </a:r>
            <a:r>
              <a:rPr lang="ru-RU" altLang="uk-UA" sz="31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uk-UA" altLang="uk-UA" sz="3100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ї</a:t>
            </a:r>
            <a:r>
              <a:rPr lang="ru-RU" altLang="uk-UA" sz="3100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ї </a:t>
            </a:r>
            <a:r>
              <a:rPr lang="ru-RU" altLang="uk-UA" sz="3100" b="1" i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пишним</a:t>
            </a:r>
            <a:r>
              <a:rPr lang="ru-RU" altLang="uk-UA" sz="3100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 золотим </a:t>
            </a:r>
            <a:r>
              <a:rPr lang="ru-RU" altLang="uk-UA" sz="3100" b="1" i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накриттям</a:t>
            </a:r>
            <a:r>
              <a:rPr lang="ru-RU" altLang="uk-UA" sz="3100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.</a:t>
            </a:r>
            <a:br>
              <a:rPr lang="ru-RU" altLang="uk-UA" sz="3100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ru-RU" altLang="uk-UA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/>
            </a:r>
            <a:br>
              <a:rPr lang="ru-RU" altLang="uk-UA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ru-RU" altLang="uk-UA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	</a:t>
            </a:r>
            <a:r>
              <a:rPr lang="ru-RU" altLang="uk-UA" sz="3100" b="1" i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Вкрива</a:t>
            </a:r>
            <a:r>
              <a:rPr lang="ru-RU" altLang="uk-UA" sz="3100" b="1" i="1" dirty="0" err="1" smtClean="0">
                <a:solidFill>
                  <a:srgbClr val="0070C0"/>
                </a:solidFill>
                <a:latin typeface="Bookman Old Style" panose="02050604050505020204" pitchFamily="18" charset="0"/>
              </a:rPr>
              <a:t>ючи</a:t>
            </a:r>
            <a:r>
              <a:rPr lang="ru-RU" altLang="uk-UA" sz="31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3100" b="1" i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пишним</a:t>
            </a:r>
            <a:r>
              <a:rPr lang="ru-RU" altLang="uk-UA" sz="3100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3100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золотим </a:t>
            </a:r>
            <a:r>
              <a:rPr lang="ru-RU" altLang="uk-UA" sz="3100" b="1" i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накриттям</a:t>
            </a:r>
            <a:r>
              <a:rPr lang="ru-RU" altLang="uk-UA" sz="31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,</a:t>
            </a:r>
            <a:r>
              <a:rPr lang="ru-RU" altLang="uk-UA" sz="3100" i="1" dirty="0">
                <a:latin typeface="Bookman Old Style" panose="02050604050505020204" pitchFamily="18" charset="0"/>
              </a:rPr>
              <a:t> на </a:t>
            </a:r>
            <a:r>
              <a:rPr lang="ru-RU" altLang="uk-UA" sz="3100" i="1" dirty="0" smtClean="0">
                <a:latin typeface="Bookman Old Style" panose="02050604050505020204" pitchFamily="18" charset="0"/>
              </a:rPr>
              <a:t>землю тихо </a:t>
            </a:r>
            <a:r>
              <a:rPr lang="ru-RU" altLang="uk-UA" sz="3100" b="1" i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сідало</a:t>
            </a:r>
            <a:r>
              <a:rPr lang="ru-RU" altLang="uk-UA" sz="3100" i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3100" i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ж</a:t>
            </a:r>
            <a:r>
              <a:rPr lang="ru-RU" altLang="uk-UA" sz="3100" i="1" dirty="0" err="1" smtClean="0">
                <a:latin typeface="Bookman Old Style" panose="02050604050505020204" pitchFamily="18" charset="0"/>
              </a:rPr>
              <a:t>овте</a:t>
            </a:r>
            <a:r>
              <a:rPr lang="ru-RU" altLang="uk-UA" sz="3100" i="1" dirty="0" smtClean="0">
                <a:latin typeface="Bookman Old Style" panose="02050604050505020204" pitchFamily="18" charset="0"/>
              </a:rPr>
              <a:t> </a:t>
            </a:r>
            <a:r>
              <a:rPr lang="ru-RU" altLang="uk-UA" sz="3100" i="1" dirty="0" err="1" smtClean="0">
                <a:latin typeface="Bookman Old Style" panose="02050604050505020204" pitchFamily="18" charset="0"/>
              </a:rPr>
              <a:t>листя</a:t>
            </a:r>
            <a:r>
              <a:rPr lang="ru-RU" altLang="uk-UA" sz="3100" i="1" dirty="0" smtClean="0">
                <a:latin typeface="Bookman Old Style" panose="02050604050505020204" pitchFamily="18" charset="0"/>
              </a:rPr>
              <a:t>.</a:t>
            </a:r>
            <a:r>
              <a:rPr lang="uk-UA" sz="3100" dirty="0">
                <a:solidFill>
                  <a:srgbClr val="C00000"/>
                </a:solidFill>
              </a:rPr>
              <a:t/>
            </a:r>
            <a:br>
              <a:rPr lang="uk-UA" sz="3100" dirty="0">
                <a:solidFill>
                  <a:srgbClr val="C00000"/>
                </a:solidFill>
              </a:rPr>
            </a:br>
            <a:r>
              <a:rPr lang="uk-UA" dirty="0">
                <a:solidFill>
                  <a:srgbClr val="C00000"/>
                </a:solidFill>
              </a:rPr>
              <a:t/>
            </a:r>
            <a:br>
              <a:rPr lang="uk-UA" dirty="0">
                <a:solidFill>
                  <a:srgbClr val="C00000"/>
                </a:solidFill>
              </a:rPr>
            </a:br>
            <a:r>
              <a:rPr lang="uk-UA" dirty="0">
                <a:solidFill>
                  <a:srgbClr val="C00000"/>
                </a:solidFill>
              </a:rPr>
              <a:t/>
            </a:r>
            <a:br>
              <a:rPr lang="uk-UA" dirty="0">
                <a:solidFill>
                  <a:srgbClr val="C00000"/>
                </a:solidFill>
              </a:rPr>
            </a:br>
            <a:r>
              <a:rPr lang="uk-UA" dirty="0">
                <a:solidFill>
                  <a:srgbClr val="C00000"/>
                </a:solidFill>
              </a:rPr>
              <a:t/>
            </a:r>
            <a:br>
              <a:rPr lang="uk-UA" dirty="0">
                <a:solidFill>
                  <a:srgbClr val="C00000"/>
                </a:solidFill>
              </a:rPr>
            </a:b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67544" y="404664"/>
            <a:ext cx="8280920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0070C0"/>
                </a:solidFill>
              </a:rPr>
              <a:t>ВІДОКРЕМЛЮЮТЬСЯ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</a:rPr>
              <a:t>  ОБСТАВИНИ:</a:t>
            </a:r>
            <a:endParaRPr lang="uk-UA" sz="24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39" t="19398" r="13010" b="62590"/>
          <a:stretch/>
        </p:blipFill>
        <p:spPr bwMode="auto">
          <a:xfrm>
            <a:off x="3707904" y="6069576"/>
            <a:ext cx="4495800" cy="393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386" t="54314" r="6163" b="26011"/>
          <a:stretch/>
        </p:blipFill>
        <p:spPr bwMode="auto">
          <a:xfrm>
            <a:off x="3698095" y="4293096"/>
            <a:ext cx="4495800" cy="5040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2" descr="Картинки по запросу &quot;розділові знаки кома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967" t="2994"/>
          <a:stretch/>
        </p:blipFill>
        <p:spPr bwMode="auto">
          <a:xfrm>
            <a:off x="5817059" y="4486158"/>
            <a:ext cx="257871" cy="3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Картинки по запросу &quot;розділові знаки кома&quot;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967" t="2994"/>
          <a:stretch/>
        </p:blipFill>
        <p:spPr bwMode="auto">
          <a:xfrm>
            <a:off x="6300191" y="6160780"/>
            <a:ext cx="235151" cy="32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446018" y="1110720"/>
            <a:ext cx="8302446" cy="17422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uk-UA" sz="2800" b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В</a:t>
            </a:r>
            <a:r>
              <a:rPr lang="ru-RU" altLang="uk-UA" sz="2800" b="1" dirty="0" err="1" smtClean="0">
                <a:latin typeface="Bookman Old Style" panose="02050604050505020204" pitchFamily="18" charset="0"/>
              </a:rPr>
              <a:t>иражені</a:t>
            </a:r>
            <a:r>
              <a:rPr lang="ru-RU" altLang="uk-UA" sz="2800" b="1" dirty="0" smtClean="0">
                <a:latin typeface="Bookman Old Style" panose="02050604050505020204" pitchFamily="18" charset="0"/>
              </a:rPr>
              <a:t> </a:t>
            </a:r>
          </a:p>
          <a:p>
            <a:pPr algn="ctr"/>
            <a:r>
              <a:rPr lang="ru-RU" altLang="uk-UA" sz="2800" b="1" spc="300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дієприслівниковим</a:t>
            </a:r>
            <a:r>
              <a:rPr lang="ru-RU" altLang="uk-UA" sz="2800" b="1" spc="3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2800" b="1" spc="3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зворотом</a:t>
            </a:r>
            <a:r>
              <a:rPr lang="ru-RU" altLang="uk-UA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, </a:t>
            </a:r>
            <a:r>
              <a:rPr lang="ru-RU" altLang="uk-UA" sz="2800" b="1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що</a:t>
            </a:r>
            <a:r>
              <a:rPr lang="ru-RU" altLang="uk-UA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стоять у </a:t>
            </a:r>
            <a:r>
              <a:rPr lang="ru-RU" altLang="uk-UA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будь-</a:t>
            </a:r>
            <a:r>
              <a:rPr lang="ru-RU" altLang="uk-UA" sz="2800" b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якій</a:t>
            </a:r>
            <a:r>
              <a:rPr lang="ru-RU" altLang="uk-UA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2800" b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позиції</a:t>
            </a:r>
            <a:r>
              <a:rPr lang="ru-RU" altLang="uk-UA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uk-UA" sz="2800" b="1" dirty="0" err="1">
                <a:latin typeface="Bookman Old Style" panose="02050604050505020204" pitchFamily="18" charset="0"/>
              </a:rPr>
              <a:t>щодо</a:t>
            </a:r>
            <a:r>
              <a:rPr lang="ru-RU" altLang="uk-UA" sz="2800" b="1" dirty="0">
                <a:latin typeface="Bookman Old Style" panose="02050604050505020204" pitchFamily="18" charset="0"/>
              </a:rPr>
              <a:t> </a:t>
            </a:r>
            <a:r>
              <a:rPr lang="ru-RU" altLang="uk-UA" sz="2800" b="1" dirty="0" err="1">
                <a:latin typeface="Bookman Old Style" panose="02050604050505020204" pitchFamily="18" charset="0"/>
              </a:rPr>
              <a:t>дієслова-присудка</a:t>
            </a:r>
            <a:r>
              <a:rPr lang="ru-RU" altLang="uk-UA" sz="2800" b="1" dirty="0">
                <a:latin typeface="Bookman Old Style" panose="02050604050505020204" pitchFamily="18" charset="0"/>
              </a:rPr>
              <a:t>:</a:t>
            </a:r>
            <a:endParaRPr lang="uk-U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478</TotalTime>
  <Words>497</Words>
  <Application>Microsoft Office PowerPoint</Application>
  <PresentationFormat>Экран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Легкий дым</vt:lpstr>
      <vt:lpstr>8 клас  ВІДОКРЕМЛЕНІ ЧЛЕНИ РЕЧЕННЯ:  Відокремлена обставина               Стрембицька Л.А.</vt:lpstr>
      <vt:lpstr>Обставина – це другорядний член речення, що вказує на місце, час, спосіб, мету, причину, обставини дії чи стану і відповідає на питання як? де? коли? куди? чому? для чого? та ін.</vt:lpstr>
      <vt:lpstr>     </vt:lpstr>
      <vt:lpstr>Відокремлена обставина, виражена дієприслівниковим зворотом</vt:lpstr>
      <vt:lpstr>Пригадаймо:    Що таке дієприслівник і дієприслівниковий зворот?</vt:lpstr>
      <vt:lpstr>Дієприслівник – це особлива незмінна форма дієслова, що називає додаткову дію або стан і відповідає на питання  що роблячи? що зробивши?</vt:lpstr>
      <vt:lpstr>Дієприслівник разом із залежними від нього словами становить дієприслівниковий зворот.  Перекидаючи тісто з однієї долоні в другу, мати формувала хлібину.  Міркуємо: Перекидаючи-дієприслівник (суфікс – ючи). Він має залежні слова: перекидаючи (що?)тісто,  перекидаючи (з чого?) з долоні, перекидаючи (в що?) в другу. Отже, це – дієприслівниковий зворот.</vt:lpstr>
      <vt:lpstr>Пояснюють дієслово-присудок і можуть стояти в різних позиціях стосовно нього:  1.   2. </vt:lpstr>
      <vt:lpstr>         Жовте листя тихо сідало на землю, вкриваючи її пишним золотим накриттям.   Вкриваючи пишним золотим накриттям, на землю тихо сідало жовте листя.    </vt:lpstr>
      <vt:lpstr> НЕ ВІДОКРЕМЛЮЮТЬСЯ:  </vt:lpstr>
      <vt:lpstr>Відокремлена обставина, виражена  іменником з прийменником </vt:lpstr>
      <vt:lpstr>       Незважаючи на ранню пору, то в одному кінці, то в іншому зривалася пісня.  </vt:lpstr>
      <vt:lpstr> </vt:lpstr>
      <vt:lpstr>Відокремлена обставина, виражена  дієприслівником</vt:lpstr>
      <vt:lpstr>Слайд 15</vt:lpstr>
      <vt:lpstr>ВИКОНАННЯ ВПРАВ  НА ЗАКРІПЛЕННЯ ВИВЧЕНОГО</vt:lpstr>
      <vt:lpstr>Слайд 17</vt:lpstr>
      <vt:lpstr>Слайд 18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ВІДОКРЕМЛЕНІ ЧЛЕНИ РЕЧЕННЯ</dc:title>
  <dc:creator>Dommoy</dc:creator>
  <cp:lastModifiedBy>Пользователь</cp:lastModifiedBy>
  <cp:revision>49</cp:revision>
  <dcterms:created xsi:type="dcterms:W3CDTF">2013-04-28T11:59:54Z</dcterms:created>
  <dcterms:modified xsi:type="dcterms:W3CDTF">2025-04-14T16:23:35Z</dcterms:modified>
</cp:coreProperties>
</file>