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7" r:id="rId7"/>
    <p:sldId id="268" r:id="rId8"/>
    <p:sldId id="261" r:id="rId9"/>
    <p:sldId id="269" r:id="rId10"/>
    <p:sldId id="270" r:id="rId11"/>
    <p:sldId id="271" r:id="rId12"/>
    <p:sldId id="27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8582" autoAdjust="0"/>
  </p:normalViewPr>
  <p:slideViewPr>
    <p:cSldViewPr>
      <p:cViewPr varScale="1">
        <p:scale>
          <a:sx n="62" d="100"/>
          <a:sy n="62" d="100"/>
        </p:scale>
        <p:origin x="-15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764705"/>
            <a:ext cx="7772400" cy="2088231"/>
          </a:xfrm>
        </p:spPr>
        <p:txBody>
          <a:bodyPr>
            <a:normAutofit fontScale="90000"/>
          </a:bodyPr>
          <a:lstStyle/>
          <a:p>
            <a:r>
              <a:rPr lang="uk-UA" dirty="0"/>
              <a:t/>
            </a:r>
            <a:br>
              <a:rPr lang="uk-UA" dirty="0"/>
            </a:br>
            <a:r>
              <a:rPr lang="uk-UA" sz="6000" b="1" dirty="0">
                <a:solidFill>
                  <a:srgbClr val="C00000"/>
                </a:solidFill>
              </a:rPr>
              <a:t>Сполучники сурядності та підрядності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88CC9E7E-DC97-4BC2-ADAC-50700E67A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437112"/>
            <a:ext cx="8134672" cy="1800200"/>
          </a:xfrm>
        </p:spPr>
        <p:txBody>
          <a:bodyPr>
            <a:normAutofit/>
          </a:bodyPr>
          <a:lstStyle/>
          <a:p>
            <a:pPr marL="2325688" indent="-2325688" algn="l"/>
            <a:r>
              <a:rPr lang="uk-UA" b="1" dirty="0" smtClean="0">
                <a:solidFill>
                  <a:srgbClr val="0070C0"/>
                </a:solidFill>
              </a:rPr>
              <a:t>7 клас</a:t>
            </a:r>
          </a:p>
          <a:p>
            <a:pPr marL="2325688" indent="-2325688" algn="l"/>
            <a:r>
              <a:rPr lang="uk-UA" b="1" i="1" dirty="0" err="1" smtClean="0">
                <a:solidFill>
                  <a:srgbClr val="0070C0"/>
                </a:solidFill>
              </a:rPr>
              <a:t>Стрембицька</a:t>
            </a:r>
            <a:r>
              <a:rPr lang="uk-UA" b="1" i="1" dirty="0" smtClean="0">
                <a:solidFill>
                  <a:srgbClr val="0070C0"/>
                </a:solidFill>
              </a:rPr>
              <a:t> Л.А.</a:t>
            </a:r>
            <a:endParaRPr lang="ru-RU" b="1" i="1" dirty="0">
              <a:solidFill>
                <a:srgbClr val="002060"/>
              </a:solidFill>
            </a:endParaRPr>
          </a:p>
          <a:p>
            <a:pPr algn="l"/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672D6D3-7533-4751-8E6E-D550F336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b="1" dirty="0">
                <a:solidFill>
                  <a:srgbClr val="C00000"/>
                </a:solidFill>
              </a:rPr>
              <a:t>Завдання 3. Замість крапок вставити сполучники сурядності чи підрядності.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7F0E209-13CA-4EAA-BDF7-98A9BE68F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uk-UA" b="1" dirty="0"/>
              <a:t>Всі зрозуміли, … зима відступає.</a:t>
            </a:r>
          </a:p>
          <a:p>
            <a:pPr marL="514350" indent="-514350">
              <a:buAutoNum type="arabicPeriod"/>
            </a:pPr>
            <a:r>
              <a:rPr lang="uk-UA" b="1" dirty="0"/>
              <a:t>Усе відразу зазеленіло, … пішов рясний дощ.</a:t>
            </a:r>
          </a:p>
          <a:p>
            <a:pPr marL="514350" indent="-514350">
              <a:buAutoNum type="arabicPeriod"/>
            </a:pPr>
            <a:r>
              <a:rPr lang="uk-UA" b="1" dirty="0"/>
              <a:t>Садок поволі розрісся, … ліс.</a:t>
            </a:r>
          </a:p>
          <a:p>
            <a:pPr marL="514350" indent="-514350">
              <a:buAutoNum type="arabicPeriod"/>
            </a:pPr>
            <a:r>
              <a:rPr lang="uk-UA" b="1" dirty="0"/>
              <a:t>Літо йде повною ходою, … настав його час.</a:t>
            </a:r>
          </a:p>
          <a:p>
            <a:pPr marL="514350" indent="-514350">
              <a:buAutoNum type="arabicPeriod"/>
            </a:pPr>
            <a:r>
              <a:rPr lang="uk-UA" b="1" dirty="0"/>
              <a:t>Сонце вже заходило, … долина засвітилася тремтливим вогнем.</a:t>
            </a:r>
          </a:p>
          <a:p>
            <a:pPr marL="514350" indent="-514350">
              <a:buAutoNum type="arabicPeriod"/>
            </a:pPr>
            <a:r>
              <a:rPr lang="uk-UA" b="1" dirty="0"/>
              <a:t>З току весь час від’їжджала … машина, … підвода.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1943525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C39112F-3C9B-44E2-8990-698BDBD5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2800" b="1" dirty="0">
                <a:solidFill>
                  <a:srgbClr val="C00000"/>
                </a:solidFill>
              </a:rPr>
              <a:t>Завдання 4. Об’єднайте прості речення в складні, використавши відповідні сполучники.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EB537FF-7F99-4CF8-BA53-371A7091F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uk-UA" b="1" dirty="0"/>
              <a:t>Літак не відлетів своєчасно. Була погана погода.</a:t>
            </a:r>
          </a:p>
          <a:p>
            <a:pPr marL="514350" indent="-514350">
              <a:buAutoNum type="arabicPeriod"/>
            </a:pPr>
            <a:r>
              <a:rPr lang="uk-UA" b="1" dirty="0"/>
              <a:t>Буря вщухла. Хвилі продовжували вирувати.</a:t>
            </a:r>
          </a:p>
          <a:p>
            <a:pPr marL="514350" indent="-514350">
              <a:buAutoNum type="arabicPeriod"/>
            </a:pPr>
            <a:r>
              <a:rPr lang="uk-UA" b="1" dirty="0"/>
              <a:t>Прийшла весна. Настали теплі дні.</a:t>
            </a:r>
          </a:p>
          <a:p>
            <a:pPr marL="514350" indent="-514350">
              <a:buAutoNum type="arabicPeriod"/>
            </a:pPr>
            <a:r>
              <a:rPr lang="uk-UA" b="1" dirty="0"/>
              <a:t>Людей треба дбайливо вирощувати. Садівник вирощує плодове дерево.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328403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b="1" dirty="0" smtClean="0">
                <a:solidFill>
                  <a:srgbClr val="FF0000"/>
                </a:solidFill>
              </a:rPr>
              <a:t>Виконати впр.327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0D0AE09C-86DF-414C-9465-DF8F8CEA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C00000"/>
                </a:solidFill>
              </a:rPr>
              <a:t>Пригадаймо !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8" name="Объект 7">
            <a:extLst>
              <a:ext uri="{FF2B5EF4-FFF2-40B4-BE49-F238E27FC236}">
                <a16:creationId xmlns="" xmlns:a16="http://schemas.microsoft.com/office/drawing/2014/main" id="{5A4978C3-4D14-4A13-80AB-D6DA983E0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4800" b="1" dirty="0">
                <a:solidFill>
                  <a:schemeClr val="accent4">
                    <a:lumMod val="50000"/>
                  </a:schemeClr>
                </a:solidFill>
              </a:rPr>
              <a:t>     Сполучник – це службова частина мови, яка поєднує однорідні члени речення та частини складного речення.</a:t>
            </a:r>
            <a:endParaRPr lang="ru-RU" sz="48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Презентация на тему: &quot;Сполучник Можна все на світі вибирати, сину ..."/>
          <p:cNvPicPr>
            <a:picLocks noChangeAspect="1" noChangeArrowheads="1"/>
          </p:cNvPicPr>
          <p:nvPr/>
        </p:nvPicPr>
        <p:blipFill>
          <a:blip r:embed="rId2"/>
          <a:srcRect b="9020"/>
          <a:stretch>
            <a:fillRect/>
          </a:stretch>
        </p:blipFill>
        <p:spPr bwMode="auto">
          <a:xfrm>
            <a:off x="1214413" y="785794"/>
            <a:ext cx="6805085" cy="46434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="" xmlns:a16="http://schemas.microsoft.com/office/drawing/2014/main" id="{02759B4A-EC2B-44B6-A8A2-14F02359F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46113302"/>
              </p:ext>
            </p:extLst>
          </p:nvPr>
        </p:nvGraphicFramePr>
        <p:xfrm>
          <a:off x="251520" y="260648"/>
          <a:ext cx="8640960" cy="6264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="" xmlns:a16="http://schemas.microsoft.com/office/drawing/2014/main" val="2662675646"/>
                    </a:ext>
                  </a:extLst>
                </a:gridCol>
                <a:gridCol w="4320480">
                  <a:extLst>
                    <a:ext uri="{9D8B030D-6E8A-4147-A177-3AD203B41FA5}">
                      <a16:colId xmlns="" xmlns:a16="http://schemas.microsoft.com/office/drawing/2014/main" val="1777185948"/>
                    </a:ext>
                  </a:extLst>
                </a:gridCol>
              </a:tblGrid>
              <a:tr h="789850">
                <a:tc gridSpan="2">
                  <a:txBody>
                    <a:bodyPr/>
                    <a:lstStyle/>
                    <a:p>
                      <a:pPr algn="ctr"/>
                      <a:r>
                        <a:rPr lang="uk-UA" sz="3200" dirty="0">
                          <a:solidFill>
                            <a:srgbClr val="FFC000"/>
                          </a:solidFill>
                        </a:rPr>
                        <a:t>Розряди сполучників за значенням</a:t>
                      </a:r>
                      <a:endParaRPr lang="ru-RU" sz="32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78472605"/>
                  </a:ext>
                </a:extLst>
              </a:tr>
              <a:tr h="78985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>
                          <a:solidFill>
                            <a:srgbClr val="FF0000"/>
                          </a:solidFill>
                        </a:rPr>
                        <a:t>Сполучники сурядності</a:t>
                      </a:r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>
                          <a:solidFill>
                            <a:srgbClr val="FF0000"/>
                          </a:solidFill>
                        </a:rPr>
                        <a:t>Сполучники підрядності</a:t>
                      </a:r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59049777"/>
                  </a:ext>
                </a:extLst>
              </a:tr>
              <a:tr h="1947574">
                <a:tc>
                  <a:txBody>
                    <a:bodyPr/>
                    <a:lstStyle/>
                    <a:p>
                      <a:r>
                        <a:rPr lang="uk-UA" sz="2400" b="1" dirty="0"/>
                        <a:t>Поєднують однорідні члени та рівноправні частини складного речення.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1" dirty="0"/>
                        <a:t>Поєднують залежні одна від одної частини складного речення.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31147382"/>
                  </a:ext>
                </a:extLst>
              </a:tr>
              <a:tr h="789850">
                <a:tc>
                  <a:txBody>
                    <a:bodyPr/>
                    <a:lstStyle/>
                    <a:p>
                      <a:r>
                        <a:rPr lang="uk-UA" sz="2400" b="1" i="1" dirty="0">
                          <a:solidFill>
                            <a:srgbClr val="002060"/>
                          </a:solidFill>
                        </a:rPr>
                        <a:t>І, а, та, але, або…</a:t>
                      </a:r>
                      <a:endParaRPr lang="ru-RU" sz="2400" b="1" i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1" i="1" dirty="0">
                          <a:solidFill>
                            <a:srgbClr val="002060"/>
                          </a:solidFill>
                        </a:rPr>
                        <a:t>Що, щоб, коли, тому що, як…</a:t>
                      </a:r>
                      <a:endParaRPr lang="ru-RU" sz="2400" b="1" i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3030493"/>
                  </a:ext>
                </a:extLst>
              </a:tr>
              <a:tr h="1947574">
                <a:tc>
                  <a:txBody>
                    <a:bodyPr/>
                    <a:lstStyle/>
                    <a:p>
                      <a:r>
                        <a:rPr lang="uk-UA" sz="2800" b="1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Крізь верби </a:t>
                      </a:r>
                      <a:r>
                        <a:rPr lang="uk-UA" sz="2800" b="1" i="1" u="sng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сонечко</a:t>
                      </a:r>
                      <a:r>
                        <a:rPr lang="uk-UA" sz="2800" b="1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uk-UA" sz="2800" b="1" i="1" u="dbl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сіяє</a:t>
                      </a:r>
                      <a:r>
                        <a:rPr lang="uk-UA" sz="2800" b="1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uk-UA" sz="3200" b="1" i="1" dirty="0">
                          <a:solidFill>
                            <a:srgbClr val="C00000"/>
                          </a:solidFill>
                        </a:rPr>
                        <a:t>і </a:t>
                      </a:r>
                      <a:r>
                        <a:rPr lang="uk-UA" sz="2800" b="1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тихо </a:t>
                      </a:r>
                      <a:r>
                        <a:rPr lang="uk-UA" sz="2800" b="1" i="1" u="dbl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гасне</a:t>
                      </a:r>
                      <a:r>
                        <a:rPr lang="uk-UA" sz="2800" b="1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</a:t>
                      </a:r>
                    </a:p>
                    <a:p>
                      <a:r>
                        <a:rPr lang="uk-UA" sz="2800" b="1" i="1" u="sng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День</a:t>
                      </a:r>
                      <a:r>
                        <a:rPr lang="uk-UA" sz="2800" b="1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uk-UA" sz="2800" b="1" i="1" u="dbl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погас</a:t>
                      </a:r>
                      <a:r>
                        <a:rPr lang="uk-UA" sz="2800" b="1" i="1" u="dbl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uk-UA" sz="2800" b="1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uk-UA" sz="3200" b="1" i="1" dirty="0">
                          <a:solidFill>
                            <a:srgbClr val="C00000"/>
                          </a:solidFill>
                        </a:rPr>
                        <a:t>і</a:t>
                      </a:r>
                      <a:r>
                        <a:rPr lang="uk-UA" sz="2800" b="1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uk-UA" sz="2800" b="1" i="1" u="sng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все</a:t>
                      </a:r>
                      <a:r>
                        <a:rPr lang="uk-UA" sz="2800" b="1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uk-UA" sz="2800" b="1" i="1" u="dbl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спочило</a:t>
                      </a:r>
                      <a:r>
                        <a:rPr lang="uk-UA" sz="2800" b="1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</a:t>
                      </a:r>
                      <a:endParaRPr lang="ru-RU" sz="2800" b="1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800" b="1" i="1" u="sng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Ти</a:t>
                      </a:r>
                      <a:r>
                        <a:rPr lang="uk-UA" sz="2800" b="1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слово радості </a:t>
                      </a:r>
                      <a:r>
                        <a:rPr lang="uk-UA" sz="2800" b="1" i="1" u="dbl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скажи</a:t>
                      </a:r>
                      <a:r>
                        <a:rPr lang="uk-UA" sz="2800" b="1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uk-UA" sz="2800" b="1" i="1" dirty="0">
                          <a:solidFill>
                            <a:srgbClr val="C00000"/>
                          </a:solidFill>
                        </a:rPr>
                        <a:t>коли</a:t>
                      </a:r>
                      <a:r>
                        <a:rPr lang="uk-UA" sz="2800" b="1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uk-UA" sz="2800" b="1" i="1" u="dbl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печалиться</a:t>
                      </a:r>
                      <a:r>
                        <a:rPr lang="uk-UA" sz="2800" b="1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uk-UA" sz="2800" b="1" i="1" u="sng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людина</a:t>
                      </a:r>
                      <a:r>
                        <a:rPr lang="uk-UA" sz="2800" b="1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</a:t>
                      </a:r>
                      <a:endParaRPr lang="ru-RU" sz="2800" b="1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459155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2313156-5E2E-4676-AA62-8E96EE29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C00000"/>
                </a:solidFill>
              </a:rPr>
              <a:t>Види складних речень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37CEDF9-EFEE-4D89-BA24-5D4B190AB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uk-UA" b="1" dirty="0">
                <a:solidFill>
                  <a:srgbClr val="002060"/>
                </a:solidFill>
              </a:rPr>
              <a:t>Тепла </a:t>
            </a:r>
            <a:r>
              <a:rPr lang="uk-UA" b="1" u="dbl" dirty="0">
                <a:solidFill>
                  <a:srgbClr val="002060"/>
                </a:solidFill>
              </a:rPr>
              <a:t>чекало</a:t>
            </a:r>
            <a:r>
              <a:rPr lang="uk-UA" b="1" dirty="0">
                <a:solidFill>
                  <a:srgbClr val="002060"/>
                </a:solidFill>
              </a:rPr>
              <a:t> все </a:t>
            </a:r>
            <a:r>
              <a:rPr lang="uk-UA" b="1" u="sng" dirty="0">
                <a:solidFill>
                  <a:srgbClr val="002060"/>
                </a:solidFill>
              </a:rPr>
              <a:t>село</a:t>
            </a:r>
            <a:r>
              <a:rPr lang="uk-UA" b="1" dirty="0">
                <a:solidFill>
                  <a:srgbClr val="002060"/>
                </a:solidFill>
              </a:rPr>
              <a:t>,/ </a:t>
            </a:r>
            <a:r>
              <a:rPr lang="uk-UA" sz="3600" b="1" dirty="0">
                <a:solidFill>
                  <a:srgbClr val="C00000"/>
                </a:solidFill>
              </a:rPr>
              <a:t>але</a:t>
            </a:r>
            <a:r>
              <a:rPr lang="uk-UA" b="1" dirty="0">
                <a:solidFill>
                  <a:srgbClr val="002060"/>
                </a:solidFill>
              </a:rPr>
              <a:t> </a:t>
            </a:r>
            <a:r>
              <a:rPr lang="uk-UA" b="1" u="sng" dirty="0">
                <a:solidFill>
                  <a:srgbClr val="002060"/>
                </a:solidFill>
              </a:rPr>
              <a:t>тепло</a:t>
            </a:r>
            <a:r>
              <a:rPr lang="uk-UA" b="1" dirty="0">
                <a:solidFill>
                  <a:srgbClr val="002060"/>
                </a:solidFill>
              </a:rPr>
              <a:t> </a:t>
            </a:r>
            <a:r>
              <a:rPr lang="uk-UA" b="1" u="dbl" dirty="0">
                <a:solidFill>
                  <a:srgbClr val="002060"/>
                </a:solidFill>
              </a:rPr>
              <a:t>не поспішало./   </a:t>
            </a:r>
            <a:endParaRPr lang="uk-UA" sz="1800" b="1" u="dbl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uk-UA" sz="2000" b="1" u="dbl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uk-UA" sz="2000" b="1" dirty="0">
                <a:solidFill>
                  <a:srgbClr val="002060"/>
                </a:solidFill>
              </a:rPr>
              <a:t>                                                                                            коли?</a:t>
            </a:r>
          </a:p>
          <a:p>
            <a:pPr marL="0" indent="0">
              <a:buNone/>
            </a:pPr>
            <a:r>
              <a:rPr lang="uk-UA" b="1" u="dbl" dirty="0">
                <a:solidFill>
                  <a:srgbClr val="002060"/>
                </a:solidFill>
              </a:rPr>
              <a:t>                                                         </a:t>
            </a:r>
          </a:p>
          <a:p>
            <a:pPr marL="0" indent="0">
              <a:buNone/>
            </a:pPr>
            <a:r>
              <a:rPr lang="uk-UA" b="1" dirty="0">
                <a:solidFill>
                  <a:srgbClr val="002060"/>
                </a:solidFill>
              </a:rPr>
              <a:t>2.  </a:t>
            </a:r>
            <a:r>
              <a:rPr lang="uk-UA" b="1" u="sng" dirty="0">
                <a:solidFill>
                  <a:srgbClr val="002060"/>
                </a:solidFill>
              </a:rPr>
              <a:t>Я</a:t>
            </a:r>
            <a:r>
              <a:rPr lang="uk-UA" b="1" dirty="0">
                <a:solidFill>
                  <a:srgbClr val="002060"/>
                </a:solidFill>
              </a:rPr>
              <a:t> </a:t>
            </a:r>
            <a:r>
              <a:rPr lang="uk-UA" b="1" u="dbl" dirty="0">
                <a:solidFill>
                  <a:srgbClr val="002060"/>
                </a:solidFill>
              </a:rPr>
              <a:t>люблю їздити </a:t>
            </a:r>
            <a:r>
              <a:rPr lang="uk-UA" b="1" dirty="0">
                <a:solidFill>
                  <a:srgbClr val="002060"/>
                </a:solidFill>
              </a:rPr>
              <a:t>на поле тоді,/ </a:t>
            </a:r>
            <a:r>
              <a:rPr lang="uk-UA" sz="3600" b="1" dirty="0">
                <a:solidFill>
                  <a:srgbClr val="C00000"/>
                </a:solidFill>
              </a:rPr>
              <a:t>коли</a:t>
            </a:r>
            <a:r>
              <a:rPr lang="uk-UA" b="1" dirty="0">
                <a:solidFill>
                  <a:srgbClr val="002060"/>
                </a:solidFill>
              </a:rPr>
              <a:t> </a:t>
            </a:r>
            <a:r>
              <a:rPr lang="uk-UA" b="1" u="sng" dirty="0">
                <a:solidFill>
                  <a:srgbClr val="002060"/>
                </a:solidFill>
              </a:rPr>
              <a:t>ниви</a:t>
            </a:r>
            <a:r>
              <a:rPr lang="uk-UA" b="1" dirty="0">
                <a:solidFill>
                  <a:srgbClr val="002060"/>
                </a:solidFill>
              </a:rPr>
              <a:t> </a:t>
            </a:r>
            <a:r>
              <a:rPr lang="uk-UA" b="1" u="dbl" dirty="0">
                <a:solidFill>
                  <a:srgbClr val="002060"/>
                </a:solidFill>
              </a:rPr>
              <a:t>зеленіють./</a:t>
            </a:r>
            <a:endParaRPr lang="ru-RU" b="1" u="dbl" dirty="0">
              <a:solidFill>
                <a:srgbClr val="002060"/>
              </a:solidFill>
            </a:endParaRPr>
          </a:p>
        </p:txBody>
      </p:sp>
      <p:sp>
        <p:nvSpPr>
          <p:cNvPr id="4" name="Стрелка: изогнутая вниз 3">
            <a:extLst>
              <a:ext uri="{FF2B5EF4-FFF2-40B4-BE49-F238E27FC236}">
                <a16:creationId xmlns="" xmlns:a16="http://schemas.microsoft.com/office/drawing/2014/main" id="{BC038648-460F-412F-AC59-1C0A957FFC26}"/>
              </a:ext>
            </a:extLst>
          </p:cNvPr>
          <p:cNvSpPr/>
          <p:nvPr/>
        </p:nvSpPr>
        <p:spPr>
          <a:xfrm>
            <a:off x="5436096" y="3429000"/>
            <a:ext cx="1728192" cy="64807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941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BFE0960C-9925-4B68-906B-4C4FD99FA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8" y="379413"/>
            <a:ext cx="815816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uk-UA" altLang="en-US" sz="2800" b="1" dirty="0">
                <a:solidFill>
                  <a:srgbClr val="C00000"/>
                </a:solidFill>
              </a:rPr>
              <a:t>Сполучники сурядності</a:t>
            </a:r>
          </a:p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endParaRPr lang="ru-RU" alt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13712" name="Group 48">
            <a:extLst>
              <a:ext uri="{FF2B5EF4-FFF2-40B4-BE49-F238E27FC236}">
                <a16:creationId xmlns="" xmlns:a16="http://schemas.microsoft.com/office/drawing/2014/main" id="{099A08BD-3227-4A3C-AD61-213D9ED82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59713203"/>
              </p:ext>
            </p:extLst>
          </p:nvPr>
        </p:nvGraphicFramePr>
        <p:xfrm>
          <a:off x="251520" y="1268761"/>
          <a:ext cx="8275534" cy="4290353"/>
        </p:xfrm>
        <a:graphic>
          <a:graphicData uri="http://schemas.openxmlformats.org/drawingml/2006/table">
            <a:tbl>
              <a:tblPr/>
              <a:tblGrid>
                <a:gridCol w="19646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039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069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690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Групи</a:t>
                      </a:r>
                      <a:endParaRPr kumimoji="0" lang="ru-RU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2B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Сполучники</a:t>
                      </a:r>
                      <a:endParaRPr kumimoji="0" lang="ru-RU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2B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Значення</a:t>
                      </a:r>
                      <a:endParaRPr kumimoji="0" lang="ru-RU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2B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727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36000" marB="36000" horzOverflow="overflow">
                    <a:lnL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36000" marB="36000" horzOverflow="overflow">
                    <a:lnL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36000" marB="36000" horzOverflow="overflow">
                    <a:lnL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45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36000" marB="36000" horzOverflow="overflow">
                    <a:lnL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36000" marB="36000" horzOverflow="overflow">
                    <a:lnL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36000" marB="36000" horzOverflow="overflow">
                    <a:lnL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61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36000" marB="36000" horzOverflow="overflow">
                    <a:lnL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36000" marB="36000" horzOverflow="overflow">
                    <a:lnL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36000" marB="36000" horzOverflow="overflow">
                    <a:lnL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9050" cap="flat" cmpd="sng" algn="ctr">
                      <a:solidFill>
                        <a:srgbClr val="E22B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3705" name="Text Box 41">
            <a:extLst>
              <a:ext uri="{FF2B5EF4-FFF2-40B4-BE49-F238E27FC236}">
                <a16:creationId xmlns="" xmlns:a16="http://schemas.microsoft.com/office/drawing/2014/main" id="{89D01C3F-237D-4896-99E2-3764D1690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1703388"/>
            <a:ext cx="8158162" cy="74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CC33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36000" rIns="72000" bIns="36000">
            <a:spAutoFit/>
          </a:bodyPr>
          <a:lstStyle>
            <a:lvl1pPr>
              <a:tabLst>
                <a:tab pos="1976438" algn="l"/>
                <a:tab pos="54689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976438" algn="l"/>
                <a:tab pos="54689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976438" algn="l"/>
                <a:tab pos="54689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976438" algn="l"/>
                <a:tab pos="54689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976438" algn="l"/>
                <a:tab pos="54689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  <a:tab pos="54689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  <a:tab pos="54689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  <a:tab pos="54689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  <a:tab pos="54689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en-US" b="1" dirty="0">
                <a:solidFill>
                  <a:srgbClr val="C00000"/>
                </a:solidFill>
              </a:rPr>
              <a:t>Єднальні </a:t>
            </a:r>
            <a:r>
              <a:rPr lang="uk-UA" altLang="en-US" dirty="0"/>
              <a:t>	</a:t>
            </a:r>
            <a:r>
              <a:rPr lang="uk-UA" altLang="en-US" sz="2000" b="1" i="1" dirty="0"/>
              <a:t>і</a:t>
            </a:r>
            <a:r>
              <a:rPr lang="uk-UA" altLang="en-US" sz="2000" b="1" dirty="0"/>
              <a:t> (</a:t>
            </a:r>
            <a:r>
              <a:rPr lang="uk-UA" altLang="en-US" sz="2000" b="1" i="1" dirty="0"/>
              <a:t>й</a:t>
            </a:r>
            <a:r>
              <a:rPr lang="uk-UA" altLang="en-US" sz="2000" b="1" dirty="0"/>
              <a:t>), </a:t>
            </a:r>
            <a:r>
              <a:rPr lang="uk-UA" altLang="en-US" sz="2000" b="1" i="1" dirty="0"/>
              <a:t>та</a:t>
            </a:r>
            <a:r>
              <a:rPr lang="uk-UA" altLang="en-US" sz="2000" b="1" dirty="0"/>
              <a:t>, </a:t>
            </a:r>
            <a:r>
              <a:rPr lang="uk-UA" altLang="en-US" sz="2000" b="1" i="1" dirty="0"/>
              <a:t>і…і</a:t>
            </a:r>
            <a:r>
              <a:rPr lang="uk-UA" altLang="en-US" sz="2000" b="1" dirty="0"/>
              <a:t>, </a:t>
            </a:r>
            <a:r>
              <a:rPr lang="uk-UA" altLang="en-US" sz="2000" b="1" i="1" dirty="0"/>
              <a:t>ні…ні</a:t>
            </a:r>
            <a:r>
              <a:rPr lang="uk-UA" altLang="en-US" dirty="0"/>
              <a:t>	</a:t>
            </a:r>
            <a:r>
              <a:rPr lang="uk-UA" altLang="en-US" sz="2000" b="1" dirty="0"/>
              <a:t>Поєднання, </a:t>
            </a:r>
            <a:br>
              <a:rPr lang="uk-UA" altLang="en-US" sz="2000" b="1" dirty="0"/>
            </a:br>
            <a:r>
              <a:rPr lang="uk-UA" altLang="en-US" sz="2000" b="1" dirty="0"/>
              <a:t>		приєднання</a:t>
            </a:r>
            <a:endParaRPr lang="uk-UA" altLang="en-US" b="1" dirty="0"/>
          </a:p>
        </p:txBody>
      </p:sp>
      <p:sp>
        <p:nvSpPr>
          <p:cNvPr id="113706" name="Text Box 42">
            <a:extLst>
              <a:ext uri="{FF2B5EF4-FFF2-40B4-BE49-F238E27FC236}">
                <a16:creationId xmlns="" xmlns:a16="http://schemas.microsoft.com/office/drawing/2014/main" id="{C290CBCC-EC48-44D3-A6AA-1368CD540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41" y="4351337"/>
            <a:ext cx="8151812" cy="74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CC33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36000" rIns="72000" bIns="36000">
            <a:spAutoFit/>
          </a:bodyPr>
          <a:lstStyle>
            <a:lvl1pPr>
              <a:tabLst>
                <a:tab pos="1976438" algn="l"/>
                <a:tab pos="54689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976438" algn="l"/>
                <a:tab pos="54689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976438" algn="l"/>
                <a:tab pos="54689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976438" algn="l"/>
                <a:tab pos="54689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976438" algn="l"/>
                <a:tab pos="54689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  <a:tab pos="54689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  <a:tab pos="54689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  <a:tab pos="54689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  <a:tab pos="54689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en-US" b="1" dirty="0">
                <a:solidFill>
                  <a:srgbClr val="C00000"/>
                </a:solidFill>
              </a:rPr>
              <a:t>Розділові</a:t>
            </a:r>
            <a:r>
              <a:rPr lang="uk-UA" altLang="en-US" dirty="0"/>
              <a:t> 	</a:t>
            </a:r>
            <a:r>
              <a:rPr lang="uk-UA" altLang="en-US" sz="2000" b="1" i="1" dirty="0"/>
              <a:t>або</a:t>
            </a:r>
            <a:r>
              <a:rPr lang="uk-UA" altLang="en-US" sz="2000" b="1" dirty="0"/>
              <a:t>, </a:t>
            </a:r>
            <a:r>
              <a:rPr lang="uk-UA" altLang="en-US" sz="2000" b="1" i="1" dirty="0"/>
              <a:t>чи</a:t>
            </a:r>
            <a:r>
              <a:rPr lang="uk-UA" altLang="en-US" sz="2000" b="1" dirty="0"/>
              <a:t>, </a:t>
            </a:r>
            <a:r>
              <a:rPr lang="uk-UA" altLang="en-US" sz="2000" b="1" i="1" dirty="0"/>
              <a:t>або…або</a:t>
            </a:r>
            <a:r>
              <a:rPr lang="uk-UA" altLang="en-US" sz="2000" b="1" dirty="0"/>
              <a:t>, 	Несумісність, </a:t>
            </a:r>
            <a:br>
              <a:rPr lang="uk-UA" altLang="en-US" sz="2000" b="1" dirty="0"/>
            </a:br>
            <a:r>
              <a:rPr lang="uk-UA" altLang="en-US" sz="2000" b="1" dirty="0"/>
              <a:t>	</a:t>
            </a:r>
            <a:r>
              <a:rPr lang="uk-UA" altLang="en-US" sz="2000" b="1" i="1" dirty="0"/>
              <a:t>чи…чи</a:t>
            </a:r>
            <a:r>
              <a:rPr lang="uk-UA" altLang="en-US" sz="2000" b="1" dirty="0"/>
              <a:t> 		чергування явищ</a:t>
            </a:r>
            <a:endParaRPr lang="ru-RU" altLang="en-US" b="1" dirty="0"/>
          </a:p>
        </p:txBody>
      </p:sp>
      <p:sp>
        <p:nvSpPr>
          <p:cNvPr id="113707" name="Text Box 43">
            <a:extLst>
              <a:ext uri="{FF2B5EF4-FFF2-40B4-BE49-F238E27FC236}">
                <a16:creationId xmlns="" xmlns:a16="http://schemas.microsoft.com/office/drawing/2014/main" id="{13CEDD1C-CBFD-4176-B528-DE881174A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763838"/>
            <a:ext cx="8295580" cy="81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CC33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36000" rIns="72000" bIns="36000">
            <a:spAutoFit/>
          </a:bodyPr>
          <a:lstStyle>
            <a:lvl1pPr>
              <a:tabLst>
                <a:tab pos="1976438" algn="l"/>
                <a:tab pos="54689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976438" algn="l"/>
                <a:tab pos="54689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976438" algn="l"/>
                <a:tab pos="54689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976438" algn="l"/>
                <a:tab pos="54689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976438" algn="l"/>
                <a:tab pos="54689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  <a:tab pos="54689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  <a:tab pos="54689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  <a:tab pos="54689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  <a:tab pos="54689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en-US" b="1" dirty="0">
                <a:solidFill>
                  <a:srgbClr val="C00000"/>
                </a:solidFill>
              </a:rPr>
              <a:t>Протиставні </a:t>
            </a:r>
            <a:r>
              <a:rPr lang="uk-UA" altLang="en-US" b="1" i="1" dirty="0"/>
              <a:t>	</a:t>
            </a:r>
            <a:r>
              <a:rPr lang="uk-UA" altLang="en-US" sz="2000" b="1" i="1" dirty="0"/>
              <a:t>а, але, та (в знач. але), </a:t>
            </a:r>
            <a:r>
              <a:rPr lang="uk-UA" altLang="en-US" sz="2000" b="1" dirty="0"/>
              <a:t>	Протиставлення, </a:t>
            </a:r>
            <a:br>
              <a:rPr lang="uk-UA" altLang="en-US" sz="2000" b="1" dirty="0"/>
            </a:br>
            <a:r>
              <a:rPr lang="uk-UA" altLang="en-US" sz="2000" b="1" dirty="0"/>
              <a:t>	</a:t>
            </a:r>
            <a:r>
              <a:rPr lang="uk-UA" altLang="en-US" sz="2000" b="1" i="1" dirty="0"/>
              <a:t>проте</a:t>
            </a:r>
            <a:r>
              <a:rPr lang="uk-UA" altLang="en-US" sz="2000" b="1" dirty="0"/>
              <a:t>, </a:t>
            </a:r>
            <a:r>
              <a:rPr lang="uk-UA" altLang="en-US" sz="2000" b="1" i="1" dirty="0"/>
              <a:t>зате</a:t>
            </a:r>
            <a:r>
              <a:rPr lang="uk-UA" altLang="en-US" sz="2000" b="1" dirty="0"/>
              <a:t> </a:t>
            </a:r>
            <a:r>
              <a:rPr lang="uk-UA" altLang="en-US" dirty="0"/>
              <a:t>	</a:t>
            </a:r>
            <a:r>
              <a:rPr lang="uk-UA" altLang="en-US" sz="2000" b="1" dirty="0"/>
              <a:t>зіставлення </a:t>
            </a:r>
            <a:endParaRPr lang="uk-UA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05" grpId="0"/>
      <p:bldP spid="113706" grpId="0"/>
      <p:bldP spid="1137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E8D7399-723D-4C6E-A01B-030226C9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D0CF8C37-596A-44EF-98B9-7B1887636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4626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38BAE67-A057-469A-9FAC-F5B31402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2800" b="1" dirty="0">
                <a:solidFill>
                  <a:srgbClr val="C00000"/>
                </a:solidFill>
              </a:rPr>
              <a:t>Завдання 1. Назвіть сполучники сурядності, визначте їх групи за значенням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1F50C06-EACB-4D8B-B793-212CEC3F7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9831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1. </a:t>
            </a:r>
            <a:r>
              <a:rPr lang="ru-RU" dirty="0" err="1"/>
              <a:t>Бліді</a:t>
            </a:r>
            <a:r>
              <a:rPr lang="ru-RU" dirty="0"/>
              <a:t> на </a:t>
            </a:r>
            <a:r>
              <a:rPr lang="ru-RU" dirty="0" err="1"/>
              <a:t>небі</a:t>
            </a:r>
            <a:r>
              <a:rPr lang="ru-RU" dirty="0"/>
              <a:t> гасли </a:t>
            </a:r>
            <a:r>
              <a:rPr lang="ru-RU" dirty="0" err="1"/>
              <a:t>зорі</a:t>
            </a:r>
            <a:r>
              <a:rPr lang="ru-RU" dirty="0"/>
              <a:t>, і </a:t>
            </a:r>
            <a:r>
              <a:rPr lang="ru-RU" dirty="0" err="1"/>
              <a:t>вітер</a:t>
            </a:r>
            <a:r>
              <a:rPr lang="ru-RU" dirty="0"/>
              <a:t> </a:t>
            </a:r>
            <a:r>
              <a:rPr lang="ru-RU" dirty="0" err="1"/>
              <a:t>плутався</a:t>
            </a:r>
            <a:r>
              <a:rPr lang="ru-RU" dirty="0"/>
              <a:t> в мережах </a:t>
            </a:r>
            <a:r>
              <a:rPr lang="ru-RU" dirty="0" err="1"/>
              <a:t>верховіть</a:t>
            </a:r>
            <a:r>
              <a:rPr lang="ru-RU" dirty="0"/>
              <a:t>... 2. І </a:t>
            </a:r>
            <a:r>
              <a:rPr lang="ru-RU" dirty="0" err="1"/>
              <a:t>смеркає</a:t>
            </a:r>
            <a:r>
              <a:rPr lang="ru-RU" dirty="0"/>
              <a:t>, і </a:t>
            </a:r>
            <a:r>
              <a:rPr lang="ru-RU" dirty="0" err="1"/>
              <a:t>світає</a:t>
            </a:r>
            <a:r>
              <a:rPr lang="ru-RU" dirty="0"/>
              <a:t>, день божий </a:t>
            </a:r>
            <a:r>
              <a:rPr lang="ru-RU" dirty="0" err="1"/>
              <a:t>минає</a:t>
            </a:r>
            <a:r>
              <a:rPr lang="ru-RU" dirty="0"/>
              <a:t>. 3. </a:t>
            </a:r>
            <a:r>
              <a:rPr lang="ru-RU" dirty="0" err="1"/>
              <a:t>Дощ</a:t>
            </a:r>
            <a:r>
              <a:rPr lang="ru-RU" dirty="0"/>
              <a:t> на </a:t>
            </a:r>
            <a:r>
              <a:rPr lang="ru-RU" dirty="0" err="1"/>
              <a:t>світанку</a:t>
            </a:r>
            <a:r>
              <a:rPr lang="ru-RU" dirty="0"/>
              <a:t> стих, але за </a:t>
            </a:r>
            <a:r>
              <a:rPr lang="ru-RU" dirty="0" err="1"/>
              <a:t>мить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перейшов</a:t>
            </a:r>
            <a:r>
              <a:rPr lang="ru-RU" dirty="0"/>
              <a:t> у </a:t>
            </a:r>
            <a:r>
              <a:rPr lang="ru-RU" dirty="0" err="1"/>
              <a:t>вариво</a:t>
            </a:r>
            <a:r>
              <a:rPr lang="ru-RU" dirty="0"/>
              <a:t> </a:t>
            </a:r>
            <a:r>
              <a:rPr lang="ru-RU" dirty="0" err="1"/>
              <a:t>огненне</a:t>
            </a:r>
            <a:r>
              <a:rPr lang="ru-RU" dirty="0"/>
              <a:t>. 4. </a:t>
            </a:r>
            <a:r>
              <a:rPr lang="ru-RU" dirty="0" err="1"/>
              <a:t>Усяк</a:t>
            </a:r>
            <a:r>
              <a:rPr lang="ru-RU" dirty="0"/>
              <a:t> правду </a:t>
            </a:r>
            <a:r>
              <a:rPr lang="ru-RU" dirty="0" err="1"/>
              <a:t>знає</a:t>
            </a:r>
            <a:r>
              <a:rPr lang="ru-RU" dirty="0"/>
              <a:t>, та не всяк про </a:t>
            </a:r>
            <a:r>
              <a:rPr lang="ru-RU" dirty="0" err="1"/>
              <a:t>неї</a:t>
            </a:r>
            <a:r>
              <a:rPr lang="ru-RU" dirty="0"/>
              <a:t> </a:t>
            </a:r>
            <a:r>
              <a:rPr lang="ru-RU" dirty="0" err="1"/>
              <a:t>дбає</a:t>
            </a:r>
            <a:r>
              <a:rPr lang="ru-RU" dirty="0"/>
              <a:t>. 5.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чув</a:t>
            </a:r>
            <a:r>
              <a:rPr lang="ru-RU" dirty="0"/>
              <a:t> </a:t>
            </a:r>
            <a:r>
              <a:rPr lang="ru-RU" dirty="0" err="1"/>
              <a:t>таке</a:t>
            </a:r>
            <a:r>
              <a:rPr lang="ru-RU" dirty="0"/>
              <a:t> про </a:t>
            </a:r>
            <a:r>
              <a:rPr lang="ru-RU" dirty="0" err="1"/>
              <a:t>соняшники</a:t>
            </a:r>
            <a:r>
              <a:rPr lang="ru-RU" dirty="0"/>
              <a:t>, </a:t>
            </a:r>
            <a:r>
              <a:rPr lang="ru-RU" dirty="0" err="1"/>
              <a:t>чи</a:t>
            </a:r>
            <a:r>
              <a:rPr lang="ru-RU" dirty="0"/>
              <a:t> сам придумав?.                             6. Ми то </a:t>
            </a:r>
            <a:r>
              <a:rPr lang="ru-RU" dirty="0" err="1"/>
              <a:t>купаємо</a:t>
            </a:r>
            <a:r>
              <a:rPr lang="ru-RU" dirty="0"/>
              <a:t> </a:t>
            </a:r>
            <a:r>
              <a:rPr lang="ru-RU" dirty="0" err="1"/>
              <a:t>очі</a:t>
            </a:r>
            <a:r>
              <a:rPr lang="ru-RU" dirty="0"/>
              <a:t> в </a:t>
            </a:r>
            <a:r>
              <a:rPr lang="ru-RU" dirty="0" err="1"/>
              <a:t>морі</a:t>
            </a:r>
            <a:r>
              <a:rPr lang="ru-RU" dirty="0"/>
              <a:t>, то море в очах.                             7. Чужого </a:t>
            </a:r>
            <a:r>
              <a:rPr lang="ru-RU" dirty="0" err="1"/>
              <a:t>хорошого</a:t>
            </a:r>
            <a:r>
              <a:rPr lang="ru-RU" dirty="0"/>
              <a:t> не </a:t>
            </a:r>
            <a:r>
              <a:rPr lang="ru-RU" dirty="0" err="1"/>
              <a:t>гудь</a:t>
            </a:r>
            <a:r>
              <a:rPr lang="ru-RU" dirty="0"/>
              <a:t>, а поганого </a:t>
            </a:r>
            <a:r>
              <a:rPr lang="ru-RU" dirty="0" err="1"/>
              <a:t>свого</a:t>
            </a:r>
            <a:r>
              <a:rPr lang="ru-RU" dirty="0"/>
              <a:t> не хвали. 8. Хай </a:t>
            </a:r>
            <a:r>
              <a:rPr lang="ru-RU" dirty="0" err="1"/>
              <a:t>зачекає</a:t>
            </a:r>
            <a:r>
              <a:rPr lang="ru-RU" dirty="0"/>
              <a:t> </a:t>
            </a:r>
            <a:r>
              <a:rPr lang="ru-RU" dirty="0" err="1"/>
              <a:t>втома</a:t>
            </a:r>
            <a:r>
              <a:rPr lang="ru-RU" dirty="0"/>
              <a:t> на </a:t>
            </a:r>
            <a:r>
              <a:rPr lang="ru-RU" dirty="0" err="1"/>
              <a:t>порозі</a:t>
            </a:r>
            <a:r>
              <a:rPr lang="ru-RU" dirty="0"/>
              <a:t>, а </a:t>
            </a:r>
            <a:r>
              <a:rPr lang="ru-RU" dirty="0" err="1"/>
              <a:t>ти</a:t>
            </a:r>
            <a:r>
              <a:rPr lang="ru-RU" dirty="0"/>
              <a:t> побудь, побудь на </a:t>
            </a:r>
            <a:r>
              <a:rPr lang="ru-RU" dirty="0" err="1"/>
              <a:t>самоті</a:t>
            </a:r>
            <a:r>
              <a:rPr lang="ru-RU" dirty="0"/>
              <a:t>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649EA06-5EF9-4517-8201-316D65E6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Autofit/>
          </a:bodyPr>
          <a:lstStyle/>
          <a:p>
            <a:r>
              <a:rPr lang="uk-UA" sz="2400" b="1" dirty="0">
                <a:solidFill>
                  <a:srgbClr val="C00000"/>
                </a:solidFill>
              </a:rPr>
              <a:t>Завдання 2. Назвіть сполучники підрядності, їх групу за значенням. </a:t>
            </a:r>
            <a:r>
              <a:rPr lang="uk-UA" sz="2400" b="1" dirty="0" err="1">
                <a:solidFill>
                  <a:srgbClr val="C00000"/>
                </a:solidFill>
              </a:rPr>
              <a:t>Поставте</a:t>
            </a:r>
            <a:r>
              <a:rPr lang="uk-UA" sz="2400" b="1" dirty="0">
                <a:solidFill>
                  <a:srgbClr val="C00000"/>
                </a:solidFill>
              </a:rPr>
              <a:t> питання від однієї частини речення до іншої.</a:t>
            </a:r>
            <a:endParaRPr lang="ru-RU" sz="2400" b="1" dirty="0">
              <a:solidFill>
                <a:srgbClr val="C0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219F2F2-8C09-4B46-8602-6505E38BF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800" dirty="0"/>
              <a:t>1. </a:t>
            </a:r>
            <a:r>
              <a:rPr lang="ru-RU" sz="2800" dirty="0" err="1"/>
              <a:t>Недаремно</a:t>
            </a:r>
            <a:r>
              <a:rPr lang="ru-RU" sz="2800" dirty="0"/>
              <a:t> </a:t>
            </a:r>
            <a:r>
              <a:rPr lang="ru-RU" sz="2800" dirty="0" err="1"/>
              <a:t>говорять</a:t>
            </a:r>
            <a:r>
              <a:rPr lang="ru-RU" sz="2800" dirty="0"/>
              <a:t>, </a:t>
            </a:r>
            <a:r>
              <a:rPr lang="ru-RU" sz="2800" dirty="0" err="1"/>
              <a:t>що</a:t>
            </a:r>
            <a:r>
              <a:rPr lang="ru-RU" sz="2800" dirty="0"/>
              <a:t> люди - </a:t>
            </a:r>
            <a:r>
              <a:rPr lang="ru-RU" sz="2800" dirty="0" err="1"/>
              <a:t>ніби</a:t>
            </a:r>
            <a:r>
              <a:rPr lang="ru-RU" sz="2800" dirty="0"/>
              <a:t> </a:t>
            </a:r>
            <a:r>
              <a:rPr lang="ru-RU" sz="2800" dirty="0" err="1"/>
              <a:t>дзеркало</a:t>
            </a:r>
            <a:r>
              <a:rPr lang="ru-RU" sz="2800" dirty="0"/>
              <a:t>.                          2. На </a:t>
            </a:r>
            <a:r>
              <a:rPr lang="ru-RU" sz="2800" dirty="0" err="1"/>
              <a:t>березі</a:t>
            </a:r>
            <a:r>
              <a:rPr lang="ru-RU" sz="2800" dirty="0"/>
              <a:t> ставало темно, тому </a:t>
            </a:r>
            <a:r>
              <a:rPr lang="ru-RU" sz="2800" dirty="0" err="1"/>
              <a:t>що</a:t>
            </a:r>
            <a:r>
              <a:rPr lang="ru-RU" sz="2800" dirty="0"/>
              <a:t> з берега </a:t>
            </a:r>
            <a:r>
              <a:rPr lang="ru-RU" sz="2800" dirty="0" err="1"/>
              <a:t>насувалася</a:t>
            </a:r>
            <a:r>
              <a:rPr lang="ru-RU" sz="2800" dirty="0"/>
              <a:t> </a:t>
            </a:r>
            <a:r>
              <a:rPr lang="ru-RU" sz="2800" dirty="0" err="1"/>
              <a:t>важка</a:t>
            </a:r>
            <a:r>
              <a:rPr lang="ru-RU" sz="2800" dirty="0"/>
              <a:t> </a:t>
            </a:r>
            <a:r>
              <a:rPr lang="ru-RU" sz="2800" dirty="0" err="1"/>
              <a:t>чорна</a:t>
            </a:r>
            <a:r>
              <a:rPr lang="ru-RU" sz="2800" dirty="0"/>
              <a:t> </a:t>
            </a:r>
            <a:r>
              <a:rPr lang="ru-RU" sz="2800" dirty="0" err="1"/>
              <a:t>хмара</a:t>
            </a:r>
            <a:r>
              <a:rPr lang="ru-RU" sz="2800" dirty="0"/>
              <a:t>. 3. Уже </a:t>
            </a:r>
            <a:r>
              <a:rPr lang="ru-RU" sz="2800" dirty="0" err="1"/>
              <a:t>сонце</a:t>
            </a:r>
            <a:r>
              <a:rPr lang="ru-RU" sz="2800" dirty="0"/>
              <a:t> </a:t>
            </a:r>
            <a:r>
              <a:rPr lang="ru-RU" sz="2800" dirty="0" err="1"/>
              <a:t>потроху</a:t>
            </a:r>
            <a:r>
              <a:rPr lang="ru-RU" sz="2800" dirty="0"/>
              <a:t> почало </a:t>
            </a:r>
            <a:r>
              <a:rPr lang="ru-RU" sz="2800" dirty="0" err="1"/>
              <a:t>визбирувати</a:t>
            </a:r>
            <a:r>
              <a:rPr lang="ru-RU" sz="2800" dirty="0"/>
              <a:t> росу, коли я </a:t>
            </a:r>
            <a:r>
              <a:rPr lang="ru-RU" sz="2800" dirty="0" err="1"/>
              <a:t>доїхав</a:t>
            </a:r>
            <a:r>
              <a:rPr lang="ru-RU" sz="2800" dirty="0"/>
              <a:t> до </a:t>
            </a:r>
            <a:r>
              <a:rPr lang="ru-RU" sz="2800" dirty="0" err="1"/>
              <a:t>Якимівської</a:t>
            </a:r>
            <a:r>
              <a:rPr lang="ru-RU" sz="2800" dirty="0"/>
              <a:t> </a:t>
            </a:r>
            <a:r>
              <a:rPr lang="ru-RU" sz="2800" dirty="0" err="1"/>
              <a:t>загорожі</a:t>
            </a:r>
            <a:r>
              <a:rPr lang="ru-RU" sz="2800" dirty="0"/>
              <a:t>. 4. За </a:t>
            </a:r>
            <a:r>
              <a:rPr lang="ru-RU" sz="2800" dirty="0" err="1"/>
              <a:t>вікнами</a:t>
            </a:r>
            <a:r>
              <a:rPr lang="ru-RU" sz="2800" dirty="0"/>
              <a:t> </a:t>
            </a:r>
            <a:r>
              <a:rPr lang="ru-RU" sz="2800" dirty="0" err="1"/>
              <a:t>шуміло</a:t>
            </a:r>
            <a:r>
              <a:rPr lang="ru-RU" sz="2800" dirty="0"/>
              <a:t> море, </a:t>
            </a:r>
            <a:r>
              <a:rPr lang="ru-RU" sz="2800" dirty="0" err="1"/>
              <a:t>наче</a:t>
            </a:r>
            <a:r>
              <a:rPr lang="ru-RU" sz="2800" dirty="0"/>
              <a:t> </a:t>
            </a:r>
            <a:r>
              <a:rPr lang="ru-RU" sz="2800" dirty="0" err="1"/>
              <a:t>дихав</a:t>
            </a:r>
            <a:r>
              <a:rPr lang="ru-RU" sz="2800" dirty="0"/>
              <a:t> </a:t>
            </a:r>
            <a:r>
              <a:rPr lang="ru-RU" sz="2800" dirty="0" err="1"/>
              <a:t>під</a:t>
            </a:r>
            <a:r>
              <a:rPr lang="ru-RU" sz="2800" dirty="0"/>
              <a:t> </a:t>
            </a:r>
            <a:r>
              <a:rPr lang="ru-RU" sz="2800" dirty="0" err="1"/>
              <a:t>скелями</a:t>
            </a:r>
            <a:r>
              <a:rPr lang="ru-RU" sz="2800" dirty="0"/>
              <a:t> </a:t>
            </a:r>
            <a:r>
              <a:rPr lang="ru-RU" sz="2800" dirty="0" err="1"/>
              <a:t>якийсь</a:t>
            </a:r>
            <a:r>
              <a:rPr lang="ru-RU" sz="2800" dirty="0"/>
              <a:t> </a:t>
            </a:r>
            <a:r>
              <a:rPr lang="ru-RU" sz="2800" dirty="0" err="1"/>
              <a:t>велетенський</a:t>
            </a:r>
            <a:r>
              <a:rPr lang="ru-RU" sz="2800" dirty="0"/>
              <a:t> </a:t>
            </a:r>
            <a:r>
              <a:rPr lang="ru-RU" sz="2800" dirty="0" err="1"/>
              <a:t>звір</a:t>
            </a:r>
            <a:r>
              <a:rPr lang="ru-RU" sz="2800" dirty="0"/>
              <a:t>.                     5. </a:t>
            </a:r>
            <a:r>
              <a:rPr lang="ru-RU" sz="2800" dirty="0" err="1"/>
              <a:t>Якби</a:t>
            </a:r>
            <a:r>
              <a:rPr lang="ru-RU" sz="2800" dirty="0"/>
              <a:t> </a:t>
            </a:r>
            <a:r>
              <a:rPr lang="ru-RU" sz="2800" dirty="0" err="1"/>
              <a:t>ви</a:t>
            </a:r>
            <a:r>
              <a:rPr lang="ru-RU" sz="2800" dirty="0"/>
              <a:t> </a:t>
            </a:r>
            <a:r>
              <a:rPr lang="ru-RU" sz="2800" dirty="0" err="1"/>
              <a:t>вчились</a:t>
            </a:r>
            <a:r>
              <a:rPr lang="ru-RU" sz="2800" dirty="0"/>
              <a:t> так, як треба, то й </a:t>
            </a:r>
            <a:r>
              <a:rPr lang="ru-RU" sz="2800" dirty="0" err="1"/>
              <a:t>мудрість</a:t>
            </a:r>
            <a:r>
              <a:rPr lang="ru-RU" sz="2800" dirty="0"/>
              <a:t> би </a:t>
            </a:r>
            <a:r>
              <a:rPr lang="ru-RU" sz="2800" dirty="0" err="1"/>
              <a:t>була</a:t>
            </a:r>
            <a:r>
              <a:rPr lang="ru-RU" sz="2800" dirty="0"/>
              <a:t> своя. 6. Народ сам </a:t>
            </a:r>
            <a:r>
              <a:rPr lang="ru-RU" sz="2800" dirty="0" err="1"/>
              <a:t>скує</a:t>
            </a:r>
            <a:r>
              <a:rPr lang="ru-RU" sz="2800" dirty="0"/>
              <a:t> </a:t>
            </a:r>
            <a:r>
              <a:rPr lang="ru-RU" sz="2800" dirty="0" err="1"/>
              <a:t>собі</a:t>
            </a:r>
            <a:r>
              <a:rPr lang="ru-RU" sz="2800" dirty="0"/>
              <a:t> долю, </a:t>
            </a:r>
            <a:r>
              <a:rPr lang="ru-RU" sz="2800" dirty="0" err="1"/>
              <a:t>аби</a:t>
            </a:r>
            <a:r>
              <a:rPr lang="ru-RU" sz="2800" dirty="0"/>
              <a:t> </a:t>
            </a:r>
            <a:r>
              <a:rPr lang="ru-RU" sz="2800" dirty="0" err="1"/>
              <a:t>тільки</a:t>
            </a:r>
            <a:r>
              <a:rPr lang="ru-RU" sz="2800" dirty="0"/>
              <a:t> не </a:t>
            </a:r>
            <a:r>
              <a:rPr lang="ru-RU" sz="2800" dirty="0" err="1"/>
              <a:t>заважали</a:t>
            </a:r>
            <a:r>
              <a:rPr lang="ru-RU" sz="2800" dirty="0"/>
              <a:t>. 7. Вона </a:t>
            </a:r>
            <a:r>
              <a:rPr lang="ru-RU" sz="2800" dirty="0" err="1"/>
              <a:t>наважилась</a:t>
            </a:r>
            <a:r>
              <a:rPr lang="ru-RU" sz="2800" dirty="0"/>
              <a:t> </a:t>
            </a:r>
            <a:r>
              <a:rPr lang="ru-RU" sz="2800" dirty="0" err="1"/>
              <a:t>покинути</a:t>
            </a:r>
            <a:r>
              <a:rPr lang="ru-RU" sz="2800" dirty="0"/>
              <a:t> </a:t>
            </a:r>
            <a:r>
              <a:rPr lang="ru-RU" sz="2800" dirty="0" err="1"/>
              <a:t>небезпечне</a:t>
            </a:r>
            <a:r>
              <a:rPr lang="ru-RU" sz="2800" dirty="0"/>
              <a:t> </a:t>
            </a:r>
            <a:r>
              <a:rPr lang="ru-RU" sz="2800" dirty="0" err="1"/>
              <a:t>місце</a:t>
            </a:r>
            <a:r>
              <a:rPr lang="ru-RU" sz="2800" dirty="0"/>
              <a:t>, </a:t>
            </a:r>
            <a:r>
              <a:rPr lang="ru-RU" sz="2800" dirty="0" err="1"/>
              <a:t>незважаючи</a:t>
            </a:r>
            <a:r>
              <a:rPr lang="ru-RU" sz="2800" dirty="0"/>
              <a:t> на те </a:t>
            </a:r>
            <a:r>
              <a:rPr lang="ru-RU" sz="2800" dirty="0" err="1"/>
              <a:t>що</a:t>
            </a:r>
            <a:r>
              <a:rPr lang="ru-RU" sz="2800" dirty="0"/>
              <a:t> </a:t>
            </a:r>
            <a:r>
              <a:rPr lang="ru-RU" sz="2800" dirty="0" err="1"/>
              <a:t>Остапові</a:t>
            </a:r>
            <a:r>
              <a:rPr lang="ru-RU" sz="2800" dirty="0"/>
              <a:t> трудно </a:t>
            </a:r>
            <a:r>
              <a:rPr lang="ru-RU" sz="2800" dirty="0" err="1"/>
              <a:t>було</a:t>
            </a:r>
            <a:r>
              <a:rPr lang="ru-RU" sz="2800" dirty="0"/>
              <a:t> </a:t>
            </a:r>
            <a:r>
              <a:rPr lang="ru-RU" sz="2800" dirty="0" err="1"/>
              <a:t>пускатися</a:t>
            </a:r>
            <a:r>
              <a:rPr lang="ru-RU" sz="2800" dirty="0"/>
              <a:t> в </a:t>
            </a:r>
            <a:r>
              <a:rPr lang="ru-RU" sz="2800" dirty="0" err="1"/>
              <a:t>далеку</a:t>
            </a:r>
            <a:r>
              <a:rPr lang="ru-RU" sz="2800" dirty="0"/>
              <a:t> дорогу.  8. </a:t>
            </a:r>
            <a:r>
              <a:rPr lang="ru-RU" sz="2800" dirty="0" err="1"/>
              <a:t>Хутір</a:t>
            </a:r>
            <a:r>
              <a:rPr lang="ru-RU" sz="2800" dirty="0"/>
              <a:t> </a:t>
            </a:r>
            <a:r>
              <a:rPr lang="ru-RU" sz="2800" dirty="0" err="1"/>
              <a:t>ховався</a:t>
            </a:r>
            <a:r>
              <a:rPr lang="ru-RU" sz="2800" dirty="0"/>
              <a:t> </a:t>
            </a:r>
            <a:r>
              <a:rPr lang="ru-RU" sz="2800" dirty="0" err="1"/>
              <a:t>серед</a:t>
            </a:r>
            <a:r>
              <a:rPr lang="ru-RU" sz="2800" dirty="0"/>
              <a:t> дерев, так </a:t>
            </a:r>
            <a:r>
              <a:rPr lang="ru-RU" sz="2800" dirty="0" err="1"/>
              <a:t>що</a:t>
            </a:r>
            <a:r>
              <a:rPr lang="ru-RU" sz="2800" dirty="0"/>
              <a:t> </a:t>
            </a:r>
            <a:r>
              <a:rPr lang="ru-RU" sz="2800" dirty="0" err="1"/>
              <a:t>влітку</a:t>
            </a:r>
            <a:r>
              <a:rPr lang="ru-RU" sz="2800" dirty="0"/>
              <a:t> </a:t>
            </a:r>
            <a:r>
              <a:rPr lang="ru-RU" sz="2800" dirty="0" err="1"/>
              <a:t>іншу</a:t>
            </a:r>
            <a:r>
              <a:rPr lang="ru-RU" sz="2800" dirty="0"/>
              <a:t> хатку </a:t>
            </a:r>
            <a:r>
              <a:rPr lang="ru-RU" sz="2800" dirty="0" err="1"/>
              <a:t>даремно</a:t>
            </a:r>
            <a:r>
              <a:rPr lang="ru-RU" sz="2800" dirty="0"/>
              <a:t> </a:t>
            </a:r>
            <a:r>
              <a:rPr lang="ru-RU" sz="2800" dirty="0" err="1"/>
              <a:t>очима</a:t>
            </a:r>
            <a:r>
              <a:rPr lang="ru-RU" sz="2800" dirty="0"/>
              <a:t> </a:t>
            </a:r>
            <a:r>
              <a:rPr lang="ru-RU" sz="2800" dirty="0" err="1"/>
              <a:t>шукатимеш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6205334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519</Words>
  <Application>Microsoft Office PowerPoint</Application>
  <PresentationFormat>Экран 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 Сполучники сурядності та підрядності</vt:lpstr>
      <vt:lpstr>Пригадаймо !</vt:lpstr>
      <vt:lpstr>Слайд 3</vt:lpstr>
      <vt:lpstr>Слайд 4</vt:lpstr>
      <vt:lpstr>Види складних речень</vt:lpstr>
      <vt:lpstr>Слайд 6</vt:lpstr>
      <vt:lpstr>Слайд 7</vt:lpstr>
      <vt:lpstr>Завдання 1. Назвіть сполучники сурядності, визначте їх групи за значенням</vt:lpstr>
      <vt:lpstr>Завдання 2. Назвіть сполучники підрядності, їх групу за значенням. Поставте питання від однієї частини речення до іншої.</vt:lpstr>
      <vt:lpstr>Завдання 3. Замість крапок вставити сполучники сурядності чи підрядності.</vt:lpstr>
      <vt:lpstr>Завдання 4. Об’єднайте прості речення в складні, використавши відповідні сполучники.</vt:lpstr>
      <vt:lpstr>Домашнє завдання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Сполучник як службова частина мови. Сполучники сурядності та підрядності</dc:title>
  <dc:creator>Пользователь</dc:creator>
  <cp:lastModifiedBy>Пользователь</cp:lastModifiedBy>
  <cp:revision>11</cp:revision>
  <dcterms:created xsi:type="dcterms:W3CDTF">2020-04-27T06:59:45Z</dcterms:created>
  <dcterms:modified xsi:type="dcterms:W3CDTF">2025-03-09T10:13:52Z</dcterms:modified>
</cp:coreProperties>
</file>