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Playfair Display" charset="-52"/>
      <p:regular r:id="rId18"/>
      <p:bold r:id="rId19"/>
      <p:italic r:id="rId20"/>
      <p:boldItalic r:id="rId21"/>
    </p:embeddedFont>
    <p:embeddedFont>
      <p:font typeface="Montserrat" charset="-52"/>
      <p:regular r:id="rId22"/>
      <p:bold r:id="rId23"/>
      <p:italic r:id="rId24"/>
      <p:boldItalic r:id="rId25"/>
    </p:embeddedFont>
    <p:embeddedFont>
      <p:font typeface="Oswald" charset="-52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79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734450a93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734450a93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734450a93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734450a93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734450a93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734450a93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636a665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636a665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734450a93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734450a93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734450a9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734450a9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734450a9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734450a9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734450a9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734450a9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Ознаки, властивості сполучника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734450a9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734450a9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734450a93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734450a93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734450a93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734450a93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734450a93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734450a93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734450a93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734450a93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509400"/>
            <a:ext cx="8455500" cy="31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Сполучник як службова частина мови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707100"/>
            <a:ext cx="4014000" cy="9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uk-UA" sz="1400" dirty="0" smtClean="0">
                <a:latin typeface="Playfair Display"/>
                <a:ea typeface="Playfair Display"/>
                <a:cs typeface="Playfair Display"/>
                <a:sym typeface="Playfair Display"/>
              </a:rPr>
              <a:t>7 клас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uk-UA" sz="1400" dirty="0" err="1" smtClean="0">
                <a:latin typeface="Playfair Display"/>
                <a:sym typeface="Playfair Display"/>
              </a:rPr>
              <a:t>Стрембицька</a:t>
            </a:r>
            <a:r>
              <a:rPr lang="uk-UA" sz="1400" dirty="0" smtClean="0">
                <a:latin typeface="Playfair Display"/>
                <a:sym typeface="Playfair Display"/>
              </a:rPr>
              <a:t> Л.А.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311700" y="374975"/>
            <a:ext cx="85206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500"/>
              <a:t>Сполучники підрядності</a:t>
            </a:r>
            <a:endParaRPr sz="3500"/>
          </a:p>
        </p:txBody>
      </p:sp>
      <p:sp>
        <p:nvSpPr>
          <p:cNvPr id="152" name="Google Shape;152;p22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900" b="1"/>
              <a:t>Підрядні</a:t>
            </a:r>
            <a:r>
              <a:rPr lang="uk" sz="2900"/>
              <a:t> сполучники приєднують підрядні речення до головного: </a:t>
            </a:r>
            <a:endParaRPr sz="29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uk" sz="2900" i="1">
                <a:solidFill>
                  <a:srgbClr val="666666"/>
                </a:solidFill>
              </a:rPr>
              <a:t>Ярема гнувся, </a:t>
            </a:r>
            <a:r>
              <a:rPr lang="uk" sz="2900" b="1" i="1">
                <a:solidFill>
                  <a:srgbClr val="666666"/>
                </a:solidFill>
              </a:rPr>
              <a:t>бо</a:t>
            </a:r>
            <a:r>
              <a:rPr lang="uk" sz="2900" i="1">
                <a:solidFill>
                  <a:srgbClr val="666666"/>
                </a:solidFill>
              </a:rPr>
              <a:t> не знав, сіромаха, </a:t>
            </a:r>
            <a:r>
              <a:rPr lang="uk" sz="2900" b="1" i="1">
                <a:solidFill>
                  <a:srgbClr val="666666"/>
                </a:solidFill>
              </a:rPr>
              <a:t>що</a:t>
            </a:r>
            <a:r>
              <a:rPr lang="uk" sz="2900" i="1">
                <a:solidFill>
                  <a:srgbClr val="666666"/>
                </a:solidFill>
              </a:rPr>
              <a:t> виросли крила, </a:t>
            </a:r>
            <a:r>
              <a:rPr lang="uk" sz="2900" b="1" i="1">
                <a:solidFill>
                  <a:srgbClr val="666666"/>
                </a:solidFill>
              </a:rPr>
              <a:t>що</a:t>
            </a:r>
            <a:r>
              <a:rPr lang="uk" sz="2900" i="1">
                <a:solidFill>
                  <a:srgbClr val="666666"/>
                </a:solidFill>
              </a:rPr>
              <a:t> неба достане, </a:t>
            </a:r>
            <a:r>
              <a:rPr lang="uk" sz="2900" b="1" i="1">
                <a:solidFill>
                  <a:srgbClr val="666666"/>
                </a:solidFill>
              </a:rPr>
              <a:t>коли</a:t>
            </a:r>
            <a:r>
              <a:rPr lang="uk" sz="2900" i="1">
                <a:solidFill>
                  <a:srgbClr val="666666"/>
                </a:solidFill>
              </a:rPr>
              <a:t> полетить (Т.Шевченко).</a:t>
            </a:r>
            <a:endParaRPr sz="3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311700" y="367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300"/>
              <a:t>За значенням сполучники поділяються на</a:t>
            </a:r>
            <a:endParaRPr sz="3300"/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1500" y="1212850"/>
            <a:ext cx="41727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3000" b="1"/>
              <a:t>Сурядні</a:t>
            </a:r>
            <a:endParaRPr sz="3000"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uk" sz="2000" b="1"/>
              <a:t>єднальні:</a:t>
            </a:r>
            <a:r>
              <a:rPr lang="uk" sz="2000"/>
              <a:t> </a:t>
            </a:r>
            <a:r>
              <a:rPr lang="uk" sz="2000" i="1"/>
              <a:t>і, й, та, і… і, ні… ні, не тільки… але й, як… так</a:t>
            </a:r>
            <a:endParaRPr sz="2000" i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uk" sz="2000" b="1"/>
              <a:t>протиставні: </a:t>
            </a:r>
            <a:r>
              <a:rPr lang="uk" sz="2000" i="1"/>
              <a:t>а, але, та, проте, зате, однак</a:t>
            </a:r>
            <a:endParaRPr sz="2000" i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uk" sz="2000" b="1"/>
              <a:t>розділові:</a:t>
            </a:r>
            <a:r>
              <a:rPr lang="uk" sz="2000" b="1" i="1"/>
              <a:t> </a:t>
            </a:r>
            <a:r>
              <a:rPr lang="uk" sz="2000" i="1"/>
              <a:t>або, чи, або… або, чи… чи, хоч… хоч, то… то, не то… не то, чи то… чи то</a:t>
            </a:r>
            <a:endParaRPr sz="2000" i="1"/>
          </a:p>
        </p:txBody>
      </p:sp>
      <p:sp>
        <p:nvSpPr>
          <p:cNvPr id="159" name="Google Shape;159;p23"/>
          <p:cNvSpPr txBox="1"/>
          <p:nvPr/>
        </p:nvSpPr>
        <p:spPr>
          <a:xfrm>
            <a:off x="4572000" y="1212850"/>
            <a:ext cx="41727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000" b="1">
                <a:latin typeface="Playfair Display"/>
                <a:ea typeface="Playfair Display"/>
                <a:cs typeface="Playfair Display"/>
                <a:sym typeface="Playfair Display"/>
              </a:rPr>
              <a:t>Підрядні</a:t>
            </a:r>
            <a:endParaRPr sz="3000"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Char char="●"/>
            </a:pPr>
            <a:r>
              <a:rPr lang="uk" sz="2000" b="1">
                <a:latin typeface="Playfair Display"/>
                <a:ea typeface="Playfair Display"/>
                <a:cs typeface="Playfair Display"/>
                <a:sym typeface="Playfair Display"/>
              </a:rPr>
              <a:t>порівняльні: </a:t>
            </a:r>
            <a:r>
              <a:rPr lang="uk" sz="2000" i="1">
                <a:latin typeface="Playfair Display"/>
                <a:ea typeface="Playfair Display"/>
                <a:cs typeface="Playfair Display"/>
                <a:sym typeface="Playfair Display"/>
              </a:rPr>
              <a:t>як, мов</a:t>
            </a:r>
            <a:endParaRPr sz="2000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Char char="●"/>
            </a:pPr>
            <a:r>
              <a:rPr lang="uk" sz="2000" b="1">
                <a:latin typeface="Playfair Display"/>
                <a:ea typeface="Playfair Display"/>
                <a:cs typeface="Playfair Display"/>
                <a:sym typeface="Playfair Display"/>
              </a:rPr>
              <a:t>часові: </a:t>
            </a:r>
            <a:r>
              <a:rPr lang="uk" sz="2000" i="1">
                <a:latin typeface="Playfair Display"/>
                <a:ea typeface="Playfair Display"/>
                <a:cs typeface="Playfair Display"/>
                <a:sym typeface="Playfair Display"/>
              </a:rPr>
              <a:t>як, відтоді як</a:t>
            </a:r>
            <a:endParaRPr sz="2000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Char char="●"/>
            </a:pPr>
            <a:r>
              <a:rPr lang="uk" sz="2000" b="1">
                <a:latin typeface="Playfair Display"/>
                <a:ea typeface="Playfair Display"/>
                <a:cs typeface="Playfair Display"/>
                <a:sym typeface="Playfair Display"/>
              </a:rPr>
              <a:t>причинові: </a:t>
            </a:r>
            <a:r>
              <a:rPr lang="uk" sz="2000" i="1">
                <a:latin typeface="Playfair Display"/>
                <a:ea typeface="Playfair Display"/>
                <a:cs typeface="Playfair Display"/>
                <a:sym typeface="Playfair Display"/>
              </a:rPr>
              <a:t>бо, тим що</a:t>
            </a:r>
            <a:endParaRPr sz="2000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Char char="●"/>
            </a:pPr>
            <a:r>
              <a:rPr lang="uk" sz="2000" b="1">
                <a:latin typeface="Playfair Display"/>
                <a:ea typeface="Playfair Display"/>
                <a:cs typeface="Playfair Display"/>
                <a:sym typeface="Playfair Display"/>
              </a:rPr>
              <a:t>мети:</a:t>
            </a:r>
            <a:r>
              <a:rPr lang="uk" sz="2000"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uk" sz="2000" i="1">
                <a:latin typeface="Playfair Display"/>
                <a:ea typeface="Playfair Display"/>
                <a:cs typeface="Playfair Display"/>
                <a:sym typeface="Playfair Display"/>
              </a:rPr>
              <a:t>щоб, аби</a:t>
            </a:r>
            <a:endParaRPr sz="2000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Char char="●"/>
            </a:pPr>
            <a:r>
              <a:rPr lang="uk" sz="2000" b="1">
                <a:latin typeface="Playfair Display"/>
                <a:ea typeface="Playfair Display"/>
                <a:cs typeface="Playfair Display"/>
                <a:sym typeface="Playfair Display"/>
              </a:rPr>
              <a:t>умовні: </a:t>
            </a:r>
            <a:r>
              <a:rPr lang="uk" sz="2000" i="1">
                <a:latin typeface="Playfair Display"/>
                <a:ea typeface="Playfair Display"/>
                <a:cs typeface="Playfair Display"/>
                <a:sym typeface="Playfair Display"/>
              </a:rPr>
              <a:t>якщо, якби</a:t>
            </a:r>
            <a:endParaRPr sz="2000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Char char="●"/>
            </a:pPr>
            <a:r>
              <a:rPr lang="uk" sz="2000" b="1">
                <a:latin typeface="Playfair Display"/>
                <a:ea typeface="Playfair Display"/>
                <a:cs typeface="Playfair Display"/>
                <a:sym typeface="Playfair Display"/>
              </a:rPr>
              <a:t>допустові: </a:t>
            </a:r>
            <a:r>
              <a:rPr lang="uk" sz="2000" i="1">
                <a:latin typeface="Playfair Display"/>
                <a:ea typeface="Playfair Display"/>
                <a:cs typeface="Playfair Display"/>
                <a:sym typeface="Playfair Display"/>
              </a:rPr>
              <a:t>хоч, хай</a:t>
            </a:r>
            <a:endParaRPr sz="2000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Char char="●"/>
            </a:pPr>
            <a:r>
              <a:rPr lang="uk" sz="2000" b="1">
                <a:latin typeface="Playfair Display"/>
                <a:ea typeface="Playfair Display"/>
                <a:cs typeface="Playfair Display"/>
                <a:sym typeface="Playfair Display"/>
              </a:rPr>
              <a:t>наслідкові: </a:t>
            </a:r>
            <a:r>
              <a:rPr lang="uk" sz="2000" i="1">
                <a:latin typeface="Playfair Display"/>
                <a:ea typeface="Playfair Display"/>
                <a:cs typeface="Playfair Display"/>
                <a:sym typeface="Playfair Display"/>
              </a:rPr>
              <a:t>так що</a:t>
            </a:r>
            <a:endParaRPr sz="2000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Char char="●"/>
            </a:pPr>
            <a:r>
              <a:rPr lang="uk" sz="2000" b="1">
                <a:latin typeface="Playfair Display"/>
                <a:ea typeface="Playfair Display"/>
                <a:cs typeface="Playfair Display"/>
                <a:sym typeface="Playfair Display"/>
              </a:rPr>
              <a:t>пояснювальні:</a:t>
            </a:r>
            <a:r>
              <a:rPr lang="uk" sz="2000" b="1" i="1"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uk" sz="2000" i="1">
                <a:latin typeface="Playfair Display"/>
                <a:ea typeface="Playfair Display"/>
                <a:cs typeface="Playfair Display"/>
                <a:sym typeface="Playfair Display"/>
              </a:rPr>
              <a:t>тобто</a:t>
            </a:r>
            <a:endParaRPr sz="2000" i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311700" y="297150"/>
            <a:ext cx="8520600" cy="7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400"/>
              <a:t>Знайдіть та проаналізуйте сполучники</a:t>
            </a:r>
            <a:endParaRPr sz="3400"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311700" y="1054175"/>
            <a:ext cx="8520600" cy="3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uk" sz="2700"/>
              <a:t>Нестримно спливають століття. У вогні пожеж і запеклих воєн гинули твори мистецтв і будівничих. На місці старих виростали нові міста та храми, бо ніщо не має влади над часом. Із плином століть ми важче розуміємо життя й інтереси людей минулих часів, проте кожна епоха залишає за собою пам’ятки, які є душею народу.</a:t>
            </a:r>
            <a:endParaRPr sz="2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Відповідь:</a:t>
            </a:r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uk" sz="2700"/>
              <a:t>Нестримно спливають століття. У вогні пожеж</a:t>
            </a:r>
            <a:r>
              <a:rPr lang="uk" sz="2700" b="1"/>
              <a:t> і</a:t>
            </a:r>
            <a:r>
              <a:rPr lang="uk" sz="2700"/>
              <a:t> запеклих воєн гинули твори мистецтв </a:t>
            </a:r>
            <a:r>
              <a:rPr lang="uk" sz="2700" b="1"/>
              <a:t>і </a:t>
            </a:r>
            <a:r>
              <a:rPr lang="uk" sz="2700"/>
              <a:t>будівничих. На місці старих виростали нові міста </a:t>
            </a:r>
            <a:r>
              <a:rPr lang="uk" sz="2700" b="1"/>
              <a:t>та</a:t>
            </a:r>
            <a:r>
              <a:rPr lang="uk" sz="2700"/>
              <a:t> храми, </a:t>
            </a:r>
            <a:r>
              <a:rPr lang="uk" sz="2700" b="1"/>
              <a:t>бо</a:t>
            </a:r>
            <a:r>
              <a:rPr lang="uk" sz="2700"/>
              <a:t> ніщо не має влади над часом. Із плином століть ми важче розуміємо життя </a:t>
            </a:r>
            <a:r>
              <a:rPr lang="uk" sz="2700" b="1"/>
              <a:t>й</a:t>
            </a:r>
            <a:r>
              <a:rPr lang="uk" sz="2700"/>
              <a:t> інтереси людей минулих часів, </a:t>
            </a:r>
            <a:r>
              <a:rPr lang="uk" sz="2700" b="1"/>
              <a:t>проте</a:t>
            </a:r>
            <a:r>
              <a:rPr lang="uk" sz="2700"/>
              <a:t> кожна епоха залишає за собою пам’ятки, </a:t>
            </a:r>
            <a:r>
              <a:rPr lang="uk" sz="2700" b="1"/>
              <a:t>які </a:t>
            </a:r>
            <a:r>
              <a:rPr lang="uk" sz="2700"/>
              <a:t>є душею народу.</a:t>
            </a:r>
            <a:endParaRPr sz="27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311700" y="311300"/>
            <a:ext cx="8520600" cy="6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400"/>
              <a:t>“Мікрофон”</a:t>
            </a:r>
            <a:endParaRPr sz="3400"/>
          </a:p>
        </p:txBody>
      </p:sp>
      <p:sp>
        <p:nvSpPr>
          <p:cNvPr id="177" name="Google Shape;177;p26"/>
          <p:cNvSpPr txBox="1">
            <a:spLocks noGrp="1"/>
          </p:cNvSpPr>
          <p:nvPr>
            <p:ph type="body" idx="1"/>
          </p:nvPr>
        </p:nvSpPr>
        <p:spPr>
          <a:xfrm>
            <a:off x="311700" y="939800"/>
            <a:ext cx="8520600" cy="4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layfair Display"/>
              <a:buAutoNum type="arabicPeriod"/>
            </a:pPr>
            <a:r>
              <a:rPr lang="uk" sz="3000">
                <a:solidFill>
                  <a:srgbClr val="000000"/>
                </a:solidFill>
                <a:highlight>
                  <a:srgbClr val="FFFFFF"/>
                </a:highlight>
              </a:rPr>
              <a:t>У чому відчували труднощі, які саме?</a:t>
            </a:r>
            <a:endParaRPr sz="3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334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layfair Display"/>
              <a:buAutoNum type="arabicPeriod"/>
            </a:pPr>
            <a:r>
              <a:rPr lang="uk" sz="3000">
                <a:solidFill>
                  <a:srgbClr val="000000"/>
                </a:solidFill>
                <a:highlight>
                  <a:srgbClr val="FFFFFF"/>
                </a:highlight>
              </a:rPr>
              <a:t>Чого ви навчилися на цьому уроці?</a:t>
            </a:r>
            <a:endParaRPr sz="3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334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layfair Display"/>
              <a:buAutoNum type="arabicPeriod"/>
            </a:pPr>
            <a:r>
              <a:rPr lang="uk" sz="3000">
                <a:solidFill>
                  <a:srgbClr val="000000"/>
                </a:solidFill>
                <a:highlight>
                  <a:srgbClr val="FFFFFF"/>
                </a:highlight>
              </a:rPr>
              <a:t>Чи досягли мети уроку, яку поставили перед собою на початку уроку?(слайд 3).</a:t>
            </a:r>
            <a:endParaRPr sz="3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334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layfair Display"/>
              <a:buAutoNum type="arabicPeriod"/>
            </a:pPr>
            <a:r>
              <a:rPr lang="uk" sz="3000">
                <a:solidFill>
                  <a:srgbClr val="000000"/>
                </a:solidFill>
                <a:highlight>
                  <a:srgbClr val="FFFFFF"/>
                </a:highlight>
              </a:rPr>
              <a:t>Чи задоволені своєю роботою на уроці?</a:t>
            </a:r>
            <a:endParaRPr sz="3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334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layfair Display"/>
              <a:buAutoNum type="arabicPeriod"/>
            </a:pPr>
            <a:r>
              <a:rPr lang="uk" sz="3000">
                <a:solidFill>
                  <a:srgbClr val="000000"/>
                </a:solidFill>
                <a:highlight>
                  <a:srgbClr val="FFFFFF"/>
                </a:highlight>
              </a:rPr>
              <a:t>Чи вдалося досягти УСПІХУ?</a:t>
            </a:r>
            <a:endParaRPr sz="3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3000">
                <a:solidFill>
                  <a:schemeClr val="accent5"/>
                </a:solidFill>
                <a:highlight>
                  <a:schemeClr val="dk1"/>
                </a:highlight>
              </a:rPr>
              <a:t>Дякую за урок!</a:t>
            </a:r>
            <a:endParaRPr sz="3000">
              <a:solidFill>
                <a:schemeClr val="accent5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6000" dirty="0" smtClean="0"/>
              <a:t> Домашнє завдання</a:t>
            </a:r>
            <a:endParaRPr lang="ru-RU" sz="6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mtClean="0"/>
              <a:t>Виконати вправу </a:t>
            </a:r>
            <a:r>
              <a:rPr lang="uk-UA" dirty="0" smtClean="0"/>
              <a:t>316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325450"/>
            <a:ext cx="85206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500"/>
              <a:t>Бесіда</a:t>
            </a:r>
            <a:endParaRPr sz="410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uk" sz="2200"/>
              <a:t>Який розділ мовознавства вивчає частини мови?</a:t>
            </a:r>
            <a:endParaRPr sz="220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uk" sz="2200"/>
              <a:t>Які частини мови ви знаєте?</a:t>
            </a:r>
            <a:endParaRPr sz="220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uk" sz="2200"/>
              <a:t>Які з них самостійні?</a:t>
            </a:r>
            <a:endParaRPr sz="220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uk" sz="2200"/>
              <a:t>Які ознаки притаманні самостійним частинам мови?</a:t>
            </a:r>
            <a:endParaRPr sz="2200"/>
          </a:p>
          <a:p>
            <a:pPr marL="457200" lvl="0" indent="-368300" algn="l" rtl="0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uk" sz="2200"/>
              <a:t>Сполучник - це самостійна чи службова частина мови? Чому?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297150"/>
            <a:ext cx="8520600" cy="7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uk" sz="255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Тема: Сполучник як службова частина мови</a:t>
            </a:r>
            <a:endParaRPr sz="2550" b="1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905600"/>
            <a:ext cx="8520600" cy="3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uk" sz="2050" b="1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Мета уроку:</a:t>
            </a:r>
            <a:endParaRPr sz="2050" b="1">
              <a:solidFill>
                <a:srgbClr val="404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uk" sz="1250" b="1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навчальна</a:t>
            </a:r>
            <a:endParaRPr sz="1250" b="1">
              <a:solidFill>
                <a:srgbClr val="404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533400" lvl="0" indent="-307975" algn="l" rtl="0"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250"/>
              <a:buFont typeface="Arial"/>
              <a:buChar char="●"/>
            </a:pPr>
            <a:r>
              <a:rPr lang="uk" sz="125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ознайомити учнів з особливостями сполучника як службової частини мови;</a:t>
            </a:r>
            <a:endParaRPr sz="1250">
              <a:solidFill>
                <a:srgbClr val="404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533400" lvl="0" indent="-307975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50"/>
              <a:buFont typeface="Arial"/>
              <a:buChar char="●"/>
            </a:pPr>
            <a:r>
              <a:rPr lang="uk" sz="125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формувати вміння визначати та розпізнавати сполучники в реченнях;</a:t>
            </a:r>
            <a:endParaRPr sz="1250">
              <a:solidFill>
                <a:srgbClr val="404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533400" lvl="0" indent="-307975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50"/>
              <a:buFont typeface="Arial"/>
              <a:buChar char="●"/>
            </a:pPr>
            <a:r>
              <a:rPr lang="uk" sz="125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дати поняття про сполучники сурядності та підрядності;</a:t>
            </a:r>
            <a:endParaRPr sz="1250">
              <a:solidFill>
                <a:srgbClr val="404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uk" sz="1250" b="1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розвивальна:</a:t>
            </a:r>
            <a:endParaRPr sz="1250" b="1">
              <a:solidFill>
                <a:srgbClr val="404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uk" sz="125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розвивати:</a:t>
            </a:r>
            <a:endParaRPr sz="1250">
              <a:solidFill>
                <a:srgbClr val="404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533400" lvl="0" indent="-307975" algn="l" rtl="0"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250"/>
              <a:buFont typeface="Arial"/>
              <a:buChar char="●"/>
            </a:pPr>
            <a:r>
              <a:rPr lang="uk" sz="125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пам’ять, логічне мислення, спостережливість,</a:t>
            </a:r>
            <a:endParaRPr sz="1250">
              <a:solidFill>
                <a:srgbClr val="404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533400" lvl="0" indent="-307975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50"/>
              <a:buFont typeface="Arial"/>
              <a:buChar char="●"/>
            </a:pPr>
            <a:r>
              <a:rPr lang="uk" sz="125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уміння застосовувати набуті знання, синтезувати та аналізувати;</a:t>
            </a:r>
            <a:endParaRPr sz="1250">
              <a:solidFill>
                <a:srgbClr val="404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533400" lvl="0" indent="-307975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50"/>
              <a:buFont typeface="Arial"/>
              <a:buChar char="●"/>
            </a:pPr>
            <a:r>
              <a:rPr lang="uk" sz="125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пізнавальну активність, уміння узагальнювати.</a:t>
            </a:r>
            <a:endParaRPr sz="1250">
              <a:solidFill>
                <a:srgbClr val="404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250" b="1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виховна:</a:t>
            </a:r>
            <a:endParaRPr sz="1250" b="1">
              <a:solidFill>
                <a:srgbClr val="404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533400" lvl="0" indent="-307975" algn="l" rtl="0"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250"/>
              <a:buFont typeface="Arial"/>
              <a:buChar char="●"/>
            </a:pPr>
            <a:r>
              <a:rPr lang="uk" sz="125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виховувати почуття любові й поваги до народної культури й творчості; культуру усного та писемного мовлення.</a:t>
            </a:r>
            <a:endParaRPr sz="1250">
              <a:solidFill>
                <a:srgbClr val="404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3100">
              <a:highlight>
                <a:schemeClr val="dk1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1400850" y="219050"/>
            <a:ext cx="6282600" cy="8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Вживається для зв’язку однорідних членів, частин складного речення чи окремих речень у тексті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2525775"/>
            <a:ext cx="2893200" cy="8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uk" sz="2200" b="1">
                <a:highlight>
                  <a:schemeClr val="dk1"/>
                </a:highlight>
              </a:rPr>
              <a:t>Не має лексичного значення</a:t>
            </a:r>
            <a:endParaRPr sz="2200" b="1">
              <a:highlight>
                <a:schemeClr val="dk1"/>
              </a:highlight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3366750" y="1861525"/>
            <a:ext cx="2410500" cy="2142900"/>
          </a:xfrm>
          <a:prstGeom prst="star10">
            <a:avLst>
              <a:gd name="adj" fmla="val 42533"/>
              <a:gd name="hf" fmla="val 10514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 b="1">
                <a:highlight>
                  <a:schemeClr val="lt2"/>
                </a:highlight>
              </a:rPr>
              <a:t>Сполучник</a:t>
            </a:r>
            <a:endParaRPr sz="1900" b="1">
              <a:highlight>
                <a:schemeClr val="lt2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 b="1">
                <a:highlight>
                  <a:schemeClr val="lt2"/>
                </a:highlight>
              </a:rPr>
              <a:t>як службова частина мови</a:t>
            </a:r>
            <a:endParaRPr sz="1900" b="1">
              <a:highlight>
                <a:schemeClr val="lt2"/>
              </a:highlight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070525" y="4174225"/>
            <a:ext cx="3282900" cy="1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 b="1">
                <a:highlight>
                  <a:schemeClr val="dk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Не є членом речення</a:t>
            </a:r>
            <a:r>
              <a:rPr lang="uk" sz="2200" b="1">
                <a:highlight>
                  <a:schemeClr val="dk1"/>
                </a:highlight>
              </a:rPr>
              <a:t> </a:t>
            </a:r>
            <a:endParaRPr sz="2200" b="1">
              <a:highlight>
                <a:schemeClr val="dk1"/>
              </a:highlight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6310875" y="2646025"/>
            <a:ext cx="25215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b="1">
                <a:highlight>
                  <a:schemeClr val="dk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Незмінне слово</a:t>
            </a:r>
            <a:endParaRPr sz="2400" b="1"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3070525" y="2907800"/>
            <a:ext cx="247500" cy="14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5822700" y="2936150"/>
            <a:ext cx="325500" cy="14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4572000" y="1719225"/>
            <a:ext cx="5400" cy="849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4572000" y="4075175"/>
            <a:ext cx="25200" cy="141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360825"/>
            <a:ext cx="8520600" cy="6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Сполучник як службова частина мови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047100"/>
            <a:ext cx="8520600" cy="3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b="1">
                <a:solidFill>
                  <a:srgbClr val="000000"/>
                </a:solidFill>
                <a:highlight>
                  <a:srgbClr val="FFFFFF"/>
                </a:highlight>
              </a:rPr>
              <a:t>Сполучник </a:t>
            </a:r>
            <a:r>
              <a:rPr lang="uk" sz="2400">
                <a:solidFill>
                  <a:srgbClr val="000000"/>
                </a:solidFill>
                <a:highlight>
                  <a:srgbClr val="FFFFFF"/>
                </a:highlight>
              </a:rPr>
              <a:t>- це незмінна службова частина мови, що вживається для зв’язку  однорідних членів речення та частини складного речення, вказуючи на різні смислові зв’язки між ними.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uk" sz="2400">
                <a:solidFill>
                  <a:schemeClr val="accent5"/>
                </a:solidFill>
                <a:highlight>
                  <a:schemeClr val="dk1"/>
                </a:highlight>
              </a:rPr>
              <a:t>Наприклад:</a:t>
            </a:r>
            <a:endParaRPr sz="2400">
              <a:solidFill>
                <a:schemeClr val="accent5"/>
              </a:solidFill>
              <a:highlight>
                <a:schemeClr val="dk1"/>
              </a:highlight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uk" sz="2400" i="1">
                <a:solidFill>
                  <a:srgbClr val="404040"/>
                </a:solidFill>
                <a:highlight>
                  <a:srgbClr val="FFFFFF"/>
                </a:highlight>
              </a:rPr>
              <a:t>Ледачий двічі робить, </a:t>
            </a:r>
            <a:r>
              <a:rPr lang="uk" sz="2400" b="1" i="1" u="sng">
                <a:solidFill>
                  <a:srgbClr val="404040"/>
                </a:solidFill>
                <a:highlight>
                  <a:srgbClr val="FFFFFF"/>
                </a:highlight>
              </a:rPr>
              <a:t>а</a:t>
            </a:r>
            <a:r>
              <a:rPr lang="uk" sz="2400" i="1">
                <a:solidFill>
                  <a:srgbClr val="404040"/>
                </a:solidFill>
                <a:highlight>
                  <a:srgbClr val="FFFFFF"/>
                </a:highlight>
              </a:rPr>
              <a:t> скупий двічі платить.</a:t>
            </a:r>
            <a:endParaRPr sz="2400" i="1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uk" sz="2400" i="1">
                <a:solidFill>
                  <a:srgbClr val="404040"/>
                </a:solidFill>
                <a:highlight>
                  <a:srgbClr val="FFFFFF"/>
                </a:highlight>
              </a:rPr>
              <a:t>Зима без літа, </a:t>
            </a:r>
            <a:r>
              <a:rPr lang="uk" sz="2400" b="1" i="1" u="sng">
                <a:solidFill>
                  <a:srgbClr val="404040"/>
                </a:solidFill>
                <a:highlight>
                  <a:srgbClr val="FFFFFF"/>
                </a:highlight>
              </a:rPr>
              <a:t>як</a:t>
            </a:r>
            <a:r>
              <a:rPr lang="uk" sz="2400" i="1">
                <a:solidFill>
                  <a:srgbClr val="404040"/>
                </a:solidFill>
                <a:highlight>
                  <a:srgbClr val="FFFFFF"/>
                </a:highlight>
              </a:rPr>
              <a:t> літо без хліба (Нар. творчість).</a:t>
            </a:r>
            <a:endParaRPr sz="2400" i="1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1600"/>
              </a:spcAft>
              <a:buNone/>
            </a:pP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304225"/>
            <a:ext cx="8520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600"/>
              <a:t>За походженням сполучники бувають</a:t>
            </a:r>
            <a:endParaRPr sz="3600"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410350" y="4598725"/>
            <a:ext cx="8421900" cy="2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749950" y="1234050"/>
            <a:ext cx="2766300" cy="973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000" b="1">
                <a:latin typeface="Playfair Display"/>
                <a:ea typeface="Playfair Display"/>
                <a:cs typeface="Playfair Display"/>
                <a:sym typeface="Playfair Display"/>
              </a:rPr>
              <a:t>Первинні</a:t>
            </a:r>
            <a:endParaRPr sz="3000"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5461875" y="1234050"/>
            <a:ext cx="2766300" cy="973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000" b="1">
                <a:latin typeface="Playfair Display"/>
                <a:ea typeface="Playfair Display"/>
                <a:cs typeface="Playfair Display"/>
                <a:sym typeface="Playfair Display"/>
              </a:rPr>
              <a:t>Похідні</a:t>
            </a:r>
            <a:endParaRPr sz="3000"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2264000" y="1032950"/>
            <a:ext cx="169800" cy="170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6629250" y="1032950"/>
            <a:ext cx="169800" cy="170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820700" y="2638950"/>
            <a:ext cx="2695500" cy="19173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4000" i="1">
                <a:solidFill>
                  <a:schemeClr val="dk2"/>
                </a:solidFill>
                <a:highlight>
                  <a:schemeClr val="lt2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і, та, а, бо, чи</a:t>
            </a:r>
            <a:endParaRPr sz="4000">
              <a:highlight>
                <a:schemeClr val="lt2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5461875" y="2571750"/>
            <a:ext cx="2724000" cy="19971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 i="1">
                <a:solidFill>
                  <a:schemeClr val="dk2"/>
                </a:solidFill>
                <a:highlight>
                  <a:schemeClr val="lt2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зате, однак, якщо, якби, тому що, у зв’язку з тим що</a:t>
            </a:r>
            <a:endParaRPr sz="2300">
              <a:highlight>
                <a:schemeClr val="lt2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2263975" y="2285225"/>
            <a:ext cx="169800" cy="580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6629125" y="2285250"/>
            <a:ext cx="169800" cy="530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11700" y="261775"/>
            <a:ext cx="8520600" cy="7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600"/>
              <a:t>Сполучники за будовою</a:t>
            </a:r>
            <a:endParaRPr sz="3600"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311700" y="4289400"/>
            <a:ext cx="8520600" cy="5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uk" sz="1900" b="1">
                <a:solidFill>
                  <a:schemeClr val="accent5"/>
                </a:solidFill>
                <a:highlight>
                  <a:schemeClr val="dk1"/>
                </a:highlight>
              </a:rPr>
              <a:t>Запам’ятай!</a:t>
            </a:r>
            <a:r>
              <a:rPr lang="uk" sz="1900">
                <a:highlight>
                  <a:schemeClr val="dk1"/>
                </a:highlight>
              </a:rPr>
              <a:t> Складні сполучники пишуться разом, а складені - окремо.</a:t>
            </a:r>
            <a:endParaRPr sz="1900">
              <a:highlight>
                <a:schemeClr val="dk1"/>
              </a:highlight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827825" y="1390300"/>
            <a:ext cx="1931400" cy="488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000" b="1">
                <a:latin typeface="Playfair Display"/>
                <a:ea typeface="Playfair Display"/>
                <a:cs typeface="Playfair Display"/>
                <a:sym typeface="Playfair Display"/>
              </a:rPr>
              <a:t>Прості</a:t>
            </a:r>
            <a:endParaRPr sz="3000"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3588600" y="1386700"/>
            <a:ext cx="1966800" cy="49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000" b="1">
                <a:latin typeface="Playfair Display"/>
                <a:ea typeface="Playfair Display"/>
                <a:cs typeface="Playfair Display"/>
                <a:sym typeface="Playfair Display"/>
              </a:rPr>
              <a:t>Складні</a:t>
            </a:r>
            <a:endParaRPr sz="3000"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6438225" y="1390300"/>
            <a:ext cx="1931400" cy="488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000" b="1">
                <a:latin typeface="Playfair Display"/>
                <a:ea typeface="Playfair Display"/>
                <a:cs typeface="Playfair Display"/>
                <a:sym typeface="Playfair Display"/>
              </a:rPr>
              <a:t>Складені</a:t>
            </a:r>
            <a:endParaRPr sz="3000"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4415576" y="1017575"/>
            <a:ext cx="286800" cy="326100"/>
          </a:xfrm>
          <a:prstGeom prst="downArrow">
            <a:avLst>
              <a:gd name="adj1" fmla="val 41353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867925" y="1017725"/>
            <a:ext cx="891300" cy="3261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6356400" y="1017725"/>
            <a:ext cx="831900" cy="3261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849000" y="2101275"/>
            <a:ext cx="1797000" cy="1979400"/>
          </a:xfrm>
          <a:prstGeom prst="vertic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i="1">
                <a:solidFill>
                  <a:schemeClr val="dk2"/>
                </a:solidFill>
                <a:highlight>
                  <a:schemeClr val="lt2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і, а, та, бо, чи, що, як, хоч</a:t>
            </a:r>
            <a:endParaRPr sz="2400">
              <a:highlight>
                <a:schemeClr val="lt2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6424075" y="2094200"/>
            <a:ext cx="1931400" cy="1979400"/>
          </a:xfrm>
          <a:prstGeom prst="vertic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950" i="1">
                <a:solidFill>
                  <a:schemeClr val="dk2"/>
                </a:solidFill>
                <a:highlight>
                  <a:schemeClr val="lt2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та й, коли б, тому що, через те що, так що</a:t>
            </a:r>
            <a:endParaRPr sz="2200">
              <a:highlight>
                <a:schemeClr val="lt2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3587000" y="2108350"/>
            <a:ext cx="2037600" cy="1979400"/>
          </a:xfrm>
          <a:prstGeom prst="vertic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 i="1">
                <a:solidFill>
                  <a:schemeClr val="dk2"/>
                </a:solidFill>
                <a:highlight>
                  <a:schemeClr val="lt2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проте (про+те), щоб (що+б), нібито (ні+би+то)</a:t>
            </a:r>
            <a:endParaRPr sz="2000">
              <a:highlight>
                <a:schemeClr val="lt2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1690825" y="1910250"/>
            <a:ext cx="177000" cy="150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4511850" y="1920025"/>
            <a:ext cx="120300" cy="150300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7188300" y="1911025"/>
            <a:ext cx="177000" cy="150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11700" y="233475"/>
            <a:ext cx="8520600" cy="7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500"/>
              <a:t>За способом вживання сполучники є</a:t>
            </a:r>
            <a:endParaRPr sz="3500"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254700" y="3954900"/>
            <a:ext cx="31275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uk" sz="1300" i="1">
                <a:solidFill>
                  <a:srgbClr val="666666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Хай квітне злагода </a:t>
            </a:r>
            <a:r>
              <a:rPr lang="uk" sz="1300" b="1" i="1">
                <a:solidFill>
                  <a:srgbClr val="666666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uk" sz="1300" i="1">
                <a:solidFill>
                  <a:srgbClr val="666666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праця на всіх полях,  у всіх серцях, </a:t>
            </a:r>
            <a:r>
              <a:rPr lang="uk" sz="1300" b="1" i="1">
                <a:solidFill>
                  <a:srgbClr val="666666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щоб</a:t>
            </a:r>
            <a:r>
              <a:rPr lang="uk" sz="1300" i="1">
                <a:solidFill>
                  <a:srgbClr val="666666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у труді святім змагаться, </a:t>
            </a:r>
            <a:r>
              <a:rPr lang="uk" sz="1300" b="1" i="1">
                <a:solidFill>
                  <a:srgbClr val="666666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а</a:t>
            </a:r>
            <a:r>
              <a:rPr lang="uk" sz="1300" i="1">
                <a:solidFill>
                  <a:srgbClr val="666666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не в загарбницьких боях (М.Рильський).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728725" y="1259350"/>
            <a:ext cx="2561100" cy="55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000">
                <a:latin typeface="Playfair Display"/>
                <a:ea typeface="Playfair Display"/>
                <a:cs typeface="Playfair Display"/>
                <a:sym typeface="Playfair Display"/>
              </a:rPr>
              <a:t>Одиничні</a:t>
            </a:r>
            <a:endParaRPr sz="3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5843925" y="1252275"/>
            <a:ext cx="2639100" cy="56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000">
                <a:latin typeface="Playfair Display"/>
                <a:ea typeface="Playfair Display"/>
                <a:cs typeface="Playfair Display"/>
                <a:sym typeface="Playfair Display"/>
              </a:rPr>
              <a:t>Повторювані</a:t>
            </a:r>
            <a:endParaRPr sz="3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3586925" y="1259350"/>
            <a:ext cx="1959900" cy="56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000">
                <a:highlight>
                  <a:schemeClr val="lt2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Парні</a:t>
            </a:r>
            <a:endParaRPr sz="3000">
              <a:highlight>
                <a:schemeClr val="lt2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481100" y="1917325"/>
            <a:ext cx="2901000" cy="1995000"/>
          </a:xfrm>
          <a:prstGeom prst="vertic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>
                <a:solidFill>
                  <a:schemeClr val="dk2"/>
                </a:solidFill>
                <a:highlight>
                  <a:schemeClr val="lt2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(</a:t>
            </a:r>
            <a:r>
              <a:rPr lang="uk" sz="1500" i="1">
                <a:solidFill>
                  <a:schemeClr val="dk2"/>
                </a:solidFill>
                <a:highlight>
                  <a:schemeClr val="lt2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і, та, а, але, або, чи, мов</a:t>
            </a:r>
            <a:r>
              <a:rPr lang="uk" sz="1500">
                <a:solidFill>
                  <a:schemeClr val="dk2"/>
                </a:solidFill>
                <a:highlight>
                  <a:schemeClr val="lt2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)</a:t>
            </a:r>
            <a:endParaRPr sz="1900">
              <a:solidFill>
                <a:schemeClr val="dk2"/>
              </a:solidFill>
              <a:highlight>
                <a:schemeClr val="lt2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chemeClr val="dk2"/>
                </a:solidFill>
                <a:highlight>
                  <a:schemeClr val="lt2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вживаються тільки між двома однорідними членами речення або між двома реченнями:</a:t>
            </a:r>
            <a:endParaRPr sz="1700">
              <a:highlight>
                <a:schemeClr val="lt2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5617525" y="1917325"/>
            <a:ext cx="2865600" cy="1995000"/>
          </a:xfrm>
          <a:prstGeom prst="vertic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>
                <a:solidFill>
                  <a:schemeClr val="dk2"/>
                </a:solidFill>
                <a:highlight>
                  <a:schemeClr val="lt2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(</a:t>
            </a:r>
            <a:r>
              <a:rPr lang="uk" sz="1500" i="1">
                <a:solidFill>
                  <a:schemeClr val="dk2"/>
                </a:solidFill>
                <a:highlight>
                  <a:schemeClr val="lt2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і... і, ні... ні, або... або, чи... чи, то... то</a:t>
            </a:r>
            <a:r>
              <a:rPr lang="uk" sz="1500">
                <a:solidFill>
                  <a:schemeClr val="dk2"/>
                </a:solidFill>
                <a:highlight>
                  <a:schemeClr val="lt2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) повторюються два або більше разів підряд при однорідних членах речення або реченнях:</a:t>
            </a:r>
            <a:endParaRPr sz="1600">
              <a:highlight>
                <a:schemeClr val="lt2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3457200" y="1917325"/>
            <a:ext cx="2094900" cy="24267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2"/>
                </a:solidFill>
                <a:highlight>
                  <a:schemeClr val="lt2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(</a:t>
            </a:r>
            <a:r>
              <a:rPr lang="uk" i="1">
                <a:solidFill>
                  <a:schemeClr val="dk2"/>
                </a:solidFill>
                <a:highlight>
                  <a:schemeClr val="lt2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не тільки... а й , як... так і, як не… так, якщо... то</a:t>
            </a:r>
            <a:r>
              <a:rPr lang="uk">
                <a:solidFill>
                  <a:schemeClr val="dk2"/>
                </a:solidFill>
                <a:highlight>
                  <a:schemeClr val="lt2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) вживаються двома частинами при двох різних однорідних членах речення або реченнях:</a:t>
            </a:r>
            <a:endParaRPr sz="1500">
              <a:highlight>
                <a:schemeClr val="lt2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1910225" y="919650"/>
            <a:ext cx="191100" cy="297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4450150" y="905600"/>
            <a:ext cx="191100" cy="311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7159875" y="919650"/>
            <a:ext cx="191100" cy="311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5851625" y="4011275"/>
            <a:ext cx="2631300" cy="16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 i="1">
                <a:solidFill>
                  <a:srgbClr val="666666"/>
                </a:solidFill>
                <a:highlight>
                  <a:srgbClr val="F8F8F8"/>
                </a:highlight>
              </a:rPr>
              <a:t>Взяв лице в холодні я долоні, </a:t>
            </a:r>
            <a:r>
              <a:rPr lang="uk" sz="1300" b="1" i="1">
                <a:solidFill>
                  <a:srgbClr val="666666"/>
                </a:solidFill>
                <a:highlight>
                  <a:srgbClr val="F8F8F8"/>
                </a:highlight>
              </a:rPr>
              <a:t>і</a:t>
            </a:r>
            <a:r>
              <a:rPr lang="uk" sz="1300" i="1">
                <a:solidFill>
                  <a:srgbClr val="666666"/>
                </a:solidFill>
                <a:highlight>
                  <a:srgbClr val="F8F8F8"/>
                </a:highlight>
              </a:rPr>
              <a:t> дивлюсь, </a:t>
            </a:r>
            <a:r>
              <a:rPr lang="uk" sz="1300" b="1" i="1">
                <a:solidFill>
                  <a:srgbClr val="666666"/>
                </a:solidFill>
                <a:highlight>
                  <a:srgbClr val="F8F8F8"/>
                </a:highlight>
              </a:rPr>
              <a:t>і</a:t>
            </a:r>
            <a:r>
              <a:rPr lang="uk" sz="1300" i="1">
                <a:solidFill>
                  <a:srgbClr val="666666"/>
                </a:solidFill>
                <a:highlight>
                  <a:srgbClr val="F8F8F8"/>
                </a:highlight>
              </a:rPr>
              <a:t> слухаю, </a:t>
            </a:r>
            <a:r>
              <a:rPr lang="uk" sz="1300" b="1" i="1">
                <a:solidFill>
                  <a:srgbClr val="666666"/>
                </a:solidFill>
                <a:highlight>
                  <a:srgbClr val="F8F8F8"/>
                </a:highlight>
              </a:rPr>
              <a:t>і</a:t>
            </a:r>
            <a:r>
              <a:rPr lang="uk" sz="1300" i="1">
                <a:solidFill>
                  <a:srgbClr val="666666"/>
                </a:solidFill>
                <a:highlight>
                  <a:srgbClr val="F8F8F8"/>
                </a:highlight>
              </a:rPr>
              <a:t> жду. (В.Сосюра.)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3247375" y="4293750"/>
            <a:ext cx="2639100" cy="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 b="1" i="1">
                <a:solidFill>
                  <a:srgbClr val="666666"/>
                </a:solidFill>
                <a:highlight>
                  <a:srgbClr val="F8F8F8"/>
                </a:highlight>
              </a:rPr>
              <a:t>Хоч</a:t>
            </a:r>
            <a:r>
              <a:rPr lang="uk" sz="1300" i="1">
                <a:solidFill>
                  <a:srgbClr val="666666"/>
                </a:solidFill>
                <a:highlight>
                  <a:srgbClr val="F8F8F8"/>
                </a:highlight>
              </a:rPr>
              <a:t> поганий тин, </a:t>
            </a:r>
            <a:r>
              <a:rPr lang="uk" sz="1300" b="1" i="1">
                <a:solidFill>
                  <a:srgbClr val="666666"/>
                </a:solidFill>
                <a:highlight>
                  <a:srgbClr val="F8F8F8"/>
                </a:highlight>
              </a:rPr>
              <a:t>та</a:t>
            </a:r>
            <a:r>
              <a:rPr lang="uk" sz="1300" i="1">
                <a:solidFill>
                  <a:srgbClr val="666666"/>
                </a:solidFill>
                <a:highlight>
                  <a:srgbClr val="F8F8F8"/>
                </a:highlight>
              </a:rPr>
              <a:t> затишно за ним (Hар. творчість).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4450275" y="1867800"/>
            <a:ext cx="191100" cy="297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311700" y="367900"/>
            <a:ext cx="85206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400"/>
              <a:t>Сполучники сурядності</a:t>
            </a:r>
            <a:endParaRPr sz="3400"/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000" b="1"/>
              <a:t>Сурядні</a:t>
            </a:r>
            <a:r>
              <a:rPr lang="uk" sz="3000"/>
              <a:t> сполучники з’єднують однорідні члени або рівноправні речення: </a:t>
            </a: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uk" sz="3000" i="1">
                <a:solidFill>
                  <a:srgbClr val="666666"/>
                </a:solidFill>
              </a:rPr>
              <a:t>Можна вибрать друга </a:t>
            </a:r>
            <a:r>
              <a:rPr lang="uk" sz="3000" b="1" i="1">
                <a:solidFill>
                  <a:srgbClr val="666666"/>
                </a:solidFill>
              </a:rPr>
              <a:t>і</a:t>
            </a:r>
            <a:r>
              <a:rPr lang="uk" sz="3000" i="1">
                <a:solidFill>
                  <a:srgbClr val="666666"/>
                </a:solidFill>
              </a:rPr>
              <a:t> по духу брата, </a:t>
            </a:r>
            <a:r>
              <a:rPr lang="uk" sz="3000" b="1" i="1">
                <a:solidFill>
                  <a:srgbClr val="666666"/>
                </a:solidFill>
              </a:rPr>
              <a:t>та</a:t>
            </a:r>
            <a:r>
              <a:rPr lang="uk" sz="3000" i="1">
                <a:solidFill>
                  <a:srgbClr val="666666"/>
                </a:solidFill>
              </a:rPr>
              <a:t> не можна рідну матір вибирати (В.Симоненко).</a:t>
            </a:r>
            <a:endParaRPr sz="3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830</Words>
  <PresentationFormat>Экран (16:9)</PresentationFormat>
  <Paragraphs>91</Paragraphs>
  <Slides>15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Playfair Display</vt:lpstr>
      <vt:lpstr>Montserrat</vt:lpstr>
      <vt:lpstr>Oswald</vt:lpstr>
      <vt:lpstr>Pop</vt:lpstr>
      <vt:lpstr>Сполучник як службова частина мови</vt:lpstr>
      <vt:lpstr>Бесіда</vt:lpstr>
      <vt:lpstr>Тема: Сполучник як службова частина мови </vt:lpstr>
      <vt:lpstr>Вживається для зв’язку однорідних членів, частин складного речення чи окремих речень у тексті</vt:lpstr>
      <vt:lpstr>Сполучник як службова частина мови</vt:lpstr>
      <vt:lpstr>За походженням сполучники бувають</vt:lpstr>
      <vt:lpstr>Сполучники за будовою</vt:lpstr>
      <vt:lpstr>За способом вживання сполучники є</vt:lpstr>
      <vt:lpstr>Сполучники сурядності</vt:lpstr>
      <vt:lpstr>Сполучники підрядності</vt:lpstr>
      <vt:lpstr>За значенням сполучники поділяються на</vt:lpstr>
      <vt:lpstr>Знайдіть та проаналізуйте сполучники</vt:lpstr>
      <vt:lpstr>Відповідь:</vt:lpstr>
      <vt:lpstr>“Мікрофон”</vt:lpstr>
      <vt:lpstr> Домашнє завдання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Сполучник як службова частина мови</dc:title>
  <cp:lastModifiedBy>Пользователь</cp:lastModifiedBy>
  <cp:revision>1</cp:revision>
  <dcterms:modified xsi:type="dcterms:W3CDTF">2025-03-03T15:52:46Z</dcterms:modified>
</cp:coreProperties>
</file>