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2" r:id="rId5"/>
    <p:sldId id="257" r:id="rId6"/>
    <p:sldId id="273" r:id="rId7"/>
    <p:sldId id="258" r:id="rId8"/>
    <p:sldId id="259" r:id="rId9"/>
    <p:sldId id="260" r:id="rId10"/>
    <p:sldId id="261" r:id="rId11"/>
    <p:sldId id="265" r:id="rId12"/>
    <p:sldId id="264" r:id="rId13"/>
    <p:sldId id="263" r:id="rId14"/>
    <p:sldId id="262" r:id="rId15"/>
    <p:sldId id="271" r:id="rId16"/>
    <p:sldId id="270" r:id="rId17"/>
    <p:sldId id="269" r:id="rId18"/>
    <p:sldId id="268" r:id="rId19"/>
    <p:sldId id="274" r:id="rId20"/>
    <p:sldId id="277" r:id="rId21"/>
    <p:sldId id="267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D935E1-968A-3404-171C-AB5FD9548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113B9B88-DBAD-9848-8E93-22723DFAC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0ECAF875-D3FF-DE7F-83A1-CCD97771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23DF-8D4A-4E4D-9AAA-BEAACB206304}" type="datetimeFigureOut">
              <a:rPr lang="uk-UA" smtClean="0"/>
              <a:pPr/>
              <a:t>13.03.2025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ACD8A98C-D7AF-CF7E-A4E7-AC753E49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21C5DA91-2E76-C643-5243-328EF1C6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97B-45B9-478D-985F-7BFE341AA5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23144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A1C9A42-E3A9-1594-389A-992B75E5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xmlns="" id="{5DBD6D81-75D5-7B01-C2A0-DC83F9764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FC33C254-CA27-6EE0-045D-42E79F3F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23DF-8D4A-4E4D-9AAA-BEAACB206304}" type="datetimeFigureOut">
              <a:rPr lang="uk-UA" smtClean="0"/>
              <a:pPr/>
              <a:t>13.03.2025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256F69B5-BADA-B864-B092-891AAAA7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376FCEB3-C574-4A14-3B27-10F40B65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97B-45B9-478D-985F-7BFE341AA5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97670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xmlns="" id="{9C933560-33F8-83C8-0185-796B22050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xmlns="" id="{041173F7-5988-A4F9-5BA9-7F9ABDAC3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0B1A84C8-F957-6BA3-A70E-428FDF29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23DF-8D4A-4E4D-9AAA-BEAACB206304}" type="datetimeFigureOut">
              <a:rPr lang="uk-UA" smtClean="0"/>
              <a:pPr/>
              <a:t>13.03.2025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FD154F68-170A-7E07-D400-F8765495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D01644E3-2E09-B692-4880-B637BF1D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97B-45B9-478D-985F-7BFE341AA5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86953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8E9F52-79BD-E555-99B0-A22B01DC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EFDF178F-DA0E-1249-51FD-97349ABE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63A11955-E31B-B265-DA0A-D634D96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23DF-8D4A-4E4D-9AAA-BEAACB206304}" type="datetimeFigureOut">
              <a:rPr lang="uk-UA" smtClean="0"/>
              <a:pPr/>
              <a:t>13.03.2025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2D22774A-1808-0DD2-E0F1-91FDC02C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ACA580DD-7E05-3F04-3087-7B64E1F2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97B-45B9-478D-985F-7BFE341AA5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85207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6378FCB-C5DE-751B-FC66-DA34846E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07308466-D956-71BB-E282-E38C02421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C006C4A1-07DE-8897-6E4E-4735A3CD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23DF-8D4A-4E4D-9AAA-BEAACB206304}" type="datetimeFigureOut">
              <a:rPr lang="uk-UA" smtClean="0"/>
              <a:pPr/>
              <a:t>13.03.2025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84860622-6FDF-90BC-6A84-E6E9E037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CF125F1E-A414-E8DE-71F6-A1D305DF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97B-45B9-478D-985F-7BFE341AA5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7620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ED6BA73-C0CE-2F97-BB48-20BBDDFB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68BF0128-CB3E-07AA-C682-219A5335F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xmlns="" id="{7A2D65AB-0C89-3A78-6448-C16453766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xmlns="" id="{5CF1F5D0-402F-8F18-8171-5F333F6A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23DF-8D4A-4E4D-9AAA-BEAACB206304}" type="datetimeFigureOut">
              <a:rPr lang="uk-UA" smtClean="0"/>
              <a:pPr/>
              <a:t>13.03.2025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xmlns="" id="{F8D7AF0F-0881-DE70-92BB-AB57A27E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xmlns="" id="{8451D1D1-256E-4E59-D177-1874D4D1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97B-45B9-478D-985F-7BFE341AA5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37077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AC176C-6C1F-DF0F-3253-6E859E9C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5BB90978-CA1E-CD5A-5FF0-A692E3E37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xmlns="" id="{7137E3BD-CD12-27A2-66BF-990AE76E6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xmlns="" id="{CC6C8C87-F374-7838-1F82-F8B85B17A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xmlns="" id="{19061C7D-BFA2-782C-AC52-B62051579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xmlns="" id="{220ABE82-9BA1-2230-0658-BB1E7807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23DF-8D4A-4E4D-9AAA-BEAACB206304}" type="datetimeFigureOut">
              <a:rPr lang="uk-UA" smtClean="0"/>
              <a:pPr/>
              <a:t>13.03.2025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xmlns="" id="{F467C082-EAB6-8842-E21D-CD69286C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xmlns="" id="{6CB6D5A3-1790-55E3-4153-D1A95D81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97B-45B9-478D-985F-7BFE341AA5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92974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033C88-3E25-9D8E-1B9C-0DF92295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xmlns="" id="{433FF031-0C7B-B633-1212-2B8B0891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23DF-8D4A-4E4D-9AAA-BEAACB206304}" type="datetimeFigureOut">
              <a:rPr lang="uk-UA" smtClean="0"/>
              <a:pPr/>
              <a:t>13.03.2025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xmlns="" id="{C163097E-48E5-630D-5197-758AD415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xmlns="" id="{5DDA3A43-8BF9-6EB7-A903-B2E4DBD6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97B-45B9-478D-985F-7BFE341AA5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38327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xmlns="" id="{E743DDEB-4ED0-5E4C-4FA5-692B1D67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23DF-8D4A-4E4D-9AAA-BEAACB206304}" type="datetimeFigureOut">
              <a:rPr lang="uk-UA" smtClean="0"/>
              <a:pPr/>
              <a:t>13.03.2025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xmlns="" id="{AA61B9D0-6E3E-496E-A9C3-EEB0AA32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xmlns="" id="{76CAF7F5-F319-1B61-40C4-C9820FD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97B-45B9-478D-985F-7BFE341AA5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9592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19FD078-2AF1-CA8A-FE03-C78DDBCF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01B8644E-B0C0-CFBB-7E8B-9D29DF297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xmlns="" id="{1BCF7C5D-013B-1195-8AFC-6704F2658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xmlns="" id="{5641B9DC-3662-36C7-5D53-967FF175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23DF-8D4A-4E4D-9AAA-BEAACB206304}" type="datetimeFigureOut">
              <a:rPr lang="uk-UA" smtClean="0"/>
              <a:pPr/>
              <a:t>13.03.2025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xmlns="" id="{1CDC0BF2-35D1-EB49-AA58-67C82F4D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xmlns="" id="{7E1F4643-6AB0-8DFA-C7C1-2892170D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97B-45B9-478D-985F-7BFE341AA5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76016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72FAA1-988B-CB32-DAE9-7D39C4CF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xmlns="" id="{DA1D2DCB-D35D-A09A-C315-47FE12877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xmlns="" id="{847B03E5-5D06-0E0B-3F0E-EBB5F9B5D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xmlns="" id="{4E420E8A-2B1E-05A0-74E1-59DC296E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23DF-8D4A-4E4D-9AAA-BEAACB206304}" type="datetimeFigureOut">
              <a:rPr lang="uk-UA" smtClean="0"/>
              <a:pPr/>
              <a:t>13.03.2025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xmlns="" id="{D4FD6148-1D34-15F6-96F7-AE29CDB5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xmlns="" id="{744A31A6-9D5F-2AA7-17D7-9625D184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A97B-45B9-478D-985F-7BFE341AA5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41543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xmlns="" id="{7A2FB95E-676C-8F31-339A-DCAFAE88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C626E651-C9BA-D13A-7AB8-17364C4CF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26BFBBBE-3938-F855-F0F7-90FC5C70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23DF-8D4A-4E4D-9AAA-BEAACB206304}" type="datetimeFigureOut">
              <a:rPr lang="uk-UA" smtClean="0"/>
              <a:pPr/>
              <a:t>13.03.2025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A462A3CD-6C10-8758-9FB2-3C40218A2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9770A6F7-5A2E-58A7-4407-4E4A58FFF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A97B-45B9-478D-985F-7BFE341AA5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14757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gvoPGoxnx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C50D93-8D90-4D36-F20B-4FC24008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7438"/>
            <a:ext cx="9144000" cy="2412732"/>
          </a:xfrm>
        </p:spPr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90412B0C-0357-C7A2-EB25-A39FB929D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30" name="Picture 6" descr="український фон для презентації">
            <a:extLst>
              <a:ext uri="{FF2B5EF4-FFF2-40B4-BE49-F238E27FC236}">
                <a16:creationId xmlns:a16="http://schemas.microsoft.com/office/drawing/2014/main" xmlns="" id="{8E32910E-85B2-50C7-0995-897C0E5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935570-4F7B-99BE-6034-047A5E9E9804}"/>
              </a:ext>
            </a:extLst>
          </p:cNvPr>
          <p:cNvSpPr txBox="1"/>
          <p:nvPr/>
        </p:nvSpPr>
        <p:spPr>
          <a:xfrm>
            <a:off x="3013587" y="1600200"/>
            <a:ext cx="84606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chemeClr val="accent2">
                    <a:lumMod val="75000"/>
                  </a:schemeClr>
                </a:solidFill>
              </a:rPr>
              <a:t>7 клас</a:t>
            </a:r>
          </a:p>
          <a:p>
            <a:pPr algn="ctr"/>
            <a:r>
              <a:rPr lang="uk-UA" sz="3600" b="1" dirty="0" smtClean="0">
                <a:solidFill>
                  <a:schemeClr val="accent2">
                    <a:lumMod val="75000"/>
                  </a:schemeClr>
                </a:solidFill>
              </a:rPr>
              <a:t>Урок </a:t>
            </a:r>
            <a:r>
              <a:rPr lang="uk-UA" sz="3600" b="1" dirty="0">
                <a:solidFill>
                  <a:schemeClr val="accent2">
                    <a:lumMod val="75000"/>
                  </a:schemeClr>
                </a:solidFill>
              </a:rPr>
              <a:t>розвитку зв'язного мовлення. </a:t>
            </a:r>
            <a:r>
              <a:rPr lang="uk-UA" sz="3600" b="1" dirty="0" smtClean="0">
                <a:solidFill>
                  <a:schemeClr val="accent2">
                    <a:lumMod val="75000"/>
                  </a:schemeClr>
                </a:solidFill>
              </a:rPr>
              <a:t>Прийоми редагування тексту</a:t>
            </a:r>
          </a:p>
          <a:p>
            <a:pPr algn="ctr"/>
            <a:endParaRPr lang="uk-UA" sz="3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uk-UA" sz="3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uk-UA" sz="3600" b="1" dirty="0" err="1" smtClean="0">
                <a:solidFill>
                  <a:schemeClr val="accent2">
                    <a:lumMod val="75000"/>
                  </a:schemeClr>
                </a:solidFill>
              </a:rPr>
              <a:t>Стрембицька</a:t>
            </a:r>
            <a:r>
              <a:rPr lang="uk-UA" sz="3600" b="1" dirty="0" smtClean="0">
                <a:solidFill>
                  <a:schemeClr val="accent2">
                    <a:lumMod val="75000"/>
                  </a:schemeClr>
                </a:solidFill>
              </a:rPr>
              <a:t> Л.А.</a:t>
            </a:r>
            <a:endParaRPr lang="uk-UA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41473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C50D93-8D90-4D36-F20B-4FC24008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7438"/>
            <a:ext cx="9144000" cy="2412732"/>
          </a:xfrm>
        </p:spPr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90412B0C-0357-C7A2-EB25-A39FB929D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30" name="Picture 6" descr="український фон для презентації">
            <a:extLst>
              <a:ext uri="{FF2B5EF4-FFF2-40B4-BE49-F238E27FC236}">
                <a16:creationId xmlns:a16="http://schemas.microsoft.com/office/drawing/2014/main" xmlns="" id="{8E32910E-85B2-50C7-0995-897C0E5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93AFF5D-B7C3-6BBD-CA89-2ADED08F0069}"/>
              </a:ext>
            </a:extLst>
          </p:cNvPr>
          <p:cNvSpPr txBox="1"/>
          <p:nvPr/>
        </p:nvSpPr>
        <p:spPr>
          <a:xfrm>
            <a:off x="3279057" y="1341078"/>
            <a:ext cx="7497097" cy="260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algn="just">
              <a:lnSpc>
                <a:spcPct val="150000"/>
              </a:lnSpc>
              <a:tabLst>
                <a:tab pos="1943100" algn="l"/>
              </a:tabLst>
            </a:pPr>
            <a:r>
              <a:rPr lang="uk-UA" sz="28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</a:t>
            </a:r>
            <a:r>
              <a:rPr lang="uk-UA" sz="2800" b="1" i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Редакція</a:t>
            </a:r>
            <a:r>
              <a:rPr lang="uk-UA" sz="28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uk-UA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– це колектив, що здійснює підготовку видання до друку, а також приміщення, в якому здійснюється редагування чого-небудь.</a:t>
            </a:r>
          </a:p>
        </p:txBody>
      </p:sp>
    </p:spTree>
    <p:extLst>
      <p:ext uri="{BB962C8B-B14F-4D97-AF65-F5344CB8AC3E}">
        <p14:creationId xmlns:p14="http://schemas.microsoft.com/office/powerpoint/2010/main" xmlns="" val="12255631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C50D93-8D90-4D36-F20B-4FC24008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7438"/>
            <a:ext cx="9144000" cy="2412732"/>
          </a:xfrm>
        </p:spPr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90412B0C-0357-C7A2-EB25-A39FB929D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30" name="Picture 6" descr="український фон для презентації">
            <a:extLst>
              <a:ext uri="{FF2B5EF4-FFF2-40B4-BE49-F238E27FC236}">
                <a16:creationId xmlns:a16="http://schemas.microsoft.com/office/drawing/2014/main" xmlns="" id="{8E32910E-85B2-50C7-0995-897C0E5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D4AFB45-DEB6-4B8F-201E-F7618AB4912B}"/>
              </a:ext>
            </a:extLst>
          </p:cNvPr>
          <p:cNvSpPr txBox="1"/>
          <p:nvPr/>
        </p:nvSpPr>
        <p:spPr>
          <a:xfrm>
            <a:off x="3387212" y="1740761"/>
            <a:ext cx="742827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8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</a:t>
            </a:r>
            <a:r>
              <a:rPr lang="uk-UA" sz="2800" b="1" i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Редактор</a:t>
            </a:r>
            <a:r>
              <a:rPr lang="uk-UA" sz="28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uk-UA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– той, хто редагує авторський рукопис і готує його до друку, керівник якого-небудь періодичного видання, видавничого відділу.</a:t>
            </a:r>
            <a:endParaRPr lang="uk-UA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50341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C50D93-8D90-4D36-F20B-4FC24008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7438"/>
            <a:ext cx="9144000" cy="2412732"/>
          </a:xfrm>
        </p:spPr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90412B0C-0357-C7A2-EB25-A39FB929D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30" name="Picture 6" descr="український фон для презентації">
            <a:extLst>
              <a:ext uri="{FF2B5EF4-FFF2-40B4-BE49-F238E27FC236}">
                <a16:creationId xmlns:a16="http://schemas.microsoft.com/office/drawing/2014/main" xmlns="" id="{8E32910E-85B2-50C7-0995-897C0E5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212633-13AC-F678-C3D9-6831D9E5EDAB}"/>
              </a:ext>
            </a:extLst>
          </p:cNvPr>
          <p:cNvSpPr txBox="1"/>
          <p:nvPr/>
        </p:nvSpPr>
        <p:spPr>
          <a:xfrm>
            <a:off x="3092244" y="986366"/>
            <a:ext cx="7880555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algn="just">
              <a:lnSpc>
                <a:spcPct val="150000"/>
              </a:lnSpc>
              <a:tabLst>
                <a:tab pos="1943100" algn="l"/>
              </a:tabLst>
            </a:pPr>
            <a:r>
              <a:rPr lang="uk-UA" sz="2800" b="1" i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Редагувати </a:t>
            </a:r>
            <a:r>
              <a:rPr lang="uk-UA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– опрацьовувати, вносити стилістичні та граматичні правки.</a:t>
            </a:r>
          </a:p>
          <a:p>
            <a:pPr marL="38100" algn="just">
              <a:lnSpc>
                <a:spcPct val="150000"/>
              </a:lnSpc>
              <a:tabLst>
                <a:tab pos="1943100" algn="l"/>
              </a:tabLst>
            </a:pPr>
            <a:r>
              <a:rPr lang="uk-UA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uk-UA" sz="2800" b="1" i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Коректор</a:t>
            </a:r>
            <a:r>
              <a:rPr lang="uk-UA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– фахівець, який займається читанням і виправлянням коректурних помилок, тексту.</a:t>
            </a:r>
          </a:p>
        </p:txBody>
      </p:sp>
    </p:spTree>
    <p:extLst>
      <p:ext uri="{BB962C8B-B14F-4D97-AF65-F5344CB8AC3E}">
        <p14:creationId xmlns:p14="http://schemas.microsoft.com/office/powerpoint/2010/main" xmlns="" val="32621460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C50D93-8D90-4D36-F20B-4FC24008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7438"/>
            <a:ext cx="9144000" cy="2412732"/>
          </a:xfrm>
        </p:spPr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90412B0C-0357-C7A2-EB25-A39FB929D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30" name="Picture 6" descr="український фон для презентації">
            <a:extLst>
              <a:ext uri="{FF2B5EF4-FFF2-40B4-BE49-F238E27FC236}">
                <a16:creationId xmlns:a16="http://schemas.microsoft.com/office/drawing/2014/main" xmlns="" id="{8E32910E-85B2-50C7-0995-897C0E5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794EFD-CC88-4A75-34B7-9FDC95CB184F}"/>
              </a:ext>
            </a:extLst>
          </p:cNvPr>
          <p:cNvSpPr txBox="1"/>
          <p:nvPr/>
        </p:nvSpPr>
        <p:spPr>
          <a:xfrm>
            <a:off x="3131574" y="2559294"/>
            <a:ext cx="8686800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Times New Roman" panose="02020603050405020304" pitchFamily="18" charset="0"/>
              <a:buChar char="-"/>
              <a:tabLst>
                <a:tab pos="266700" algn="l"/>
                <a:tab pos="1943100" algn="l"/>
              </a:tabLst>
            </a:pPr>
            <a:r>
              <a:rPr lang="uk-UA" sz="28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С</a:t>
            </a:r>
            <a:r>
              <a:rPr lang="uk-UA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ьогодні на </a:t>
            </a:r>
            <a:r>
              <a:rPr lang="uk-UA" sz="28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уроці</a:t>
            </a:r>
            <a:r>
              <a:rPr lang="uk-UA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ви будете редакторами.</a:t>
            </a:r>
          </a:p>
        </p:txBody>
      </p:sp>
    </p:spTree>
    <p:extLst>
      <p:ext uri="{BB962C8B-B14F-4D97-AF65-F5344CB8AC3E}">
        <p14:creationId xmlns:p14="http://schemas.microsoft.com/office/powerpoint/2010/main" xmlns="" val="7099000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C50D93-8D90-4D36-F20B-4FC24008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7438"/>
            <a:ext cx="9144000" cy="2412732"/>
          </a:xfrm>
        </p:spPr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90412B0C-0357-C7A2-EB25-A39FB929D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30" name="Picture 6" descr="український фон для презентації">
            <a:extLst>
              <a:ext uri="{FF2B5EF4-FFF2-40B4-BE49-F238E27FC236}">
                <a16:creationId xmlns:a16="http://schemas.microsoft.com/office/drawing/2014/main" xmlns="" id="{8E32910E-85B2-50C7-0995-897C0E5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59A920-AAAB-32DC-8155-119EF15805E8}"/>
              </a:ext>
            </a:extLst>
          </p:cNvPr>
          <p:cNvSpPr txBox="1"/>
          <p:nvPr/>
        </p:nvSpPr>
        <p:spPr>
          <a:xfrm>
            <a:off x="3180736" y="213866"/>
            <a:ext cx="832300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266700" algn="l"/>
                <a:tab pos="1943100" algn="l"/>
              </a:tabLst>
            </a:pPr>
            <a:r>
              <a:rPr lang="uk-UA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Колективний аналіз тексту та його вдосконалення.</a:t>
            </a:r>
            <a:r>
              <a:rPr lang="uk-UA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uk-UA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Прочитайте текст.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D2609A-55D4-16CA-93A5-04F9A4586304}"/>
              </a:ext>
            </a:extLst>
          </p:cNvPr>
          <p:cNvSpPr txBox="1"/>
          <p:nvPr/>
        </p:nvSpPr>
        <p:spPr>
          <a:xfrm>
            <a:off x="3180736" y="819064"/>
            <a:ext cx="8873612" cy="556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266700" algn="l"/>
                <a:tab pos="1943100" algn="l"/>
              </a:tabLst>
            </a:pPr>
            <a:r>
              <a:rPr lang="uk-UA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Як вона потрапила на кущ серед води і чи довго там просиділа, - ніхто не знає.</a:t>
            </a:r>
          </a:p>
          <a:p>
            <a:pPr lvl="0" algn="just">
              <a:lnSpc>
                <a:spcPct val="150000"/>
              </a:lnSpc>
              <a:tabLst>
                <a:tab pos="266700" algn="l"/>
                <a:tab pos="1943100" algn="l"/>
              </a:tabLst>
            </a:pP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</a:t>
            </a:r>
            <a:r>
              <a:rPr lang="uk-UA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Ребалка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ставив </a:t>
            </a:r>
            <a:r>
              <a:rPr lang="uk-UA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сідки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на </a:t>
            </a:r>
            <a:r>
              <a:rPr lang="uk-UA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ляшчів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у залитих </a:t>
            </a:r>
            <a:r>
              <a:rPr lang="uk-UA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павотком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луках. Він </a:t>
            </a:r>
            <a:r>
              <a:rPr lang="uk-UA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повілно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пробирався човном крізь </a:t>
            </a:r>
            <a:r>
              <a:rPr lang="uk-UA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кушчі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uk-UA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шчо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стирчали з води.</a:t>
            </a:r>
          </a:p>
          <a:p>
            <a:pPr lvl="0" algn="just">
              <a:lnSpc>
                <a:spcPct val="150000"/>
              </a:lnSpc>
              <a:tabLst>
                <a:tab pos="266700" algn="l"/>
                <a:tab pos="1943100" algn="l"/>
              </a:tabLst>
            </a:pPr>
            <a:r>
              <a:rPr lang="uk-UA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Рибалка довіз її до берега 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б</a:t>
            </a:r>
            <a:r>
              <a:rPr lang="uk-UA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ілка відразу вискочила з човна й пострибала в лі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с.</a:t>
            </a:r>
          </a:p>
          <a:p>
            <a:pPr lvl="0" algn="just">
              <a:lnSpc>
                <a:spcPct val="150000"/>
              </a:lnSpc>
              <a:tabLst>
                <a:tab pos="266700" algn="l"/>
                <a:tab pos="1943100" algn="l"/>
              </a:tabLst>
            </a:pPr>
            <a:r>
              <a:rPr lang="uk-UA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На одному з кущів він побачив якийсь дивний рижуватий гриб. Раптом гриб стрибнув – і прямо до рибалки в човен. У човні він зараз же перетворився на мокру перелякану білочку.  </a:t>
            </a:r>
          </a:p>
        </p:txBody>
      </p:sp>
    </p:spTree>
    <p:extLst>
      <p:ext uri="{BB962C8B-B14F-4D97-AF65-F5344CB8AC3E}">
        <p14:creationId xmlns:p14="http://schemas.microsoft.com/office/powerpoint/2010/main" xmlns="" val="35506117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C50D93-8D90-4D36-F20B-4FC24008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7438"/>
            <a:ext cx="9144000" cy="2412732"/>
          </a:xfrm>
        </p:spPr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90412B0C-0357-C7A2-EB25-A39FB929D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30" name="Picture 6" descr="український фон для презентації">
            <a:extLst>
              <a:ext uri="{FF2B5EF4-FFF2-40B4-BE49-F238E27FC236}">
                <a16:creationId xmlns:a16="http://schemas.microsoft.com/office/drawing/2014/main" xmlns="" id="{8E32910E-85B2-50C7-0995-897C0E5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71051E0-3DC3-306A-AB80-5759BDD209A1}"/>
              </a:ext>
            </a:extLst>
          </p:cNvPr>
          <p:cNvSpPr txBox="1"/>
          <p:nvPr/>
        </p:nvSpPr>
        <p:spPr>
          <a:xfrm>
            <a:off x="3903406" y="511277"/>
            <a:ext cx="6174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1" dirty="0">
                <a:solidFill>
                  <a:schemeClr val="accent6">
                    <a:lumMod val="75000"/>
                  </a:schemeClr>
                </a:solidFill>
              </a:rPr>
              <a:t>2. Редагування тексту.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01A8CDB-3EE7-1AF4-27B8-A3AF2FF46F34}"/>
              </a:ext>
            </a:extLst>
          </p:cNvPr>
          <p:cNvSpPr txBox="1"/>
          <p:nvPr/>
        </p:nvSpPr>
        <p:spPr>
          <a:xfrm>
            <a:off x="3057832" y="1600200"/>
            <a:ext cx="83721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uk-UA" sz="2800" b="1" dirty="0">
                <a:solidFill>
                  <a:srgbClr val="C00000"/>
                </a:solidFill>
              </a:rPr>
              <a:t>Віднови послідовність частин тексту.</a:t>
            </a:r>
          </a:p>
          <a:p>
            <a:pPr marL="742950" indent="-742950">
              <a:buAutoNum type="arabicPeriod"/>
            </a:pPr>
            <a:r>
              <a:rPr lang="uk-UA" sz="2800" b="1" dirty="0">
                <a:solidFill>
                  <a:srgbClr val="C00000"/>
                </a:solidFill>
              </a:rPr>
              <a:t>Знайди та виправ помилки в першому абзаці.</a:t>
            </a:r>
          </a:p>
          <a:p>
            <a:pPr marL="742950" indent="-742950">
              <a:buAutoNum type="arabicPeriod"/>
            </a:pPr>
            <a:r>
              <a:rPr lang="uk-UA" sz="2800" b="1" dirty="0">
                <a:solidFill>
                  <a:srgbClr val="C00000"/>
                </a:solidFill>
              </a:rPr>
              <a:t>Визнач межі речень у останньому абзаці.</a:t>
            </a:r>
          </a:p>
          <a:p>
            <a:pPr marL="742950" indent="-742950">
              <a:buAutoNum type="arabicPeriod"/>
            </a:pPr>
            <a:r>
              <a:rPr lang="uk-UA" sz="2800" b="1" dirty="0">
                <a:solidFill>
                  <a:srgbClr val="C00000"/>
                </a:solidFill>
              </a:rPr>
              <a:t>Добери та </a:t>
            </a:r>
            <a:r>
              <a:rPr lang="uk-UA" sz="2800" b="1" dirty="0" err="1">
                <a:solidFill>
                  <a:srgbClr val="C00000"/>
                </a:solidFill>
              </a:rPr>
              <a:t>запиши</a:t>
            </a:r>
            <a:r>
              <a:rPr lang="uk-UA" sz="2800" b="1" dirty="0">
                <a:solidFill>
                  <a:srgbClr val="C00000"/>
                </a:solidFill>
              </a:rPr>
              <a:t> заголовок до тексту.</a:t>
            </a:r>
          </a:p>
          <a:p>
            <a:pPr marL="742950" indent="-742950">
              <a:buAutoNum type="arabicPeriod"/>
            </a:pPr>
            <a:r>
              <a:rPr lang="uk-UA" sz="2800" b="1" dirty="0" err="1">
                <a:solidFill>
                  <a:srgbClr val="C00000"/>
                </a:solidFill>
              </a:rPr>
              <a:t>Спиши</a:t>
            </a:r>
            <a:r>
              <a:rPr lang="uk-UA" sz="2800" b="1" dirty="0">
                <a:solidFill>
                  <a:srgbClr val="C00000"/>
                </a:solidFill>
              </a:rPr>
              <a:t> текст.</a:t>
            </a:r>
          </a:p>
        </p:txBody>
      </p:sp>
    </p:spTree>
    <p:extLst>
      <p:ext uri="{BB962C8B-B14F-4D97-AF65-F5344CB8AC3E}">
        <p14:creationId xmlns:p14="http://schemas.microsoft.com/office/powerpoint/2010/main" xmlns="" val="1645415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C50D93-8D90-4D36-F20B-4FC24008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7438"/>
            <a:ext cx="9144000" cy="2412732"/>
          </a:xfrm>
        </p:spPr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90412B0C-0357-C7A2-EB25-A39FB929D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30" name="Picture 6" descr="український фон для презентації">
            <a:extLst>
              <a:ext uri="{FF2B5EF4-FFF2-40B4-BE49-F238E27FC236}">
                <a16:creationId xmlns:a16="http://schemas.microsoft.com/office/drawing/2014/main" xmlns="" id="{8E32910E-85B2-50C7-0995-897C0E5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3D6659-9FC2-7AF3-69FE-B3B6379246B6}"/>
              </a:ext>
            </a:extLst>
          </p:cNvPr>
          <p:cNvSpPr txBox="1"/>
          <p:nvPr/>
        </p:nvSpPr>
        <p:spPr>
          <a:xfrm>
            <a:off x="3111910" y="554659"/>
            <a:ext cx="8893278" cy="556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266700" algn="l"/>
                <a:tab pos="1943100" algn="l"/>
              </a:tabLst>
            </a:pPr>
            <a:r>
              <a:rPr lang="uk-UA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Як вона потрапила на кущ серед води і чи довго там просиділа, - ніхто не знає.</a:t>
            </a:r>
          </a:p>
          <a:p>
            <a:pPr lvl="0" algn="just">
              <a:lnSpc>
                <a:spcPct val="150000"/>
              </a:lnSpc>
              <a:tabLst>
                <a:tab pos="266700" algn="l"/>
                <a:tab pos="1943100" algn="l"/>
              </a:tabLst>
            </a:pP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</a:t>
            </a:r>
            <a:r>
              <a:rPr lang="uk-UA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Ребалка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ставив </a:t>
            </a:r>
            <a:r>
              <a:rPr lang="uk-UA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сідки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на </a:t>
            </a:r>
            <a:r>
              <a:rPr lang="uk-UA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ляшчів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у залитих </a:t>
            </a:r>
            <a:r>
              <a:rPr lang="uk-UA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павотком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луках. Він </a:t>
            </a:r>
            <a:r>
              <a:rPr lang="uk-UA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повілно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пробирався човном крізь </a:t>
            </a:r>
            <a:r>
              <a:rPr lang="uk-UA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кушчі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uk-UA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шчо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стирчали з води.</a:t>
            </a:r>
          </a:p>
          <a:p>
            <a:pPr lvl="0" algn="just">
              <a:lnSpc>
                <a:spcPct val="150000"/>
              </a:lnSpc>
              <a:tabLst>
                <a:tab pos="266700" algn="l"/>
                <a:tab pos="1943100" algn="l"/>
              </a:tabLst>
            </a:pPr>
            <a:r>
              <a:rPr lang="uk-UA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Рибалка довіз її до берега 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б</a:t>
            </a:r>
            <a:r>
              <a:rPr lang="uk-UA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ілка відразу вискочила з човна й пострибала в лі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с.</a:t>
            </a:r>
          </a:p>
          <a:p>
            <a:pPr lvl="0" algn="just">
              <a:lnSpc>
                <a:spcPct val="150000"/>
              </a:lnSpc>
              <a:tabLst>
                <a:tab pos="266700" algn="l"/>
                <a:tab pos="1943100" algn="l"/>
              </a:tabLst>
            </a:pPr>
            <a:r>
              <a:rPr lang="uk-UA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На одному з кущів він побачив якийсь дивний рижуватий гриб. Раптом гриб стрибнув – і прямо до рибалки в човен. У човні він зараз же перетворився на мокру перелякану білочку.  </a:t>
            </a:r>
          </a:p>
        </p:txBody>
      </p:sp>
    </p:spTree>
    <p:extLst>
      <p:ext uri="{BB962C8B-B14F-4D97-AF65-F5344CB8AC3E}">
        <p14:creationId xmlns:p14="http://schemas.microsoft.com/office/powerpoint/2010/main" xmlns="" val="32189429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C50D93-8D90-4D36-F20B-4FC24008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7438"/>
            <a:ext cx="9144000" cy="2412732"/>
          </a:xfrm>
        </p:spPr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90412B0C-0357-C7A2-EB25-A39FB929D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30" name="Picture 6" descr="український фон для презентації">
            <a:extLst>
              <a:ext uri="{FF2B5EF4-FFF2-40B4-BE49-F238E27FC236}">
                <a16:creationId xmlns:a16="http://schemas.microsoft.com/office/drawing/2014/main" xmlns="" id="{8E32910E-85B2-50C7-0995-897C0E5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465C7D0-F825-658A-7CBD-377B30AB8F53}"/>
              </a:ext>
            </a:extLst>
          </p:cNvPr>
          <p:cNvSpPr txBox="1"/>
          <p:nvPr/>
        </p:nvSpPr>
        <p:spPr>
          <a:xfrm>
            <a:off x="3131573" y="176532"/>
            <a:ext cx="8735961" cy="6496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tabLst>
                <a:tab pos="266700" algn="l"/>
                <a:tab pos="1943100" algn="l"/>
              </a:tabLst>
            </a:pPr>
            <a:r>
              <a:rPr lang="uk-UA" sz="16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____________________</a:t>
            </a:r>
          </a:p>
          <a:p>
            <a:pPr lvl="0" algn="just">
              <a:lnSpc>
                <a:spcPct val="150000"/>
              </a:lnSpc>
              <a:tabLst>
                <a:tab pos="266700" algn="l"/>
                <a:tab pos="1943100" algn="l"/>
              </a:tabLst>
            </a:pPr>
            <a:r>
              <a:rPr lang="uk-UA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3. Як вона потрапила на кущ серед води і чи довго там просиділа, - ніхто не знає.</a:t>
            </a:r>
          </a:p>
          <a:p>
            <a:pPr lvl="0" algn="just">
              <a:lnSpc>
                <a:spcPct val="150000"/>
              </a:lnSpc>
              <a:tabLst>
                <a:tab pos="266700" algn="l"/>
                <a:tab pos="1943100" algn="l"/>
              </a:tabLst>
            </a:pP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1. </a:t>
            </a:r>
            <a:r>
              <a:rPr lang="uk-UA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Ребалка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ставив </a:t>
            </a:r>
            <a:r>
              <a:rPr lang="uk-UA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сідки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на </a:t>
            </a:r>
            <a:r>
              <a:rPr lang="uk-UA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ляшчів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у залитих </a:t>
            </a:r>
            <a:r>
              <a:rPr lang="uk-UA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павотком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луках. Він </a:t>
            </a:r>
            <a:r>
              <a:rPr lang="uk-UA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повілно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пробирався човном крізь </a:t>
            </a:r>
            <a:r>
              <a:rPr lang="uk-UA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кушчі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uk-UA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шчо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стирчали з води.</a:t>
            </a:r>
          </a:p>
          <a:p>
            <a:pPr lvl="0" algn="just">
              <a:lnSpc>
                <a:spcPct val="150000"/>
              </a:lnSpc>
              <a:tabLst>
                <a:tab pos="266700" algn="l"/>
                <a:tab pos="1943100" algn="l"/>
              </a:tabLst>
            </a:pPr>
            <a:r>
              <a:rPr lang="uk-UA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4. Рибалка довіз її до берега 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б</a:t>
            </a:r>
            <a:r>
              <a:rPr lang="uk-UA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ілка відразу вискочила з човна й пострибала в лі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с.</a:t>
            </a:r>
          </a:p>
          <a:p>
            <a:pPr lvl="0" algn="just">
              <a:lnSpc>
                <a:spcPct val="150000"/>
              </a:lnSpc>
              <a:tabLst>
                <a:tab pos="266700" algn="l"/>
                <a:tab pos="1943100" algn="l"/>
              </a:tabLst>
            </a:pPr>
            <a:r>
              <a:rPr lang="uk-UA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2. На одному з кущів він побачив якийсь дивний рижуватий гриб. Раптом гриб стрибнув – і прямо до рибалки в човен. У човні він зараз же перетворився на мокру перелякану білочку.  </a:t>
            </a:r>
            <a:endParaRPr lang="uk-UA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21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C50D93-8D90-4D36-F20B-4FC24008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7438"/>
            <a:ext cx="9144000" cy="2412732"/>
          </a:xfrm>
        </p:spPr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90412B0C-0357-C7A2-EB25-A39FB929D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30" name="Picture 6" descr="український фон для презентації">
            <a:extLst>
              <a:ext uri="{FF2B5EF4-FFF2-40B4-BE49-F238E27FC236}">
                <a16:creationId xmlns:a16="http://schemas.microsoft.com/office/drawing/2014/main" xmlns="" id="{8E32910E-85B2-50C7-0995-897C0E5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86CBC1-3091-F606-F3A5-66B1E3A92AF3}"/>
              </a:ext>
            </a:extLst>
          </p:cNvPr>
          <p:cNvSpPr txBox="1"/>
          <p:nvPr/>
        </p:nvSpPr>
        <p:spPr>
          <a:xfrm>
            <a:off x="3564194" y="1918590"/>
            <a:ext cx="61648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Прочитай свій текст. </a:t>
            </a:r>
          </a:p>
          <a:p>
            <a:r>
              <a:rPr lang="uk-UA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Якщо знайдеш помилки – виправ їх. </a:t>
            </a:r>
          </a:p>
        </p:txBody>
      </p:sp>
    </p:spTree>
    <p:extLst>
      <p:ext uri="{BB962C8B-B14F-4D97-AF65-F5344CB8AC3E}">
        <p14:creationId xmlns:p14="http://schemas.microsoft.com/office/powerpoint/2010/main" xmlns="" val="2753785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C50D93-8D90-4D36-F20B-4FC24008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7438"/>
            <a:ext cx="9144000" cy="2412732"/>
          </a:xfrm>
        </p:spPr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90412B0C-0357-C7A2-EB25-A39FB929D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30" name="Picture 6" descr="український фон для презентації">
            <a:extLst>
              <a:ext uri="{FF2B5EF4-FFF2-40B4-BE49-F238E27FC236}">
                <a16:creationId xmlns:a16="http://schemas.microsoft.com/office/drawing/2014/main" xmlns="" id="{8E32910E-85B2-50C7-0995-897C0E5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D3C6E5-663D-CAFC-E931-3B569B637EA3}"/>
              </a:ext>
            </a:extLst>
          </p:cNvPr>
          <p:cNvSpPr txBox="1"/>
          <p:nvPr/>
        </p:nvSpPr>
        <p:spPr>
          <a:xfrm>
            <a:off x="3082412" y="1776502"/>
            <a:ext cx="7733072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uk-UA" sz="2800" b="1" dirty="0">
                <a:solidFill>
                  <a:srgbClr val="C00000"/>
                </a:solidFill>
              </a:rPr>
              <a:t>- Чого ви навчились на </a:t>
            </a:r>
            <a:r>
              <a:rPr lang="uk-UA" sz="2800" b="1" dirty="0" err="1">
                <a:solidFill>
                  <a:srgbClr val="C00000"/>
                </a:solidFill>
              </a:rPr>
              <a:t>уроці</a:t>
            </a:r>
            <a:r>
              <a:rPr lang="uk-UA" sz="2800" b="1" dirty="0">
                <a:solidFill>
                  <a:srgbClr val="C00000"/>
                </a:solidFill>
              </a:rPr>
              <a:t>?</a:t>
            </a:r>
          </a:p>
          <a:p>
            <a:pPr lvl="0" algn="just"/>
            <a:r>
              <a:rPr lang="uk-UA" sz="2800" b="1" dirty="0">
                <a:solidFill>
                  <a:srgbClr val="C00000"/>
                </a:solidFill>
              </a:rPr>
              <a:t>- Що нового ви дізнались?</a:t>
            </a:r>
          </a:p>
          <a:p>
            <a:pPr lvl="0" algn="just"/>
            <a:r>
              <a:rPr lang="ru-RU" sz="2800" b="1" dirty="0">
                <a:solidFill>
                  <a:srgbClr val="C00000"/>
                </a:solidFill>
              </a:rPr>
              <a:t>- </a:t>
            </a:r>
            <a:r>
              <a:rPr lang="uk-UA" sz="2800" b="1" dirty="0">
                <a:solidFill>
                  <a:srgbClr val="C00000"/>
                </a:solidFill>
              </a:rPr>
              <a:t>Чи було вам важко? Якщо так, то що саме? </a:t>
            </a:r>
          </a:p>
          <a:p>
            <a:pPr lvl="0" algn="just"/>
            <a:r>
              <a:rPr lang="uk-UA" sz="2800" b="1" dirty="0">
                <a:solidFill>
                  <a:srgbClr val="C00000"/>
                </a:solidFill>
              </a:rPr>
              <a:t>- </a:t>
            </a:r>
            <a:r>
              <a:rPr lang="uk-UA" sz="2800" b="1" dirty="0" err="1">
                <a:solidFill>
                  <a:srgbClr val="C00000"/>
                </a:solidFill>
              </a:rPr>
              <a:t>Продовжіть</a:t>
            </a:r>
            <a:r>
              <a:rPr lang="uk-UA" sz="2800" b="1" dirty="0">
                <a:solidFill>
                  <a:srgbClr val="C00000"/>
                </a:solidFill>
              </a:rPr>
              <a:t> речення. Тепер я знаю, що …</a:t>
            </a:r>
          </a:p>
          <a:p>
            <a:pPr lvl="0" algn="just"/>
            <a:endParaRPr lang="uk-UA" sz="2800" b="1" dirty="0">
              <a:solidFill>
                <a:srgbClr val="C00000"/>
              </a:solidFill>
            </a:endParaRPr>
          </a:p>
          <a:p>
            <a:pPr lvl="0" algn="ctr"/>
            <a:r>
              <a:rPr lang="uk-UA" sz="1800" b="1" dirty="0">
                <a:solidFill>
                  <a:srgbClr val="C00000"/>
                </a:solidFill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xmlns="" val="32253230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C50D93-8D90-4D36-F20B-4FC24008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7438"/>
            <a:ext cx="9144000" cy="2412732"/>
          </a:xfrm>
        </p:spPr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90412B0C-0357-C7A2-EB25-A39FB929D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30" name="Picture 6" descr="український фон для презентації">
            <a:extLst>
              <a:ext uri="{FF2B5EF4-FFF2-40B4-BE49-F238E27FC236}">
                <a16:creationId xmlns:a16="http://schemas.microsoft.com/office/drawing/2014/main" xmlns="" id="{8E32910E-85B2-50C7-0995-897C0E5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935570-4F7B-99BE-6034-047A5E9E9804}"/>
              </a:ext>
            </a:extLst>
          </p:cNvPr>
          <p:cNvSpPr txBox="1"/>
          <p:nvPr/>
        </p:nvSpPr>
        <p:spPr>
          <a:xfrm>
            <a:off x="3013587" y="1600200"/>
            <a:ext cx="84606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accent2">
                    <a:lumMod val="75000"/>
                  </a:schemeClr>
                </a:solidFill>
              </a:rPr>
              <a:t>Урок розвитку зв'язного мовлення. Використання виражальних засобів мови для редагування тексту.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75000"/>
                  </a:schemeClr>
                </a:solidFill>
              </a:rPr>
              <a:t>4 клас</a:t>
            </a:r>
          </a:p>
        </p:txBody>
      </p:sp>
    </p:spTree>
    <p:extLst>
      <p:ext uri="{BB962C8B-B14F-4D97-AF65-F5344CB8AC3E}">
        <p14:creationId xmlns:p14="http://schemas.microsoft.com/office/powerpoint/2010/main" xmlns="" val="26369401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Домашня робота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Виконати впр.334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C50D93-8D90-4D36-F20B-4FC24008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7438"/>
            <a:ext cx="9144000" cy="2412732"/>
          </a:xfrm>
        </p:spPr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90412B0C-0357-C7A2-EB25-A39FB929D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30" name="Picture 6" descr="український фон для презентації">
            <a:extLst>
              <a:ext uri="{FF2B5EF4-FFF2-40B4-BE49-F238E27FC236}">
                <a16:creationId xmlns:a16="http://schemas.microsoft.com/office/drawing/2014/main" xmlns="" id="{8E32910E-85B2-50C7-0995-897C0E5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942158E-5624-56FC-9002-C1A59E8F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591" y="1813285"/>
            <a:ext cx="9432487" cy="26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08175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C50D93-8D90-4D36-F20B-4FC24008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7438"/>
            <a:ext cx="9144000" cy="2412732"/>
          </a:xfrm>
        </p:spPr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90412B0C-0357-C7A2-EB25-A39FB929D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30" name="Picture 6" descr="український фон для презентації">
            <a:extLst>
              <a:ext uri="{FF2B5EF4-FFF2-40B4-BE49-F238E27FC236}">
                <a16:creationId xmlns:a16="http://schemas.microsoft.com/office/drawing/2014/main" xmlns="" id="{8E32910E-85B2-50C7-0995-897C0E5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935570-4F7B-99BE-6034-047A5E9E9804}"/>
              </a:ext>
            </a:extLst>
          </p:cNvPr>
          <p:cNvSpPr txBox="1"/>
          <p:nvPr/>
        </p:nvSpPr>
        <p:spPr>
          <a:xfrm>
            <a:off x="3013587" y="1600200"/>
            <a:ext cx="84606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Мета: </a:t>
            </a:r>
            <a:r>
              <a:rPr lang="uk-UA" sz="3600" b="1" dirty="0">
                <a:solidFill>
                  <a:schemeClr val="accent2">
                    <a:lumMod val="75000"/>
                  </a:schemeClr>
                </a:solidFill>
              </a:rPr>
              <a:t>формування умінь опрацьовувати тексти різних видів; досліджування </a:t>
            </a:r>
            <a:r>
              <a:rPr lang="uk-UA" sz="3600" b="1" dirty="0" err="1">
                <a:solidFill>
                  <a:schemeClr val="accent2">
                    <a:lumMod val="75000"/>
                  </a:schemeClr>
                </a:solidFill>
              </a:rPr>
              <a:t>мовних</a:t>
            </a:r>
            <a:r>
              <a:rPr lang="uk-UA" sz="3600" b="1" dirty="0">
                <a:solidFill>
                  <a:schemeClr val="accent2">
                    <a:lumMod val="75000"/>
                  </a:schemeClr>
                </a:solidFill>
              </a:rPr>
              <a:t> одиниць і явищ з метою опанування початкових лінгвістичних знань і норм української мови; виховання у здобувачів освіти позитивного </a:t>
            </a:r>
            <a:r>
              <a:rPr lang="uk-UA" sz="3600" b="1" dirty="0" err="1">
                <a:solidFill>
                  <a:schemeClr val="accent2">
                    <a:lumMod val="75000"/>
                  </a:schemeClr>
                </a:solidFill>
              </a:rPr>
              <a:t>емоційно</a:t>
            </a:r>
            <a:r>
              <a:rPr lang="uk-UA" sz="3600" b="1" dirty="0">
                <a:solidFill>
                  <a:schemeClr val="accent2">
                    <a:lumMod val="75000"/>
                  </a:schemeClr>
                </a:solidFill>
              </a:rPr>
              <a:t>-ціннісного ставлення до української мови.</a:t>
            </a:r>
          </a:p>
        </p:txBody>
      </p:sp>
    </p:spTree>
    <p:extLst>
      <p:ext uri="{BB962C8B-B14F-4D97-AF65-F5344CB8AC3E}">
        <p14:creationId xmlns:p14="http://schemas.microsoft.com/office/powerpoint/2010/main" xmlns="" val="28889845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C50D93-8D90-4D36-F20B-4FC24008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7438"/>
            <a:ext cx="9144000" cy="2412732"/>
          </a:xfrm>
        </p:spPr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90412B0C-0357-C7A2-EB25-A39FB929D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30" name="Picture 6" descr="український фон для презентації">
            <a:extLst>
              <a:ext uri="{FF2B5EF4-FFF2-40B4-BE49-F238E27FC236}">
                <a16:creationId xmlns:a16="http://schemas.microsoft.com/office/drawing/2014/main" xmlns="" id="{8E32910E-85B2-50C7-0995-897C0E5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935570-4F7B-99BE-6034-047A5E9E9804}"/>
              </a:ext>
            </a:extLst>
          </p:cNvPr>
          <p:cNvSpPr txBox="1"/>
          <p:nvPr/>
        </p:nvSpPr>
        <p:spPr>
          <a:xfrm>
            <a:off x="3013587" y="1600200"/>
            <a:ext cx="8460658" cy="2603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79705" indent="450850" algn="just">
              <a:lnSpc>
                <a:spcPct val="115000"/>
              </a:lnSpc>
              <a:spcAft>
                <a:spcPts val="0"/>
              </a:spcAft>
            </a:pPr>
            <a:r>
              <a:rPr lang="ru-RU" sz="3600" b="1" dirty="0">
                <a:solidFill>
                  <a:srgbClr val="002060"/>
                </a:solidFill>
              </a:rPr>
              <a:t>        </a:t>
            </a:r>
            <a:r>
              <a:rPr lang="uk-UA" sz="3600" b="1" dirty="0">
                <a:solidFill>
                  <a:schemeClr val="accent6">
                    <a:lumMod val="75000"/>
                  </a:schemeClr>
                </a:solidFill>
              </a:rPr>
              <a:t>Уже дзвінок нам дав сигнал:</a:t>
            </a:r>
          </a:p>
          <a:p>
            <a:pPr marR="179705" indent="450850" algn="just">
              <a:lnSpc>
                <a:spcPct val="115000"/>
              </a:lnSpc>
              <a:spcAft>
                <a:spcPts val="0"/>
              </a:spcAft>
            </a:pPr>
            <a:r>
              <a:rPr lang="uk-UA" sz="3600" b="1" dirty="0">
                <a:solidFill>
                  <a:schemeClr val="accent6">
                    <a:lumMod val="75000"/>
                  </a:schemeClr>
                </a:solidFill>
              </a:rPr>
              <a:t>        Працювати час настав.</a:t>
            </a:r>
          </a:p>
          <a:p>
            <a:pPr marR="179705" indent="450850" algn="just">
              <a:lnSpc>
                <a:spcPct val="115000"/>
              </a:lnSpc>
              <a:spcAft>
                <a:spcPts val="0"/>
              </a:spcAft>
            </a:pPr>
            <a:r>
              <a:rPr lang="uk-UA" sz="3600" b="1" dirty="0">
                <a:solidFill>
                  <a:schemeClr val="accent6">
                    <a:lumMod val="75000"/>
                  </a:schemeClr>
                </a:solidFill>
              </a:rPr>
              <a:t>        Тож і ми часу не гаймо, </a:t>
            </a:r>
          </a:p>
          <a:p>
            <a:pPr marR="179705" indent="450850" algn="just">
              <a:lnSpc>
                <a:spcPct val="115000"/>
              </a:lnSpc>
              <a:spcAft>
                <a:spcPts val="0"/>
              </a:spcAft>
            </a:pPr>
            <a:r>
              <a:rPr lang="uk-UA" sz="3600" b="1" dirty="0">
                <a:solidFill>
                  <a:schemeClr val="accent6">
                    <a:lumMod val="75000"/>
                  </a:schemeClr>
                </a:solidFill>
              </a:rPr>
              <a:t>        Роботу швидше починаймо.</a:t>
            </a:r>
          </a:p>
        </p:txBody>
      </p:sp>
    </p:spTree>
    <p:extLst>
      <p:ext uri="{BB962C8B-B14F-4D97-AF65-F5344CB8AC3E}">
        <p14:creationId xmlns:p14="http://schemas.microsoft.com/office/powerpoint/2010/main" xmlns="" val="33693398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C50D93-8D90-4D36-F20B-4FC24008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7438"/>
            <a:ext cx="9144000" cy="2412732"/>
          </a:xfrm>
        </p:spPr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90412B0C-0357-C7A2-EB25-A39FB929D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30" name="Picture 6" descr="український фон для презентації">
            <a:extLst>
              <a:ext uri="{FF2B5EF4-FFF2-40B4-BE49-F238E27FC236}">
                <a16:creationId xmlns:a16="http://schemas.microsoft.com/office/drawing/2014/main" xmlns="" id="{8E32910E-85B2-50C7-0995-897C0E5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D8A65C5-5532-8A07-2714-BE6655DFD6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1900" b="52758"/>
          <a:stretch/>
        </p:blipFill>
        <p:spPr>
          <a:xfrm>
            <a:off x="2884324" y="525107"/>
            <a:ext cx="8979254" cy="500239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261A5381-67E0-29E4-C366-4677D229F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990" y="1212020"/>
            <a:ext cx="7272947" cy="16630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57D52BCF-B4D0-4EA8-2839-E251D1F41B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81391" y="485024"/>
            <a:ext cx="2452569" cy="74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1735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C50D93-8D90-4D36-F20B-4FC24008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7438"/>
            <a:ext cx="9144000" cy="2412732"/>
          </a:xfrm>
        </p:spPr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90412B0C-0357-C7A2-EB25-A39FB929D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30" name="Picture 6" descr="український фон для презентації">
            <a:extLst>
              <a:ext uri="{FF2B5EF4-FFF2-40B4-BE49-F238E27FC236}">
                <a16:creationId xmlns:a16="http://schemas.microsoft.com/office/drawing/2014/main" xmlns="" id="{8E32910E-85B2-50C7-0995-897C0E5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E3809A-2C43-E961-56E4-3AB74F9D0807}"/>
              </a:ext>
            </a:extLst>
          </p:cNvPr>
          <p:cNvSpPr txBox="1"/>
          <p:nvPr/>
        </p:nvSpPr>
        <p:spPr>
          <a:xfrm>
            <a:off x="2807110" y="1906404"/>
            <a:ext cx="84606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dirty="0">
                <a:solidFill>
                  <a:srgbClr val="FF0000"/>
                </a:solidFill>
              </a:rPr>
              <a:t>Фізкультхвилинка для очей</a:t>
            </a:r>
          </a:p>
          <a:p>
            <a:pPr algn="ctr"/>
            <a:endParaRPr lang="ru-RU" sz="4000" b="1" dirty="0">
              <a:solidFill>
                <a:srgbClr val="FF0000"/>
              </a:solidFill>
            </a:endParaRPr>
          </a:p>
          <a:p>
            <a:pPr algn="ctr"/>
            <a:endParaRPr lang="ru-RU" sz="4000" b="1" dirty="0">
              <a:solidFill>
                <a:srgbClr val="FF0000"/>
              </a:solidFill>
            </a:endParaRPr>
          </a:p>
          <a:p>
            <a:pPr algn="ctr"/>
            <a:r>
              <a:rPr lang="en-US" sz="4000" b="1" dirty="0">
                <a:solidFill>
                  <a:srgbClr val="FF0000"/>
                </a:solidFill>
                <a:hlinkClick r:id="rId3"/>
              </a:rPr>
              <a:t>https://www.youtube.com/watch?v=8gvoPGoxnxA</a:t>
            </a:r>
            <a:endParaRPr lang="uk-UA" sz="4000" b="1" dirty="0">
              <a:solidFill>
                <a:srgbClr val="FF0000"/>
              </a:solidFill>
            </a:endParaRPr>
          </a:p>
          <a:p>
            <a:pPr algn="ctr"/>
            <a:endParaRPr lang="uk-UA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97104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C50D93-8D90-4D36-F20B-4FC24008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7438"/>
            <a:ext cx="9144000" cy="2412732"/>
          </a:xfrm>
        </p:spPr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90412B0C-0357-C7A2-EB25-A39FB929D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30" name="Picture 6" descr="український фон для презентації">
            <a:extLst>
              <a:ext uri="{FF2B5EF4-FFF2-40B4-BE49-F238E27FC236}">
                <a16:creationId xmlns:a16="http://schemas.microsoft.com/office/drawing/2014/main" xmlns="" id="{8E32910E-85B2-50C7-0995-897C0E5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29C0FE7-8211-B5C8-360B-0C220ECE1793}"/>
              </a:ext>
            </a:extLst>
          </p:cNvPr>
          <p:cNvSpPr txBox="1"/>
          <p:nvPr/>
        </p:nvSpPr>
        <p:spPr>
          <a:xfrm>
            <a:off x="3446206" y="528860"/>
            <a:ext cx="8077200" cy="5193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algn="just">
              <a:lnSpc>
                <a:spcPct val="150000"/>
              </a:lnSpc>
              <a:tabLst>
                <a:tab pos="1943100" algn="l"/>
              </a:tabLst>
            </a:pPr>
            <a:r>
              <a:rPr lang="uk-UA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r>
              <a:rPr lang="uk-UA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При написанні творів, переказів, описів ви допускаєте різні види помилок. Це і орфографічні помилки, зайві речення, слова, непослідовне розташування речень, абзаців, незавершеність висловлювань, повтори слів.</a:t>
            </a:r>
          </a:p>
          <a:p>
            <a:pPr marL="38100" algn="just">
              <a:lnSpc>
                <a:spcPct val="150000"/>
              </a:lnSpc>
              <a:tabLst>
                <a:tab pos="1943100" algn="l"/>
              </a:tabLst>
            </a:pPr>
            <a:r>
              <a:rPr lang="uk-UA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Щоб цього не траплялося треба вміти аналізувати свої твори, перевіряти їх та виправляти помилки.</a:t>
            </a:r>
            <a:endParaRPr lang="uk-UA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88044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C50D93-8D90-4D36-F20B-4FC24008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7438"/>
            <a:ext cx="9144000" cy="2412732"/>
          </a:xfrm>
        </p:spPr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90412B0C-0357-C7A2-EB25-A39FB929D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30" name="Picture 6" descr="український фон для презентації">
            <a:extLst>
              <a:ext uri="{FF2B5EF4-FFF2-40B4-BE49-F238E27FC236}">
                <a16:creationId xmlns:a16="http://schemas.microsoft.com/office/drawing/2014/main" xmlns="" id="{8E32910E-85B2-50C7-0995-897C0E5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CA9ED86-6A12-C39B-3E2A-E23FFF90E114}"/>
              </a:ext>
            </a:extLst>
          </p:cNvPr>
          <p:cNvSpPr txBox="1"/>
          <p:nvPr/>
        </p:nvSpPr>
        <p:spPr>
          <a:xfrm>
            <a:off x="3298720" y="576704"/>
            <a:ext cx="8273847" cy="5193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algn="just">
              <a:lnSpc>
                <a:spcPct val="150000"/>
              </a:lnSpc>
              <a:tabLst>
                <a:tab pos="1943100" algn="l"/>
              </a:tabLst>
            </a:pPr>
            <a:r>
              <a:rPr lang="uk-UA" sz="28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</a:t>
            </a:r>
            <a:r>
              <a:rPr lang="uk-UA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Основні недоліки які зустрічаються:</a:t>
            </a:r>
          </a:p>
          <a:p>
            <a:pPr marL="38100">
              <a:lnSpc>
                <a:spcPct val="150000"/>
              </a:lnSpc>
              <a:tabLst>
                <a:tab pos="1943100" algn="l"/>
              </a:tabLst>
            </a:pPr>
            <a:r>
              <a:rPr lang="uk-UA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а) Невідповідність змісту меті висловлювання.</a:t>
            </a:r>
          </a:p>
          <a:p>
            <a:pPr marL="38100">
              <a:lnSpc>
                <a:spcPct val="150000"/>
              </a:lnSpc>
              <a:tabLst>
                <a:tab pos="1943100" algn="l"/>
              </a:tabLst>
            </a:pPr>
            <a:r>
              <a:rPr lang="uk-UA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б) Непослідовне розташування речень та частин тексту.</a:t>
            </a:r>
          </a:p>
          <a:p>
            <a:pPr marL="38100">
              <a:lnSpc>
                <a:spcPct val="150000"/>
              </a:lnSpc>
              <a:tabLst>
                <a:tab pos="1943100" algn="l"/>
              </a:tabLst>
            </a:pPr>
            <a:r>
              <a:rPr lang="uk-UA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в) Невміння встановлювати межі речень, використовувати засоби зв’язку слів у тексті.</a:t>
            </a:r>
          </a:p>
          <a:p>
            <a:pPr marL="38100">
              <a:lnSpc>
                <a:spcPct val="150000"/>
              </a:lnSpc>
              <a:tabLst>
                <a:tab pos="1943100" algn="l"/>
              </a:tabLst>
            </a:pPr>
            <a:r>
              <a:rPr lang="uk-UA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г) Незавершеність висловлювання.</a:t>
            </a:r>
          </a:p>
          <a:p>
            <a:pPr marL="38100">
              <a:lnSpc>
                <a:spcPct val="150000"/>
              </a:lnSpc>
              <a:tabLst>
                <a:tab pos="1943100" algn="l"/>
              </a:tabLst>
            </a:pPr>
            <a:r>
              <a:rPr lang="uk-UA" sz="2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д) Пропуск абзаців.</a:t>
            </a:r>
            <a:endParaRPr lang="uk-UA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38231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C50D93-8D90-4D36-F20B-4FC24008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7438"/>
            <a:ext cx="9144000" cy="2412732"/>
          </a:xfrm>
        </p:spPr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90412B0C-0357-C7A2-EB25-A39FB929D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30" name="Picture 6" descr="український фон для презентації">
            <a:extLst>
              <a:ext uri="{FF2B5EF4-FFF2-40B4-BE49-F238E27FC236}">
                <a16:creationId xmlns:a16="http://schemas.microsoft.com/office/drawing/2014/main" xmlns="" id="{8E32910E-85B2-50C7-0995-897C0E53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39D795C-8173-1ACC-059A-654084453591}"/>
              </a:ext>
            </a:extLst>
          </p:cNvPr>
          <p:cNvSpPr txBox="1"/>
          <p:nvPr/>
        </p:nvSpPr>
        <p:spPr>
          <a:xfrm>
            <a:off x="3200400" y="1600200"/>
            <a:ext cx="7910052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algn="just">
              <a:lnSpc>
                <a:spcPct val="150000"/>
              </a:lnSpc>
              <a:tabLst>
                <a:tab pos="1943100" algn="l"/>
              </a:tabLst>
            </a:pPr>
            <a:r>
              <a:rPr lang="uk-UA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На сьогоднішньому </a:t>
            </a:r>
            <a:r>
              <a:rPr lang="uk-UA" sz="28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уроці</a:t>
            </a:r>
            <a:r>
              <a:rPr lang="uk-UA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ми будем вчитися запобігати цим помилкам.</a:t>
            </a:r>
          </a:p>
          <a:p>
            <a:pPr marL="38100" algn="just">
              <a:lnSpc>
                <a:spcPct val="150000"/>
              </a:lnSpc>
              <a:tabLst>
                <a:tab pos="1943100" algn="l"/>
              </a:tabLst>
            </a:pPr>
            <a:r>
              <a:rPr lang="uk-UA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У редакції книг, газет, журналів є спеціальні відділи редакторів. Що це за люди? Чим вони займаються?</a:t>
            </a:r>
          </a:p>
        </p:txBody>
      </p:sp>
    </p:spTree>
    <p:extLst>
      <p:ext uri="{BB962C8B-B14F-4D97-AF65-F5344CB8AC3E}">
        <p14:creationId xmlns:p14="http://schemas.microsoft.com/office/powerpoint/2010/main" xmlns="" val="13033185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689</Words>
  <Application>Microsoft Office PowerPoint</Application>
  <PresentationFormat>Произвольный</PresentationFormat>
  <Paragraphs>61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Домашня робота</vt:lpstr>
      <vt:lpstr>Слайд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Наталия Иванова</dc:creator>
  <cp:lastModifiedBy>Пользователь</cp:lastModifiedBy>
  <cp:revision>6</cp:revision>
  <dcterms:created xsi:type="dcterms:W3CDTF">2022-09-14T13:36:41Z</dcterms:created>
  <dcterms:modified xsi:type="dcterms:W3CDTF">2025-03-13T18:09:33Z</dcterms:modified>
</cp:coreProperties>
</file>