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67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8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FC74-4290-45AB-A0E1-106307EC846E}" type="datetimeFigureOut">
              <a:rPr lang="ru-RU" smtClean="0"/>
              <a:pPr/>
              <a:t>16.03.2025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9117-09B4-4949-99FB-609593171A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8799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FC74-4290-45AB-A0E1-106307EC846E}" type="datetimeFigureOut">
              <a:rPr lang="ru-RU" smtClean="0"/>
              <a:pPr/>
              <a:t>16.03.2025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9117-09B4-4949-99FB-609593171A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1690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FC74-4290-45AB-A0E1-106307EC846E}" type="datetimeFigureOut">
              <a:rPr lang="ru-RU" smtClean="0"/>
              <a:pPr/>
              <a:t>16.03.2025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9117-09B4-4949-99FB-609593171A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158861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FC74-4290-45AB-A0E1-106307EC846E}" type="datetimeFigureOut">
              <a:rPr lang="ru-RU" smtClean="0"/>
              <a:pPr/>
              <a:t>16.03.2025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9117-09B4-4949-99FB-609593171A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383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FC74-4290-45AB-A0E1-106307EC846E}" type="datetimeFigureOut">
              <a:rPr lang="ru-RU" smtClean="0"/>
              <a:pPr/>
              <a:t>16.03.2025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9117-09B4-4949-99FB-609593171A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025398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FC74-4290-45AB-A0E1-106307EC846E}" type="datetimeFigureOut">
              <a:rPr lang="ru-RU" smtClean="0"/>
              <a:pPr/>
              <a:t>16.03.2025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9117-09B4-4949-99FB-609593171A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57981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FC74-4290-45AB-A0E1-106307EC846E}" type="datetimeFigureOut">
              <a:rPr lang="ru-RU" smtClean="0"/>
              <a:pPr/>
              <a:t>16.03.2025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9117-09B4-4949-99FB-609593171A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74586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FC74-4290-45AB-A0E1-106307EC846E}" type="datetimeFigureOut">
              <a:rPr lang="ru-RU" smtClean="0"/>
              <a:pPr/>
              <a:t>16.03.2025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9117-09B4-4949-99FB-609593171A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9497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FC74-4290-45AB-A0E1-106307EC846E}" type="datetimeFigureOut">
              <a:rPr lang="ru-RU" smtClean="0"/>
              <a:pPr/>
              <a:t>16.03.2025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9117-09B4-4949-99FB-609593171A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624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FC74-4290-45AB-A0E1-106307EC846E}" type="datetimeFigureOut">
              <a:rPr lang="ru-RU" smtClean="0"/>
              <a:pPr/>
              <a:t>16.03.2025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9117-09B4-4949-99FB-609593171A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1465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FC74-4290-45AB-A0E1-106307EC846E}" type="datetimeFigureOut">
              <a:rPr lang="ru-RU" smtClean="0"/>
              <a:pPr/>
              <a:t>16.03.2025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9117-09B4-4949-99FB-609593171A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591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FC74-4290-45AB-A0E1-106307EC846E}" type="datetimeFigureOut">
              <a:rPr lang="ru-RU" smtClean="0"/>
              <a:pPr/>
              <a:t>16.03.2025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9117-09B4-4949-99FB-609593171A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1261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FC74-4290-45AB-A0E1-106307EC846E}" type="datetimeFigureOut">
              <a:rPr lang="ru-RU" smtClean="0"/>
              <a:pPr/>
              <a:t>16.03.2025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9117-09B4-4949-99FB-609593171A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2153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FC74-4290-45AB-A0E1-106307EC846E}" type="datetimeFigureOut">
              <a:rPr lang="ru-RU" smtClean="0"/>
              <a:pPr/>
              <a:t>16.03.2025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9117-09B4-4949-99FB-609593171A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914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FC74-4290-45AB-A0E1-106307EC846E}" type="datetimeFigureOut">
              <a:rPr lang="ru-RU" smtClean="0"/>
              <a:pPr/>
              <a:t>16.03.2025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9117-09B4-4949-99FB-609593171A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6512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9117-09B4-4949-99FB-609593171A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FC74-4290-45AB-A0E1-106307EC846E}" type="datetimeFigureOut">
              <a:rPr lang="ru-RU" smtClean="0"/>
              <a:pPr/>
              <a:t>16.03.2025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1071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3FC74-4290-45AB-A0E1-106307EC846E}" type="datetimeFigureOut">
              <a:rPr lang="ru-RU" smtClean="0"/>
              <a:pPr/>
              <a:t>16.03.2025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FD9117-09B4-4949-99FB-609593171A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4641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0993" y="692728"/>
            <a:ext cx="9756679" cy="4050836"/>
          </a:xfrm>
        </p:spPr>
        <p:txBody>
          <a:bodyPr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клас</a:t>
            </a:r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Відокремлені члени речення </a:t>
            </a:r>
            <a:br>
              <a:rPr lang="uk-UA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Поняття про відокремлення</a:t>
            </a:r>
            <a:br>
              <a:rPr lang="uk-UA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8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Стрембицька</a:t>
            </a:r>
            <a:r>
              <a:rPr lang="uk-UA" sz="2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Л.А.</a:t>
            </a:r>
            <a:endParaRPr lang="ru-RU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44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25118" y="971097"/>
            <a:ext cx="8643966" cy="4929198"/>
          </a:xfrm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4.Якщо </a:t>
            </a:r>
            <a:r>
              <a:rPr lang="uk-UA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стоїть після означуваного </a:t>
            </a:r>
            <a:br>
              <a:rPr lang="uk-UA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слова-іменника, перед яким уже є залежне від нього означення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Нарешті розщедрилось </a:t>
            </a:r>
            <a:r>
              <a:rPr lang="uk-UA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тепле </a:t>
            </a:r>
            <a:r>
              <a:rPr lang="uk-UA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сонце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усміхнене, яскраве.</a:t>
            </a:r>
            <a:endParaRPr lang="ru-RU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560" b="35984"/>
          <a:stretch/>
        </p:blipFill>
        <p:spPr>
          <a:xfrm>
            <a:off x="4838539" y="3685309"/>
            <a:ext cx="1580109" cy="990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560" b="35984"/>
          <a:stretch/>
        </p:blipFill>
        <p:spPr>
          <a:xfrm>
            <a:off x="2169807" y="4371507"/>
            <a:ext cx="1967214" cy="1233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560" b="35984"/>
          <a:stretch/>
        </p:blipFill>
        <p:spPr>
          <a:xfrm>
            <a:off x="325118" y="4349348"/>
            <a:ext cx="1967214" cy="18495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689181" y="3066364"/>
            <a:ext cx="533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2517" y="5041749"/>
            <a:ext cx="8335738" cy="14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  <a:buClr>
                <a:srgbClr val="5FCBEF"/>
              </a:buClr>
              <a:buSzPct val="80000"/>
              <a:defRPr/>
            </a:pPr>
            <a:r>
              <a:rPr lang="uk-UA" sz="24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 за бажанням автора:</a:t>
            </a:r>
          </a:p>
          <a:p>
            <a:pPr lvl="0">
              <a:spcBef>
                <a:spcPts val="1000"/>
              </a:spcBef>
              <a:buClr>
                <a:srgbClr val="5FCBEF"/>
              </a:buClr>
              <a:buSzPct val="80000"/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Музика, </a:t>
            </a:r>
            <a:r>
              <a:rPr lang="uk-UA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бадьора, чарівна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полинула через шкільне подвір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1000"/>
              </a:spcBef>
              <a:buClr>
                <a:srgbClr val="5FCBEF"/>
              </a:buClr>
              <a:buSzPct val="80000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Музика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бадьора, чарівна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полинула через шкільне подвір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560" b="35984"/>
          <a:stretch/>
        </p:blipFill>
        <p:spPr>
          <a:xfrm>
            <a:off x="1740135" y="6419576"/>
            <a:ext cx="1967214" cy="1233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560" b="35984"/>
          <a:stretch/>
        </p:blipFill>
        <p:spPr>
          <a:xfrm>
            <a:off x="1740135" y="5919274"/>
            <a:ext cx="1967214" cy="12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35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37308" y="2995090"/>
            <a:ext cx="87560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uk-UA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П</a:t>
            </a:r>
            <a:r>
              <a:rPr lang="uk-UA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Лілі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сідала на учительський стіл, гойдала довгими ногами в строкатих панчохах і, </a:t>
            </a:r>
            <a:r>
              <a:rPr lang="uk-U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страшенно горда із загальної уваги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перелічувала усі свої таланти.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75854" y="1318293"/>
            <a:ext cx="85205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4.Якщо </a:t>
            </a:r>
            <a:r>
              <a:rPr lang="uk-U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означення стоїть на відстані від означуваного слова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560" b="35984"/>
          <a:stretch/>
        </p:blipFill>
        <p:spPr>
          <a:xfrm>
            <a:off x="637308" y="4594223"/>
            <a:ext cx="1967214" cy="1849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560" b="35984"/>
          <a:stretch/>
        </p:blipFill>
        <p:spPr>
          <a:xfrm>
            <a:off x="2486426" y="4594223"/>
            <a:ext cx="1967214" cy="1849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560" b="35984"/>
          <a:stretch/>
        </p:blipFill>
        <p:spPr>
          <a:xfrm>
            <a:off x="4292920" y="4594223"/>
            <a:ext cx="1967214" cy="1849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560" b="35984"/>
          <a:stretch/>
        </p:blipFill>
        <p:spPr>
          <a:xfrm>
            <a:off x="5506718" y="4594223"/>
            <a:ext cx="1967214" cy="18495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087179" y="2810424"/>
            <a:ext cx="533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3961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6472" y="581891"/>
            <a:ext cx="8596668" cy="81741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uk-UA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СТАВИМО ТИРЕ</a:t>
            </a: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26472" y="1816620"/>
            <a:ext cx="8991601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uk-UA" sz="32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1.Нитками </a:t>
            </a:r>
            <a:r>
              <a:rPr lang="uk-UA" sz="3200" kern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вишито</a:t>
            </a:r>
            <a:r>
              <a:rPr lang="uk-UA" sz="32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сорочку – чорними й червоними.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uk-UA" sz="32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Олеся </a:t>
            </a:r>
            <a:r>
              <a:rPr lang="uk-UA" sz="32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йде сама дорогою – легка, витончена, пругка.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uk-UA" sz="32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Це </a:t>
            </a:r>
            <a:r>
              <a:rPr lang="uk-UA" sz="32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вже звичка в мене така була  - поговорити!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uk-UA" sz="3200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560" b="35984"/>
          <a:stretch/>
        </p:blipFill>
        <p:spPr>
          <a:xfrm>
            <a:off x="526472" y="3858889"/>
            <a:ext cx="1440873" cy="9031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560" b="35984"/>
          <a:stretch/>
        </p:blipFill>
        <p:spPr>
          <a:xfrm>
            <a:off x="5661152" y="3364248"/>
            <a:ext cx="1967214" cy="1233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560" b="35984"/>
          <a:stretch/>
        </p:blipFill>
        <p:spPr>
          <a:xfrm>
            <a:off x="6852643" y="4433157"/>
            <a:ext cx="1967214" cy="1233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560" b="35984"/>
          <a:stretch/>
        </p:blipFill>
        <p:spPr>
          <a:xfrm>
            <a:off x="6852643" y="3364248"/>
            <a:ext cx="1967214" cy="1233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560" b="35984"/>
          <a:stretch/>
        </p:blipFill>
        <p:spPr>
          <a:xfrm>
            <a:off x="5771988" y="2281187"/>
            <a:ext cx="1967214" cy="1233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560" b="35984"/>
          <a:stretch/>
        </p:blipFill>
        <p:spPr>
          <a:xfrm>
            <a:off x="526472" y="2824298"/>
            <a:ext cx="1967214" cy="12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674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294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uk-UA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реченнями </a:t>
            </a:r>
            <a:br>
              <a:rPr lang="uk-UA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(пояснити розділові знаки)</a:t>
            </a: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7007" y="2824188"/>
            <a:ext cx="816186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У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деревяній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клітці стояв скелет, 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прикритий темно-сірою просмоленою 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шкірою.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0862" y="4055295"/>
            <a:ext cx="7777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Напоєний запахом землі, старого листя, грибів та ожини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ти ростеш, підносишся над лісом і бачиш світ далеко-далеко…</a:t>
            </a:r>
            <a:r>
              <a:rPr lang="uk-UA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городами.</a:t>
            </a:r>
            <a:endParaRPr lang="uk-UA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7007" y="2213101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1.Він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суворий і красивий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стояв на кормі із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веслом.</a:t>
            </a:r>
            <a:r>
              <a:rPr lang="uk-UA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uk-UA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дивився вперед поверх нас.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0861" y="5524714"/>
            <a:ext cx="5524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Налякані громом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курчата збилися докупи.   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0862" y="3562852"/>
            <a:ext cx="36370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Знесилений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кінь зупинився.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0861" y="4970716"/>
            <a:ext cx="76492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Ближче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старезного лісу, 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чорного, густого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ставало сумно.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04359" y="6009248"/>
            <a:ext cx="5022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7.Це </a:t>
            </a:r>
            <a:r>
              <a:rPr lang="ru-RU" sz="2000" dirty="0" err="1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sz="20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звичка</a:t>
            </a:r>
            <a:r>
              <a:rPr lang="ru-RU" sz="20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мене </a:t>
            </a:r>
            <a:r>
              <a:rPr lang="ru-RU" sz="2000" dirty="0" err="1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така</a:t>
            </a:r>
            <a:r>
              <a:rPr lang="ru-RU" sz="20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000" b="1" dirty="0" err="1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поговорити</a:t>
            </a:r>
            <a:r>
              <a:rPr lang="ru-RU" sz="20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6488668"/>
            <a:ext cx="72512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solidFill>
                  <a:srgbClr val="202122"/>
                </a:solidFill>
                <a:latin typeface="Arial" panose="020B0604020202020204" pitchFamily="34" charset="0"/>
              </a:rPr>
              <a:t>8</a:t>
            </a:r>
            <a:r>
              <a:rPr lang="ru-RU" sz="2000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Пригадується</a:t>
            </a:r>
            <a:r>
              <a:rPr lang="ru-RU" sz="2000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мені</a:t>
            </a:r>
            <a:r>
              <a:rPr lang="ru-RU" sz="20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княгиня Ольга — </a:t>
            </a:r>
            <a:r>
              <a:rPr lang="ru-RU" sz="20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горда, </a:t>
            </a:r>
            <a:r>
              <a:rPr lang="ru-RU" sz="2000" b="1" dirty="0" err="1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непокірна</a:t>
            </a:r>
            <a:r>
              <a:rPr lang="ru-RU" sz="20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98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74617" y="662970"/>
            <a:ext cx="7952509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uk-UA" sz="4800" b="1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виділяємо означення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68036" y="1998631"/>
            <a:ext cx="9642764" cy="510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defTabSz="914400" eaLnBrk="0" fontAlgn="base" hangingPunct="0">
              <a:spcBef>
                <a:spcPct val="2000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uk-UA" sz="3200" b="1" u="sng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Прикметник, дієприкметник = присудку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uk-UA" sz="32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uk-UA" sz="44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Дорога овіяна туманом віків.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uk-UA" sz="44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uk-UA" sz="4400" u="sng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Але: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uk-UA" sz="44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Дорога, овіяна туманом віків, стелилася переді мною.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ru-RU" sz="4400" kern="0" dirty="0">
              <a:solidFill>
                <a:srgbClr val="000099">
                  <a:lumMod val="60000"/>
                  <a:lumOff val="40000"/>
                </a:srgbClr>
              </a:solidFill>
              <a:latin typeface="Arial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92728" y="3976254"/>
            <a:ext cx="1648690" cy="138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493818" y="4059381"/>
            <a:ext cx="1648690" cy="138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493818" y="3962399"/>
            <a:ext cx="1648690" cy="138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568036" y="5525055"/>
            <a:ext cx="1648690" cy="138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845128" y="6299455"/>
            <a:ext cx="1981199" cy="138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872837" y="6188618"/>
            <a:ext cx="1953490" cy="138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560" b="35984"/>
          <a:stretch/>
        </p:blipFill>
        <p:spPr>
          <a:xfrm>
            <a:off x="2660072" y="5511199"/>
            <a:ext cx="1967214" cy="1233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560" b="35984"/>
          <a:stretch/>
        </p:blipFill>
        <p:spPr>
          <a:xfrm>
            <a:off x="4495930" y="5511199"/>
            <a:ext cx="1967214" cy="12330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560" b="35984"/>
          <a:stretch/>
        </p:blipFill>
        <p:spPr>
          <a:xfrm>
            <a:off x="5735715" y="5511199"/>
            <a:ext cx="1967214" cy="12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894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12617" y="1810656"/>
            <a:ext cx="9171709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uk-UA" sz="3200" b="1" kern="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uk-UA" sz="4000" b="1" u="sng" kern="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Дієприкм.зворот</a:t>
            </a:r>
            <a:r>
              <a:rPr lang="uk-UA" sz="4000" b="1" u="sng" kern="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b="1" u="sng" kern="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 </a:t>
            </a:r>
            <a:r>
              <a:rPr lang="uk-UA" sz="3600" b="1" u="sng" kern="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uk-UA" sz="3200" b="1" u="sng" kern="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немає причини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uk-UA" sz="3200" u="sng" kern="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uk-UA" sz="3200" kern="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Умиті дощами поля раділи сонцю.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uk-UA" sz="3200" kern="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Край моря сонце золотить укриті лісом гори.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560" b="35984"/>
          <a:stretch/>
        </p:blipFill>
        <p:spPr>
          <a:xfrm>
            <a:off x="1219199" y="4071207"/>
            <a:ext cx="1967214" cy="1233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560" b="35984"/>
          <a:stretch/>
        </p:blipFill>
        <p:spPr>
          <a:xfrm>
            <a:off x="5735781" y="4660478"/>
            <a:ext cx="1967214" cy="12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5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23455" y="3823855"/>
            <a:ext cx="8596668" cy="748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ru-RU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8764" y="845128"/>
            <a:ext cx="8596668" cy="748145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реченнями</a:t>
            </a:r>
            <a:endParaRPr lang="ru-RU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3455" y="2276764"/>
            <a:ext cx="8645236" cy="2874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ru-RU" sz="28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uk-UA" sz="2400" b="1" kern="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якому реченні означення відокремлюється комою (розділові знаки вилучено)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ru-RU" sz="2800" kern="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8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uk-UA" sz="2800" kern="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Гудуть з вітрами до світання дощем оплакані сади.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uk-UA" sz="2800" kern="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Б.  І тиха осінь мрійна </a:t>
            </a:r>
            <a:r>
              <a:rPr lang="uk-UA" sz="2800" kern="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яснолиста</a:t>
            </a:r>
            <a:r>
              <a:rPr lang="uk-UA" sz="2800" kern="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несла в серця надію і тривогу.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uk-UA" sz="2800" kern="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В.  У снігу по коліно стоїть з хати винесена ялинка.</a:t>
            </a:r>
          </a:p>
        </p:txBody>
      </p:sp>
    </p:spTree>
    <p:extLst>
      <p:ext uri="{BB962C8B-B14F-4D97-AF65-F5344CB8AC3E}">
        <p14:creationId xmlns:p14="http://schemas.microsoft.com/office/powerpoint/2010/main" xmlns="" val="420786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32508" y="3255819"/>
            <a:ext cx="8437419" cy="637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ru-RU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2508" y="1853892"/>
            <a:ext cx="9587345" cy="302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ru-RU" sz="2800" b="1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Не </a:t>
            </a:r>
            <a:r>
              <a:rPr lang="ru-RU" sz="2800" b="1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відокремлюється</a:t>
            </a:r>
            <a:r>
              <a:rPr lang="ru-RU" sz="2800" b="1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означення</a:t>
            </a:r>
            <a:r>
              <a:rPr lang="ru-RU" sz="2800" b="1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800" b="1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реченні</a:t>
            </a:r>
            <a:r>
              <a:rPr lang="ru-RU" sz="2800" b="1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b="1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розділові</a:t>
            </a:r>
            <a:r>
              <a:rPr lang="ru-RU" sz="2800" b="1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знаки </a:t>
            </a:r>
            <a:r>
              <a:rPr lang="ru-RU" sz="2800" b="1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вилучено</a:t>
            </a:r>
            <a:r>
              <a:rPr lang="ru-RU" sz="2800" b="1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b="1" kern="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ru-RU" sz="28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 </a:t>
            </a:r>
            <a:r>
              <a:rPr lang="ru-RU" sz="2800" kern="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Покинута </a:t>
            </a:r>
            <a:r>
              <a:rPr lang="ru-RU" sz="28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людьми на </a:t>
            </a:r>
            <a:r>
              <a:rPr lang="ru-RU" sz="2800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довгі</a:t>
            </a:r>
            <a:r>
              <a:rPr lang="ru-RU" sz="28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дні</a:t>
            </a:r>
            <a:r>
              <a:rPr lang="ru-RU" sz="28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дорога </a:t>
            </a:r>
            <a:r>
              <a:rPr lang="ru-RU" sz="2800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помирає</a:t>
            </a:r>
            <a:r>
              <a:rPr lang="ru-RU" sz="28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800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бур’яні</a:t>
            </a:r>
            <a:r>
              <a:rPr lang="ru-RU" sz="2800" kern="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uk-UA" sz="2800" kern="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 Село намокле від дощів.</a:t>
            </a:r>
            <a:endParaRPr lang="ru-RU" sz="2800" kern="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ru-RU" sz="28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800" kern="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ru-RU" sz="2800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Досвітні</a:t>
            </a:r>
            <a:r>
              <a:rPr lang="ru-RU" sz="28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огні</a:t>
            </a:r>
            <a:r>
              <a:rPr lang="ru-RU" sz="28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переможні</a:t>
            </a:r>
            <a:r>
              <a:rPr lang="ru-RU" sz="28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урочі</a:t>
            </a:r>
            <a:r>
              <a:rPr lang="ru-RU" sz="28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прорізали</a:t>
            </a:r>
            <a:r>
              <a:rPr lang="ru-RU" sz="28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темряву</a:t>
            </a:r>
            <a:r>
              <a:rPr lang="ru-RU" sz="28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ночі</a:t>
            </a:r>
            <a:r>
              <a:rPr lang="ru-RU" sz="28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ru-RU" sz="28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2800" kern="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ru-RU" sz="2800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Наляканий</a:t>
            </a:r>
            <a:r>
              <a:rPr lang="ru-RU" sz="28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громовицею</a:t>
            </a:r>
            <a:r>
              <a:rPr lang="ru-RU" sz="28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тихенько </a:t>
            </a:r>
            <a:r>
              <a:rPr lang="ru-RU" sz="2800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заіржав</a:t>
            </a:r>
            <a:r>
              <a:rPr lang="ru-RU" sz="28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кінь</a:t>
            </a:r>
            <a:r>
              <a:rPr lang="ru-RU" sz="28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98764" y="845128"/>
            <a:ext cx="8596668" cy="748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b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реченнями</a:t>
            </a:r>
            <a:endParaRPr lang="ru-RU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614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41807" y="1930400"/>
            <a:ext cx="8466666" cy="436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ru-RU" sz="28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3. </a:t>
            </a:r>
            <a:r>
              <a:rPr lang="ru-RU" sz="2800" kern="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Речення</a:t>
            </a:r>
            <a:r>
              <a:rPr lang="ru-RU" sz="2800" kern="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800" b="1" kern="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Задоволені</a:t>
            </a:r>
            <a:r>
              <a:rPr lang="ru-RU" sz="2800" b="1" kern="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й </a:t>
            </a:r>
            <a:r>
              <a:rPr lang="ru-RU" sz="2800" b="1" kern="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усміхнені</a:t>
            </a:r>
            <a:r>
              <a:rPr lang="ru-RU" sz="2800" b="1" kern="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… </a:t>
            </a:r>
            <a:r>
              <a:rPr lang="ru-RU" sz="2800" b="1" kern="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поверталися</a:t>
            </a:r>
            <a:r>
              <a:rPr lang="ru-RU" sz="2800" b="1" kern="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kern="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зі</a:t>
            </a:r>
            <a:r>
              <a:rPr lang="ru-RU" sz="2800" b="1" kern="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kern="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стадіону</a:t>
            </a:r>
            <a:r>
              <a:rPr lang="ru-RU" sz="2800" b="1" kern="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kern="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додому</a:t>
            </a:r>
            <a:r>
              <a:rPr lang="ru-RU" sz="2800" kern="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800" kern="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ускладниться</a:t>
            </a:r>
            <a:r>
              <a:rPr lang="ru-RU" sz="2800" kern="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kern="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відокремленим</a:t>
            </a:r>
            <a:r>
              <a:rPr lang="ru-RU" sz="2800" kern="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kern="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означенням</a:t>
            </a:r>
            <a:r>
              <a:rPr lang="ru-RU" sz="2800" kern="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kern="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якщо</a:t>
            </a:r>
            <a:r>
              <a:rPr lang="ru-RU" sz="2800" kern="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800" kern="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місці</a:t>
            </a:r>
            <a:r>
              <a:rPr lang="ru-RU" sz="2800" kern="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kern="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крапок</a:t>
            </a:r>
            <a:r>
              <a:rPr lang="ru-RU" sz="2800" kern="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kern="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записати</a:t>
            </a:r>
            <a:r>
              <a:rPr lang="ru-RU" sz="2800" kern="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kern="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слово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ru-RU" sz="2800" kern="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kern="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kern="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  </a:t>
            </a:r>
            <a:r>
              <a:rPr lang="ru-RU" sz="3200" kern="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глядачі</a:t>
            </a:r>
            <a:r>
              <a:rPr lang="ru-RU" sz="3200" kern="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ru-RU" sz="3200" kern="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kern="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  </a:t>
            </a:r>
            <a:r>
              <a:rPr lang="ru-RU" sz="3200" kern="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футболісти</a:t>
            </a:r>
            <a:r>
              <a:rPr lang="ru-RU" sz="3200" kern="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ru-RU" sz="3200" kern="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kern="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 </a:t>
            </a:r>
            <a:r>
              <a:rPr lang="ru-RU" sz="3200" kern="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тренери</a:t>
            </a:r>
            <a:r>
              <a:rPr lang="ru-RU" sz="3200" kern="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ru-RU" sz="3200" kern="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kern="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  </a:t>
            </a:r>
            <a:r>
              <a:rPr lang="ru-RU" sz="3200" kern="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футболісти</a:t>
            </a:r>
            <a:r>
              <a:rPr lang="ru-RU" sz="3200" kern="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й </a:t>
            </a:r>
            <a:r>
              <a:rPr lang="ru-RU" sz="3200" kern="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тренери</a:t>
            </a:r>
            <a:r>
              <a:rPr lang="ru-RU" sz="3200" kern="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ru-RU" sz="3200" kern="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kern="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  вони.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98764" y="845128"/>
            <a:ext cx="8596668" cy="748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b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реченнями</a:t>
            </a:r>
            <a:endParaRPr lang="ru-RU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695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80922" y="4505283"/>
            <a:ext cx="8520546" cy="620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ru-RU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1352" y="2289208"/>
            <a:ext cx="8811491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ru-RU" sz="3200" b="1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Прочитайте </a:t>
            </a:r>
            <a:r>
              <a:rPr lang="ru-RU" sz="3200" b="1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речення</a:t>
            </a:r>
            <a:r>
              <a:rPr lang="ru-RU" sz="3200" b="1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b="1" i="1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3200" b="1" i="1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березі</a:t>
            </a:r>
            <a:r>
              <a:rPr lang="ru-RU" sz="3200" b="1" i="1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i="1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хвилястої</a:t>
            </a:r>
            <a:r>
              <a:rPr lang="ru-RU" sz="3200" b="1" i="1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i="1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Десни</a:t>
            </a:r>
            <a:r>
              <a:rPr lang="ru-RU" sz="3200" b="1" i="1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стояло </a:t>
            </a:r>
            <a:r>
              <a:rPr lang="ru-RU" sz="3200" b="1" i="1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місто</a:t>
            </a:r>
            <a:r>
              <a:rPr lang="ru-RU" sz="3200" b="1" i="1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b="1" i="1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оповите</a:t>
            </a:r>
            <a:r>
              <a:rPr lang="ru-RU" sz="3200" b="1" i="1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3200" b="1" i="1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сни</a:t>
            </a:r>
            <a:r>
              <a:rPr lang="ru-RU" sz="3200" b="1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</a:t>
            </a:r>
            <a:r>
              <a:rPr lang="uk-UA" sz="3200" b="1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ідокремлена</a:t>
            </a:r>
            <a:r>
              <a:rPr lang="ru-RU" sz="3200" b="1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3200" b="1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реченні</a:t>
            </a:r>
            <a:r>
              <a:rPr lang="ru-RU" sz="3200" b="1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конструкція</a:t>
            </a:r>
            <a:r>
              <a:rPr lang="ru-RU" sz="3200" b="1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3200" b="1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endParaRPr lang="ru-RU" sz="3200" b="1" kern="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ru-RU" sz="32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3200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дієприслівниковий</a:t>
            </a:r>
            <a:r>
              <a:rPr lang="ru-RU" sz="32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зворот</a:t>
            </a:r>
            <a:r>
              <a:rPr lang="ru-RU" sz="32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ru-RU" sz="32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 </a:t>
            </a:r>
            <a:r>
              <a:rPr lang="ru-RU" sz="3200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дієприкметниковий</a:t>
            </a:r>
            <a:r>
              <a:rPr lang="ru-RU" sz="32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зворот</a:t>
            </a:r>
            <a:r>
              <a:rPr lang="ru-RU" sz="32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ru-RU" sz="32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200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прикметник</a:t>
            </a:r>
            <a:r>
              <a:rPr lang="ru-RU" sz="32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32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kern="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залежними</a:t>
            </a:r>
            <a:r>
              <a:rPr lang="ru-RU" sz="32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словами;</a:t>
            </a:r>
          </a:p>
          <a:p>
            <a:pPr lvl="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ru-RU" sz="3200" kern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 </a:t>
            </a:r>
            <a:r>
              <a:rPr lang="uk-UA" sz="3200" kern="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дієприслівник</a:t>
            </a:r>
            <a:r>
              <a:rPr lang="ru-RU" sz="3200" kern="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kern="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98764" y="845128"/>
            <a:ext cx="8596668" cy="748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b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реченнями</a:t>
            </a:r>
            <a:endParaRPr lang="ru-RU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732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 уроку</a:t>
            </a:r>
            <a:endParaRPr lang="ru-RU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1.З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ясувати поняття відокремлення.</a:t>
            </a:r>
          </a:p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Визначити, які члени речення можуть бути відокремленими.</a:t>
            </a:r>
          </a:p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Розібратись, коли відокремлюються означення.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7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dirty="0" smtClean="0"/>
              <a:t>Виконати впр.2,стор.125</a:t>
            </a:r>
            <a:endParaRPr lang="ru-RU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407075" y="308245"/>
            <a:ext cx="7772400" cy="68928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uk-UA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ПОНЯТТЯ ПРО ВІДОКРЕМЛЕННЯ</a:t>
            </a:r>
            <a:endParaRPr lang="ru-RU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609600" y="1643050"/>
            <a:ext cx="9844118" cy="5000660"/>
          </a:xfrm>
        </p:spPr>
        <p:txBody>
          <a:bodyPr>
            <a:normAutofit/>
          </a:bodyPr>
          <a:lstStyle/>
          <a:p>
            <a:pPr algn="l"/>
            <a:r>
              <a:rPr lang="uk-UA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ВІДОКРЕМЛЕНИМИ </a:t>
            </a:r>
            <a:r>
              <a:rPr lang="uk-UA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називаються члени речення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які мають особливе смислове навантаження;</a:t>
            </a:r>
          </a:p>
          <a:p>
            <a:pPr algn="l"/>
            <a:endParaRPr lang="uk-UA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містять в собі </a:t>
            </a:r>
            <a:r>
              <a:rPr lang="uk-UA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додаткове повідомлення</a:t>
            </a:r>
            <a:r>
              <a:rPr lang="uk-UA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uk-UA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Відокремленими можуть бути тільки </a:t>
            </a:r>
            <a:r>
              <a:rPr lang="uk-UA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ДРУГОРЯДНІ ЧЛЕНИ РЕЧЕННЯ</a:t>
            </a:r>
            <a:r>
              <a:rPr lang="uk-UA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uk-UA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усному мовленні вирізняються паузою, на письмі виділяються комами, рідше тире.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91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2309786" y="428605"/>
            <a:ext cx="7772400" cy="13032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uk-UA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ВІДОКРЕМЛЕНІ ДРУГОРЯДНІ ЧЛЕНИ РЕЧЕННЯ</a:t>
            </a:r>
            <a:endParaRPr lang="ru-RU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1988315" y="2571720"/>
            <a:ext cx="8429684" cy="4286280"/>
          </a:xfrm>
        </p:spPr>
        <p:txBody>
          <a:bodyPr/>
          <a:lstStyle/>
          <a:p>
            <a:endParaRPr lang="uk-UA" dirty="0"/>
          </a:p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ОЗНАЧЕННЯ			</a:t>
            </a:r>
            <a:r>
              <a:rPr lang="uk-UA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ДОДАТОК</a:t>
            </a:r>
            <a:endParaRPr lang="uk-UA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uk-UA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(ПРИКЛАДКА)           </a:t>
            </a:r>
            <a:endParaRPr lang="uk-UA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uk-UA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ОБСТАВИНА</a:t>
            </a:r>
            <a:endParaRPr lang="ru-RU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rot="5400000">
            <a:off x="4431924" y="1821645"/>
            <a:ext cx="1000132" cy="9286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rot="16200000" flipH="1">
            <a:off x="4488645" y="3536157"/>
            <a:ext cx="3429024" cy="714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rot="16200000" flipH="1">
            <a:off x="7239008" y="1928802"/>
            <a:ext cx="1071570" cy="9286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199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29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uk-UA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ПОРІВНЯТИ</a:t>
            </a:r>
            <a:endParaRPr lang="ru-RU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268" t="51181" r="19456" b="42725"/>
          <a:stretch/>
        </p:blipFill>
        <p:spPr>
          <a:xfrm>
            <a:off x="251268" y="4729595"/>
            <a:ext cx="9144000" cy="758537"/>
          </a:xfr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268" t="19092" r="19456" b="65984"/>
          <a:stretch/>
        </p:blipFill>
        <p:spPr>
          <a:xfrm>
            <a:off x="130002" y="1930400"/>
            <a:ext cx="9144000" cy="18576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026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294074" y="484023"/>
            <a:ext cx="7772400" cy="123394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uk-UA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ВІДОКРЕМЛЕНІ УЗГОДЖЕНІ ОЗНАЧЕННЯ ВИРАЖАЮТЬСЯ</a:t>
            </a:r>
            <a:endParaRPr lang="ru-RU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1809720" y="2643182"/>
            <a:ext cx="8572560" cy="4500594"/>
          </a:xfrm>
        </p:spPr>
        <p:txBody>
          <a:bodyPr>
            <a:normAutofit/>
          </a:bodyPr>
          <a:lstStyle/>
          <a:p>
            <a:pPr algn="l">
              <a:buFontTx/>
              <a:buChar char="-"/>
            </a:pPr>
            <a:r>
              <a:rPr lang="uk-UA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ПРИКМЕТНИКОМ;</a:t>
            </a:r>
          </a:p>
          <a:p>
            <a:pPr algn="l">
              <a:buFontTx/>
              <a:buChar char="-"/>
            </a:pPr>
            <a:r>
              <a:rPr lang="uk-UA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ДІЄПРИКМЕТНИКОМ;</a:t>
            </a:r>
          </a:p>
          <a:p>
            <a:pPr algn="l">
              <a:buFontTx/>
              <a:buChar char="-"/>
            </a:pPr>
            <a:r>
              <a:rPr lang="uk-UA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ЗАЙМЕННИКОМ;</a:t>
            </a:r>
          </a:p>
          <a:p>
            <a:pPr algn="l">
              <a:buFontTx/>
              <a:buChar char="-"/>
            </a:pPr>
            <a:r>
              <a:rPr lang="uk-UA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ПРИКМЕТНИКОВИМ ЗВОРОТОМ;</a:t>
            </a:r>
          </a:p>
          <a:p>
            <a:pPr algn="l">
              <a:buFontTx/>
              <a:buChar char="-"/>
            </a:pPr>
            <a:r>
              <a:rPr lang="uk-UA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ДІЄПРИКМЕТНИКОВИМ ЗВОРОТОМ.</a:t>
            </a:r>
            <a:endParaRPr lang="ru-RU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15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13046" y="484023"/>
            <a:ext cx="8715436" cy="72132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uk-UA" sz="36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uk-UA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УЗГОДЖЕНІ ОЗНАЧЕННЯ ВІДОКРЕМЛЮЮТЬСЯ</a:t>
            </a:r>
            <a:endParaRPr lang="ru-RU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505228" y="1888541"/>
            <a:ext cx="8643998" cy="4214842"/>
          </a:xfrm>
        </p:spPr>
        <p:txBody>
          <a:bodyPr>
            <a:normAutofit/>
          </a:bodyPr>
          <a:lstStyle/>
          <a:p>
            <a:pPr algn="l"/>
            <a:r>
              <a:rPr lang="uk-UA" sz="3600" b="1" dirty="0" smtClean="0">
                <a:solidFill>
                  <a:schemeClr val="tx1"/>
                </a:solidFill>
              </a:rPr>
              <a:t>1</a:t>
            </a:r>
            <a:r>
              <a:rPr lang="uk-UA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uk-UA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кщо </a:t>
            </a:r>
            <a:r>
              <a:rPr lang="uk-UA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прикметниковий або дієприкметниковий звороти стоять після означуваного слова</a:t>
            </a:r>
            <a:endParaRPr lang="uk-UA" sz="3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/>
            <a:endParaRPr lang="uk-UA" sz="3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/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Дівчата</a:t>
            </a:r>
            <a:r>
              <a:rPr lang="uk-U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заквітчані яскравими вінками</a:t>
            </a:r>
            <a:r>
              <a:rPr lang="uk-U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йшли до річки.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560" b="35984"/>
          <a:stretch/>
        </p:blipFill>
        <p:spPr>
          <a:xfrm>
            <a:off x="807689" y="5474269"/>
            <a:ext cx="1967214" cy="1233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560" b="35984"/>
          <a:stretch/>
        </p:blipFill>
        <p:spPr>
          <a:xfrm>
            <a:off x="2774903" y="4906805"/>
            <a:ext cx="1967214" cy="1233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560" b="35984"/>
          <a:stretch/>
        </p:blipFill>
        <p:spPr>
          <a:xfrm>
            <a:off x="4603834" y="4898179"/>
            <a:ext cx="1967214" cy="1233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524428" y="4186443"/>
            <a:ext cx="533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1878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60218" y="1619854"/>
            <a:ext cx="9462655" cy="5797568"/>
          </a:xfrm>
        </p:spPr>
        <p:txBody>
          <a:bodyPr>
            <a:normAutofit/>
          </a:bodyPr>
          <a:lstStyle/>
          <a:p>
            <a:r>
              <a:rPr lang="uk-UA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Я</a:t>
            </a:r>
            <a:r>
              <a:rPr lang="uk-UA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кщо </a:t>
            </a:r>
            <a:r>
              <a:rPr lang="uk-UA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вони стоять перед означуваним іменником і мають обставинний відтінок (причини)  у значенні</a:t>
            </a:r>
            <a:br>
              <a:rPr lang="uk-UA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Заклопотана хатніми справами, </a:t>
            </a:r>
            <a:r>
              <a:rPr lang="uk-UA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Катря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 помітила (чому?), що вже вечір.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560" b="35984"/>
          <a:stretch/>
        </p:blipFill>
        <p:spPr>
          <a:xfrm>
            <a:off x="2539376" y="4935665"/>
            <a:ext cx="1967214" cy="1233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560" b="35984"/>
          <a:stretch/>
        </p:blipFill>
        <p:spPr>
          <a:xfrm>
            <a:off x="4213910" y="4935665"/>
            <a:ext cx="1967214" cy="1233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560" b="35984"/>
          <a:stretch/>
        </p:blipFill>
        <p:spPr>
          <a:xfrm>
            <a:off x="710708" y="4945344"/>
            <a:ext cx="1967214" cy="1233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560" b="35984"/>
          <a:stretch/>
        </p:blipFill>
        <p:spPr>
          <a:xfrm>
            <a:off x="5389151" y="4935665"/>
            <a:ext cx="1967214" cy="1233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714417" y="4241048"/>
            <a:ext cx="533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8175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2618" y="1757075"/>
            <a:ext cx="9656617" cy="6226196"/>
          </a:xfrm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Якщо </a:t>
            </a:r>
            <a:r>
              <a:rPr lang="uk-UA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такі  означення </a:t>
            </a:r>
            <a:r>
              <a:rPr lang="uk-UA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стосуються </a:t>
            </a:r>
            <a:r>
              <a:rPr lang="uk-UA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особового займенника</a:t>
            </a:r>
            <a:br>
              <a:rPr lang="uk-UA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Мужній і завзятий</a:t>
            </a:r>
            <a:r>
              <a:rPr lang="uk-UA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uk-UA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 боявся нічого</a:t>
            </a:r>
            <a:r>
              <a:rPr lang="uk-UA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uk-UA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uk-UA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мужній і завзятий</a:t>
            </a:r>
            <a:r>
              <a:rPr lang="uk-UA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боявся нічого.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560" b="35984"/>
          <a:stretch/>
        </p:blipFill>
        <p:spPr>
          <a:xfrm>
            <a:off x="572162" y="4395338"/>
            <a:ext cx="1967214" cy="1233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560" b="35984"/>
          <a:stretch/>
        </p:blipFill>
        <p:spPr>
          <a:xfrm>
            <a:off x="2276206" y="4395338"/>
            <a:ext cx="1967214" cy="1233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560" b="35984"/>
          <a:stretch/>
        </p:blipFill>
        <p:spPr>
          <a:xfrm>
            <a:off x="3056187" y="5420575"/>
            <a:ext cx="1967214" cy="1233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560" b="35984"/>
          <a:stretch/>
        </p:blipFill>
        <p:spPr>
          <a:xfrm>
            <a:off x="1292599" y="5420575"/>
            <a:ext cx="1967214" cy="1233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243420" y="3729243"/>
            <a:ext cx="533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57253" y="4727151"/>
            <a:ext cx="533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998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548</Words>
  <Application>Microsoft Office PowerPoint</Application>
  <PresentationFormat>Произвольный</PresentationFormat>
  <Paragraphs>91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Аспект</vt:lpstr>
      <vt:lpstr>8 клас  Відокремлені члени речення  Поняття про відокремлення Стрембицька Л.А.</vt:lpstr>
      <vt:lpstr>План уроку</vt:lpstr>
      <vt:lpstr>ПОНЯТТЯ ПРО ВІДОКРЕМЛЕННЯ</vt:lpstr>
      <vt:lpstr>ВІДОКРЕМЛЕНІ ДРУГОРЯДНІ ЧЛЕНИ РЕЧЕННЯ</vt:lpstr>
      <vt:lpstr>ПОРІВНЯТИ</vt:lpstr>
      <vt:lpstr>ВІДОКРЕМЛЕНІ УЗГОДЖЕНІ ОЗНАЧЕННЯ ВИРАЖАЮТЬСЯ</vt:lpstr>
      <vt:lpstr> УЗГОДЖЕНІ ОЗНАЧЕННЯ ВІДОКРЕМЛЮЮТЬСЯ</vt:lpstr>
      <vt:lpstr>2. Якщо вони стоять перед означуваним іменником і мають обставинний відтінок (причини)  у значенні   Заклопотана хатніми справами, Катря не помітила (чому?), що вже вечір.</vt:lpstr>
      <vt:lpstr>3. Якщо такі  означення стосуються особового займенника   Мужній і завзятий, він не боявся нічого.  Він, мужній і завзятий, не боявся нічого.</vt:lpstr>
      <vt:lpstr>4.Якщо стоїть після означуваного  слова-іменника, перед яким уже є залежне від нього означення  Нарешті розщедрилось тепле сонце, усміхнене, яскраве.</vt:lpstr>
      <vt:lpstr>Слайд 11</vt:lpstr>
      <vt:lpstr>СТАВИМО ТИРЕ</vt:lpstr>
      <vt:lpstr>Робота з реченнями  (пояснити розділові знаки)</vt:lpstr>
      <vt:lpstr>Слайд 14</vt:lpstr>
      <vt:lpstr>Слайд 15</vt:lpstr>
      <vt:lpstr>Робота з реченнями</vt:lpstr>
      <vt:lpstr>Слайд 17</vt:lpstr>
      <vt:lpstr>Слайд 18</vt:lpstr>
      <vt:lpstr>Слайд 19</vt:lpstr>
      <vt:lpstr>Домашнє завдання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Відокремлені члени речення.  Поняття про відокремлення. Відокремлені означення.</dc:title>
  <dc:creator>Admin</dc:creator>
  <cp:lastModifiedBy>Пользователь</cp:lastModifiedBy>
  <cp:revision>20</cp:revision>
  <dcterms:created xsi:type="dcterms:W3CDTF">2021-04-21T15:37:40Z</dcterms:created>
  <dcterms:modified xsi:type="dcterms:W3CDTF">2025-03-16T11:41:52Z</dcterms:modified>
</cp:coreProperties>
</file>